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sldIdLst>
    <p:sldId id="256" r:id="rId2"/>
    <p:sldId id="310" r:id="rId3"/>
    <p:sldId id="308" r:id="rId4"/>
    <p:sldId id="257" r:id="rId5"/>
    <p:sldId id="258" r:id="rId6"/>
    <p:sldId id="260" r:id="rId7"/>
    <p:sldId id="261" r:id="rId8"/>
    <p:sldId id="276" r:id="rId9"/>
    <p:sldId id="296" r:id="rId10"/>
    <p:sldId id="309" r:id="rId11"/>
    <p:sldId id="27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5"/>
  </p:normalViewPr>
  <p:slideViewPr>
    <p:cSldViewPr>
      <p:cViewPr>
        <p:scale>
          <a:sx n="121" d="100"/>
          <a:sy n="121" d="100"/>
        </p:scale>
        <p:origin x="824" y="-6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D02FF-82BE-4E4F-A210-446B02C69594}" type="datetimeFigureOut">
              <a:rPr lang="fr-FR" smtClean="0"/>
              <a:t>07/11/2022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C1153-1AE4-4042-AE87-35726A47E4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70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11/7/22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AC89-FA10-4235-A3C1-FA5BD1B9E1AC}" type="datetime1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35CD-F27D-43CE-BC27-4A59A6B07BEA}" type="datetime1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0999-7BC1-4FA8-A94B-F67AF2159BBC}" type="datetime1">
              <a:rPr lang="fr-FR" smtClean="0"/>
              <a:t>07/11/2022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11/7/22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45D30C-1FF8-4C24-80B9-0E630636CD7C}" type="datetime1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9613-FDE3-44C8-BB12-EDF977FA6656}" type="datetime1">
              <a:rPr lang="fr-FR" smtClean="0"/>
              <a:t>07/11/2022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D9285-9AAD-41E4-88DF-3593B30EC241}" type="datetime1">
              <a:rPr lang="fr-FR" smtClean="0"/>
              <a:t>07/11/2022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EC57-3D71-481E-8696-144316704893}" type="datetime1">
              <a:rPr lang="fr-FR" smtClean="0"/>
              <a:t>07/11/2022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BA3B-AB72-4C9F-9079-B80CD40D290C}" type="datetime1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8A391B4-74E0-4ADB-83F3-DD3653DB27DA}" type="datetime1">
              <a:rPr lang="fr-FR" smtClean="0"/>
              <a:t>07/11/2022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B0534E6-12D1-4223-B7F9-938FEC87FDA5}" type="datetime1">
              <a:rPr lang="fr-FR" smtClean="0"/>
              <a:t>07/11/2022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0BCD07B-93D8-4732-BE8A-79AE43A4675F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752600"/>
          </a:xfrm>
        </p:spPr>
        <p:txBody>
          <a:bodyPr/>
          <a:lstStyle/>
          <a:p>
            <a:r>
              <a:rPr lang="fr-FR" dirty="0"/>
              <a:t>Réalisation Publicité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80BCD07B-93D8-4732-BE8A-79AE43A4675F}" type="slidenum">
              <a:rPr lang="fr-FR" smtClean="0"/>
              <a:t>1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WR311</a:t>
            </a:r>
          </a:p>
        </p:txBody>
      </p:sp>
    </p:spTree>
    <p:extLst>
      <p:ext uri="{BB962C8B-B14F-4D97-AF65-F5344CB8AC3E}">
        <p14:creationId xmlns:p14="http://schemas.microsoft.com/office/powerpoint/2010/main" val="2130609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CAHIER DES CHARGES 2/2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10</a:t>
            </a:fld>
            <a:endParaRPr lang="fr-FR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136306" y="2492896"/>
            <a:ext cx="5892078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Une page d’entête avec le nom du projet + Noms des membres composant le groupe ;</a:t>
            </a:r>
          </a:p>
          <a:p>
            <a:pPr marL="285750" indent="-285750" algn="just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Les documents pitch et synopsis ;</a:t>
            </a:r>
          </a:p>
          <a:p>
            <a:pPr marL="285750" indent="-285750" algn="just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Vos choix :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De mise en scène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De cadrage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De montage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De décors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D'accessoires qui ont du sens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Vestimentaire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D’étalonnage ;</a:t>
            </a:r>
          </a:p>
          <a:p>
            <a:pPr marL="742950" lvl="1" indent="-2857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Musicaux </a:t>
            </a:r>
            <a:r>
              <a:rPr lang="fr-FR" sz="1000" dirty="0" err="1">
                <a:solidFill>
                  <a:schemeClr val="tx1"/>
                </a:solidFill>
              </a:rPr>
              <a:t>et ambiance sonore</a:t>
            </a:r>
            <a:r>
              <a:rPr lang="fr-FR" sz="1000" dirty="0">
                <a:solidFill>
                  <a:schemeClr val="tx1"/>
                </a:solidFill>
              </a:rPr>
              <a:t> ;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859399" y="1628800"/>
            <a:ext cx="7601033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Vous devrez réaliser un Dossier de Production composé d’un </a:t>
            </a:r>
            <a:r>
              <a:rPr lang="fr-FR" sz="1500" dirty="0" err="1">
                <a:solidFill>
                  <a:schemeClr val="tx1"/>
                </a:solidFill>
              </a:rPr>
              <a:t>storyboard</a:t>
            </a:r>
            <a:r>
              <a:rPr lang="fr-FR" sz="1500" dirty="0">
                <a:solidFill>
                  <a:schemeClr val="tx1"/>
                </a:solidFill>
              </a:rPr>
              <a:t> (dessins ou photos) + une note d’intention. </a:t>
            </a:r>
            <a:r>
              <a:rPr lang="fr-FR" sz="1500" b="1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Ce document devra être composé de :</a:t>
            </a:r>
          </a:p>
        </p:txBody>
      </p:sp>
    </p:spTree>
    <p:extLst>
      <p:ext uri="{BB962C8B-B14F-4D97-AF65-F5344CB8AC3E}">
        <p14:creationId xmlns:p14="http://schemas.microsoft.com/office/powerpoint/2010/main" val="101518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NOTATION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11</a:t>
            </a:fld>
            <a:endParaRPr lang="fr-FR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859398" y="1916832"/>
            <a:ext cx="7601033" cy="756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Critères d’évaluation - Dossier de Production (Note d’intention + </a:t>
            </a:r>
            <a:r>
              <a:rPr lang="fr-FR" sz="1500" dirty="0" err="1">
                <a:solidFill>
                  <a:schemeClr val="tx1"/>
                </a:solidFill>
              </a:rPr>
              <a:t>Storyboard</a:t>
            </a:r>
            <a:r>
              <a:rPr lang="fr-FR" sz="1500" dirty="0">
                <a:solidFill>
                  <a:schemeClr val="tx1"/>
                </a:solidFill>
              </a:rPr>
              <a:t>) :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2339752" y="2420888"/>
            <a:ext cx="6273079" cy="972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Tx/>
              <a:buChar char="-"/>
            </a:pPr>
            <a:r>
              <a:rPr lang="fr-FR" sz="1500" dirty="0" err="1">
                <a:solidFill>
                  <a:schemeClr val="tx1"/>
                </a:solidFill>
              </a:rPr>
              <a:t>Storyboard</a:t>
            </a:r>
            <a:r>
              <a:rPr lang="fr-FR" sz="1500" dirty="0">
                <a:solidFill>
                  <a:schemeClr val="tx1"/>
                </a:solidFill>
              </a:rPr>
              <a:t> fournissant toutes les infos nécessaires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Qualité des explications pour chaque partie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Qualité de la présentation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859399" y="4149080"/>
            <a:ext cx="7601033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Critères d’évaluation - Film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2307938" y="4653136"/>
            <a:ext cx="6273079" cy="1368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Respect des consignes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Cohérence avec le Dossier de Production rendu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Scénarisation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Qualité des images (netteté, cadres…)</a:t>
            </a: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Qualité de l’éclairage et colorimétrie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88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Organisation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Organisation sur B1 et B2</a:t>
            </a:r>
          </a:p>
          <a:p>
            <a:pPr lvl="1"/>
            <a:r>
              <a:rPr lang="fr-FR" dirty="0"/>
              <a:t>1 CM</a:t>
            </a:r>
          </a:p>
          <a:p>
            <a:pPr lvl="1"/>
            <a:r>
              <a:rPr lang="fr-FR" dirty="0"/>
              <a:t>1 TD</a:t>
            </a:r>
          </a:p>
          <a:p>
            <a:pPr lvl="1"/>
            <a:r>
              <a:rPr lang="fr-FR" dirty="0"/>
              <a:t>7 TP (</a:t>
            </a:r>
            <a:r>
              <a:rPr lang="fr-FR"/>
              <a:t>⇾ décembre)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3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1117848" y="2852936"/>
            <a:ext cx="6838528" cy="707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 b="1" dirty="0"/>
              <a:t>INTRODUCTION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80BCD07B-93D8-4732-BE8A-79AE43A4675F}" type="slidenum">
              <a:rPr lang="fr-FR" smtClean="0"/>
              <a:t>3</a:t>
            </a:fld>
            <a:endParaRPr lang="fr-FR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539552" y="2420888"/>
            <a:ext cx="784887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15816" y="522920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Accès rapide : </a:t>
            </a:r>
            <a:r>
              <a:rPr lang="fr-FR" dirty="0">
                <a:hlinkClick r:id="rId2" action="ppaction://hlinksldjump"/>
              </a:rPr>
              <a:t>Cahier des charges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38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PROCESS RÉALISATION PUBLICITÉ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23528" y="5157192"/>
            <a:ext cx="8503920" cy="1440160"/>
          </a:xfrm>
        </p:spPr>
        <p:txBody>
          <a:bodyPr>
            <a:normAutofit/>
          </a:bodyPr>
          <a:lstStyle/>
          <a:p>
            <a:r>
              <a:rPr lang="fr-FR" sz="1100" dirty="0"/>
              <a:t>La préparation inclut :</a:t>
            </a:r>
          </a:p>
          <a:p>
            <a:pPr lvl="1"/>
            <a:r>
              <a:rPr lang="fr-FR" sz="1100" dirty="0"/>
              <a:t>L’élaboration d’un </a:t>
            </a:r>
            <a:r>
              <a:rPr lang="fr-FR" sz="1100" dirty="0" err="1"/>
              <a:t>storyboard</a:t>
            </a:r>
            <a:r>
              <a:rPr lang="fr-FR" sz="1100" dirty="0"/>
              <a:t> (Agence Publicitaire)</a:t>
            </a:r>
          </a:p>
          <a:p>
            <a:pPr lvl="1"/>
            <a:r>
              <a:rPr lang="fr-FR" sz="1100" dirty="0"/>
              <a:t>La note d’intention (rédigée par le Réalisateur qui consulte chaque chef de poste)</a:t>
            </a:r>
          </a:p>
          <a:p>
            <a:endParaRPr lang="fr-FR" sz="1100" dirty="0"/>
          </a:p>
          <a:p>
            <a:r>
              <a:rPr lang="fr-FR" sz="1100" dirty="0"/>
              <a:t>A noter : Le </a:t>
            </a:r>
            <a:r>
              <a:rPr lang="fr-FR" sz="1100" dirty="0" err="1"/>
              <a:t>storyboard</a:t>
            </a:r>
            <a:r>
              <a:rPr lang="fr-FR" sz="1100" dirty="0"/>
              <a:t> peut être déjà élaboré par l’agence lors de l’étape Idée/Concept. Il sera par la suite retravaillé par le réalisateur qui sera choisi à partir de sa note d’intention. </a:t>
            </a:r>
          </a:p>
          <a:p>
            <a:endParaRPr lang="fr-FR" sz="11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95536" y="4221088"/>
            <a:ext cx="8136904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600" dirty="0"/>
          </a:p>
          <a:p>
            <a:pPr marL="342900" indent="-342900" algn="l">
              <a:buFontTx/>
              <a:buChar char="-"/>
            </a:pPr>
            <a:endParaRPr lang="fr-FR" sz="1600" dirty="0"/>
          </a:p>
          <a:p>
            <a:pPr marL="342900" indent="-342900" algn="l">
              <a:buFontTx/>
              <a:buChar char="-"/>
            </a:pP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2483768" y="1480138"/>
            <a:ext cx="108012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Client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483768" y="1988840"/>
            <a:ext cx="108012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Agence de publicité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331640" y="3081734"/>
            <a:ext cx="3384376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Agence de publicité</a:t>
            </a:r>
          </a:p>
          <a:p>
            <a:pPr algn="ctr"/>
            <a:r>
              <a:rPr lang="fr-FR" dirty="0"/>
              <a:t>Société de</a:t>
            </a:r>
          </a:p>
          <a:p>
            <a:pPr algn="ctr"/>
            <a:r>
              <a:rPr lang="fr-FR" dirty="0"/>
              <a:t>production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156176" y="1480138"/>
            <a:ext cx="108012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Produit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6156176" y="2127340"/>
            <a:ext cx="108012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Idée/Concept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940152" y="3358733"/>
            <a:ext cx="151216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Préparation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195736" y="4149080"/>
            <a:ext cx="1656184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Société</a:t>
            </a:r>
          </a:p>
          <a:p>
            <a:pPr algn="ctr"/>
            <a:r>
              <a:rPr lang="fr-FR" dirty="0"/>
              <a:t>de</a:t>
            </a:r>
          </a:p>
          <a:p>
            <a:pPr algn="ctr"/>
            <a:r>
              <a:rPr lang="fr-FR" dirty="0"/>
              <a:t>production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940152" y="4426079"/>
            <a:ext cx="151216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Tournage</a:t>
            </a:r>
          </a:p>
        </p:txBody>
      </p:sp>
      <p:cxnSp>
        <p:nvCxnSpPr>
          <p:cNvPr id="21" name="Connecteur droit avec flèche 20"/>
          <p:cNvCxnSpPr>
            <a:stCxn id="10" idx="3"/>
            <a:endCxn id="14" idx="1"/>
          </p:cNvCxnSpPr>
          <p:nvPr/>
        </p:nvCxnSpPr>
        <p:spPr>
          <a:xfrm>
            <a:off x="3563888" y="1664804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1" idx="3"/>
            <a:endCxn id="16" idx="1"/>
          </p:cNvCxnSpPr>
          <p:nvPr/>
        </p:nvCxnSpPr>
        <p:spPr>
          <a:xfrm>
            <a:off x="3563888" y="2450505"/>
            <a:ext cx="259228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3" idx="3"/>
            <a:endCxn id="17" idx="1"/>
          </p:cNvCxnSpPr>
          <p:nvPr/>
        </p:nvCxnSpPr>
        <p:spPr>
          <a:xfrm>
            <a:off x="4716016" y="3543399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18" idx="3"/>
            <a:endCxn id="19" idx="1"/>
          </p:cNvCxnSpPr>
          <p:nvPr/>
        </p:nvCxnSpPr>
        <p:spPr>
          <a:xfrm>
            <a:off x="3851920" y="4610745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722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L’IDÉE / LE CONCEPT (1/2)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5</a:t>
            </a:fld>
            <a:endParaRPr lang="fr-FR"/>
          </a:p>
        </p:txBody>
      </p:sp>
      <p:sp>
        <p:nvSpPr>
          <p:cNvPr id="10" name="Sous-titr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1500" dirty="0">
                <a:solidFill>
                  <a:schemeClr val="tx1"/>
                </a:solidFill>
              </a:rPr>
              <a:t>Toujours garder à l’esprit que, même quand le concept est créatif,  le film publicitaire a pour objectif de </a:t>
            </a:r>
            <a:r>
              <a:rPr lang="fr-FR" sz="1500" b="1" dirty="0">
                <a:solidFill>
                  <a:schemeClr val="tx1"/>
                </a:solidFill>
              </a:rPr>
              <a:t>valoriser le produit/la marque</a:t>
            </a:r>
            <a:r>
              <a:rPr lang="fr-FR" sz="15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859399" y="2132856"/>
            <a:ext cx="7488832" cy="396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Il existe principalement 3 types de films :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2411760" y="2487014"/>
            <a:ext cx="6048672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un produit </a:t>
            </a:r>
            <a:r>
              <a:rPr lang="fr-FR" sz="1500" dirty="0">
                <a:solidFill>
                  <a:schemeClr val="tx1"/>
                </a:solidFill>
              </a:rPr>
              <a:t>: le film sert avant tout à mettre en avant les vertus d’un produit.  </a:t>
            </a:r>
          </a:p>
          <a:p>
            <a:pPr algn="just"/>
            <a:r>
              <a:rPr lang="fr-FR" sz="1500" i="1" dirty="0">
                <a:solidFill>
                  <a:schemeClr val="tx1"/>
                </a:solidFill>
              </a:rPr>
              <a:t>Ex : film pour produit de beauté, pour de la nourriture (L’Oréal, Bonduelle… )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2411760" y="3717032"/>
            <a:ext cx="5976664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la marque </a:t>
            </a:r>
            <a:r>
              <a:rPr lang="fr-FR" sz="1500" dirty="0">
                <a:solidFill>
                  <a:schemeClr val="tx1"/>
                </a:solidFill>
              </a:rPr>
              <a:t>: Ce type de film est souvent qualifié de « fédérateur », son objectif est d’asseoir la notoriété de la marque et de travailler son image. </a:t>
            </a:r>
          </a:p>
          <a:p>
            <a:pPr algn="just"/>
            <a:r>
              <a:rPr lang="fr-FR" sz="1500" i="1" dirty="0">
                <a:solidFill>
                  <a:schemeClr val="tx1"/>
                </a:solidFill>
              </a:rPr>
              <a:t>Ex : Film pour la téléphonie, pour certaines boissons, voiture (Coca Cola, Orange, Air France…)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6" name="Sous-titre 2"/>
          <p:cNvSpPr txBox="1">
            <a:spLocks/>
          </p:cNvSpPr>
          <p:nvPr/>
        </p:nvSpPr>
        <p:spPr>
          <a:xfrm>
            <a:off x="2411760" y="5373216"/>
            <a:ext cx="5976664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la marque au travers du produit </a:t>
            </a:r>
            <a:r>
              <a:rPr lang="fr-FR" sz="1500" dirty="0">
                <a:solidFill>
                  <a:schemeClr val="tx1"/>
                </a:solidFill>
              </a:rPr>
              <a:t>: Ces films vont travaillés l’image de la marque tout en présentant un nouveau produit </a:t>
            </a:r>
          </a:p>
          <a:p>
            <a:pPr algn="just"/>
            <a:r>
              <a:rPr lang="fr-FR" sz="1500" i="1" dirty="0">
                <a:solidFill>
                  <a:schemeClr val="tx1"/>
                </a:solidFill>
              </a:rPr>
              <a:t>Ex :  </a:t>
            </a:r>
            <a:r>
              <a:rPr lang="fr-FR" sz="1500" i="1" dirty="0" err="1">
                <a:solidFill>
                  <a:schemeClr val="tx1"/>
                </a:solidFill>
              </a:rPr>
              <a:t>Iphone</a:t>
            </a:r>
            <a:r>
              <a:rPr lang="fr-FR" sz="1500" i="1" dirty="0">
                <a:solidFill>
                  <a:schemeClr val="tx1"/>
                </a:solidFill>
              </a:rPr>
              <a:t>, Mercedes, Audi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32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L’IDÉE / LE CONCEPT (2/2)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6</a:t>
            </a:fld>
            <a:endParaRPr lang="fr-FR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859399" y="1520788"/>
            <a:ext cx="7488832" cy="396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Analyse de 3 cas :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1619672" y="1916832"/>
            <a:ext cx="5976664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un produit </a:t>
            </a:r>
            <a:r>
              <a:rPr lang="fr-FR" sz="15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L’accent est mis sur le caractère « irrésistible » (notamment via des plans serrés).  </a:t>
            </a:r>
          </a:p>
          <a:p>
            <a:pPr algn="just"/>
            <a:r>
              <a:rPr lang="fr-FR" sz="1500" i="1" dirty="0">
                <a:solidFill>
                  <a:srgbClr val="00B050"/>
                </a:solidFill>
              </a:rPr>
              <a:t>Extrait : 01A_Film </a:t>
            </a:r>
            <a:r>
              <a:rPr lang="fr-FR" sz="1500" i="1" dirty="0" err="1">
                <a:solidFill>
                  <a:srgbClr val="00B050"/>
                </a:solidFill>
              </a:rPr>
              <a:t>Doritos</a:t>
            </a:r>
            <a:r>
              <a:rPr lang="fr-FR" sz="1500" i="1" dirty="0">
                <a:solidFill>
                  <a:srgbClr val="00B050"/>
                </a:solidFill>
              </a:rPr>
              <a:t> </a:t>
            </a:r>
          </a:p>
          <a:p>
            <a:pPr algn="just"/>
            <a:r>
              <a:rPr lang="fr-FR" sz="1500" i="1" dirty="0">
                <a:solidFill>
                  <a:srgbClr val="00B050"/>
                </a:solidFill>
              </a:rPr>
              <a:t>               01B_Film Bonduelle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1619672" y="3501008"/>
            <a:ext cx="597666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la marque </a:t>
            </a:r>
            <a:r>
              <a:rPr lang="fr-FR" sz="15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Tout le monde connait le produit, l’accent est donc mis sur le côté fédérateur. Cela souligne indirectement les valeurs de la marque (Street, </a:t>
            </a:r>
            <a:r>
              <a:rPr lang="fr-FR" sz="1500" dirty="0" err="1">
                <a:solidFill>
                  <a:schemeClr val="tx1"/>
                </a:solidFill>
              </a:rPr>
              <a:t>multi-culturel</a:t>
            </a:r>
            <a:r>
              <a:rPr lang="fr-FR" sz="1500" dirty="0">
                <a:solidFill>
                  <a:schemeClr val="tx1"/>
                </a:solidFill>
              </a:rPr>
              <a:t>, joie…). </a:t>
            </a: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On peut quand même noter quelques plans serrés sur la bouteille. </a:t>
            </a:r>
          </a:p>
          <a:p>
            <a:pPr algn="just"/>
            <a:r>
              <a:rPr lang="fr-FR" sz="1500" i="1" dirty="0">
                <a:solidFill>
                  <a:srgbClr val="00B050"/>
                </a:solidFill>
              </a:rPr>
              <a:t>Extrait 02_Coca Cola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6" name="Sous-titre 2"/>
          <p:cNvSpPr txBox="1">
            <a:spLocks/>
          </p:cNvSpPr>
          <p:nvPr/>
        </p:nvSpPr>
        <p:spPr>
          <a:xfrm>
            <a:off x="1619672" y="5301208"/>
            <a:ext cx="5976664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b="1" dirty="0">
                <a:solidFill>
                  <a:schemeClr val="tx1"/>
                </a:solidFill>
              </a:rPr>
              <a:t>Le film qui vend la marque au travers du produit </a:t>
            </a:r>
            <a:r>
              <a:rPr lang="fr-FR" sz="1500" dirty="0">
                <a:solidFill>
                  <a:schemeClr val="tx1"/>
                </a:solidFill>
              </a:rPr>
              <a:t>: </a:t>
            </a: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L’accent est mis sur une esthétique glamour et moderne tout en montrant le produit (notamment via des plans serrés),</a:t>
            </a:r>
          </a:p>
          <a:p>
            <a:pPr algn="just"/>
            <a:r>
              <a:rPr lang="fr-FR" sz="1500" i="1" dirty="0">
                <a:solidFill>
                  <a:srgbClr val="00B050"/>
                </a:solidFill>
              </a:rPr>
              <a:t>Extrait 03_Myla London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4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LE STORYBOARD (1/3)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7</a:t>
            </a:fld>
            <a:endParaRPr lang="fr-FR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859399" y="1952836"/>
            <a:ext cx="7488832" cy="396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Le </a:t>
            </a:r>
            <a:r>
              <a:rPr lang="fr-FR" sz="1500" dirty="0" err="1">
                <a:solidFill>
                  <a:schemeClr val="tx1"/>
                </a:solidFill>
              </a:rPr>
              <a:t>storyboard</a:t>
            </a:r>
            <a:r>
              <a:rPr lang="fr-FR" sz="1500" dirty="0">
                <a:solidFill>
                  <a:schemeClr val="tx1"/>
                </a:solidFill>
              </a:rPr>
              <a:t> est élaboré dans le but de :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979711" y="2348880"/>
            <a:ext cx="6520919" cy="111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- </a:t>
            </a:r>
            <a:r>
              <a:rPr lang="fr-FR" sz="1500" b="1" dirty="0">
                <a:solidFill>
                  <a:schemeClr val="tx1"/>
                </a:solidFill>
              </a:rPr>
              <a:t>Convaincre le client </a:t>
            </a:r>
            <a:r>
              <a:rPr lang="fr-FR" sz="1500" dirty="0">
                <a:solidFill>
                  <a:schemeClr val="tx1"/>
                </a:solidFill>
              </a:rPr>
              <a:t>qu’il faut choisir ce concept pour le film. Dans ce cas de figure, les </a:t>
            </a:r>
            <a:r>
              <a:rPr lang="fr-FR" sz="1500" dirty="0" err="1">
                <a:solidFill>
                  <a:schemeClr val="tx1"/>
                </a:solidFill>
              </a:rPr>
              <a:t>storyboards</a:t>
            </a:r>
            <a:r>
              <a:rPr lang="fr-FR" sz="1500" dirty="0">
                <a:solidFill>
                  <a:schemeClr val="tx1"/>
                </a:solidFill>
              </a:rPr>
              <a:t> sont très travaillés et soignés.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2011521" y="3032956"/>
            <a:ext cx="6520919" cy="111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- </a:t>
            </a:r>
            <a:r>
              <a:rPr lang="fr-FR" sz="1500" b="1" dirty="0">
                <a:solidFill>
                  <a:schemeClr val="tx1"/>
                </a:solidFill>
              </a:rPr>
              <a:t>Favoriser le travail de l’équipe technique </a:t>
            </a:r>
            <a:r>
              <a:rPr lang="fr-FR" sz="1500" dirty="0">
                <a:solidFill>
                  <a:schemeClr val="tx1"/>
                </a:solidFill>
              </a:rPr>
              <a:t>: chaque Chef de Poste (Lumière, Cadres, Montage, Déco…) pour s’appuyer sur cet outil (et sur la Note d’Intention du réalisateur) pour faire sa préparation.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899592" y="4941168"/>
            <a:ext cx="7673047" cy="111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A Noter : Il existe à ce moment du </a:t>
            </a:r>
            <a:r>
              <a:rPr lang="fr-FR" sz="1500" dirty="0" err="1">
                <a:solidFill>
                  <a:schemeClr val="tx1"/>
                </a:solidFill>
              </a:rPr>
              <a:t>process</a:t>
            </a:r>
            <a:r>
              <a:rPr lang="fr-FR" sz="1500" dirty="0">
                <a:solidFill>
                  <a:schemeClr val="tx1"/>
                </a:solidFill>
              </a:rPr>
              <a:t> une étape supplémentaire : L’</a:t>
            </a:r>
            <a:r>
              <a:rPr lang="fr-FR" sz="1500" dirty="0" err="1">
                <a:solidFill>
                  <a:schemeClr val="tx1"/>
                </a:solidFill>
              </a:rPr>
              <a:t>Animatic</a:t>
            </a:r>
            <a:r>
              <a:rPr lang="fr-FR" sz="1500" dirty="0">
                <a:solidFill>
                  <a:schemeClr val="tx1"/>
                </a:solidFill>
              </a:rPr>
              <a:t>. Cela consiste à scanner les dessins et à faire un pré-montage pour être sûr que le rythme et la durée soient respectés. 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3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ous-titre 2"/>
          <p:cNvSpPr>
            <a:spLocks noGrp="1"/>
          </p:cNvSpPr>
          <p:nvPr>
            <p:ph type="subTitle" idx="1"/>
          </p:nvPr>
        </p:nvSpPr>
        <p:spPr>
          <a:xfrm>
            <a:off x="1371600" y="3332584"/>
            <a:ext cx="6400800" cy="1752600"/>
          </a:xfrm>
        </p:spPr>
        <p:txBody>
          <a:bodyPr>
            <a:normAutofit/>
          </a:bodyPr>
          <a:lstStyle/>
          <a:p>
            <a:r>
              <a:rPr lang="fr-FR" sz="2500" dirty="0"/>
              <a:t>CAHIER DES CHARGES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80BCD07B-93D8-4732-BE8A-79AE43A4675F}" type="slidenum">
              <a:rPr lang="fr-FR" smtClean="0"/>
              <a:t>8</a:t>
            </a:fld>
            <a:endParaRPr lang="fr-FR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685800" y="210601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WR311 PAV</a:t>
            </a:r>
          </a:p>
        </p:txBody>
      </p:sp>
    </p:spTree>
    <p:extLst>
      <p:ext uri="{BB962C8B-B14F-4D97-AF65-F5344CB8AC3E}">
        <p14:creationId xmlns:p14="http://schemas.microsoft.com/office/powerpoint/2010/main" val="2676959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CAHIER DES CHARGES 1/2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D07B-93D8-4732-BE8A-79AE43A4675F}" type="slidenum">
              <a:rPr lang="fr-FR" smtClean="0"/>
              <a:t>9</a:t>
            </a:fld>
            <a:endParaRPr lang="fr-FR"/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859398" y="1556792"/>
            <a:ext cx="7601033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500" dirty="0">
                <a:solidFill>
                  <a:schemeClr val="tx1"/>
                </a:solidFill>
              </a:rPr>
              <a:t>Vous devez réaliser un film publicitaire à partir d'</a:t>
            </a:r>
            <a:r>
              <a:rPr lang="fr-FR" sz="1500" b="1" dirty="0">
                <a:solidFill>
                  <a:schemeClr val="tx1"/>
                </a:solidFill>
              </a:rPr>
              <a:t>un produit existant</a:t>
            </a:r>
            <a:r>
              <a:rPr lang="fr-FR" sz="1500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fr-FR" sz="1500" dirty="0">
                <a:solidFill>
                  <a:schemeClr val="tx1"/>
                </a:solidFill>
              </a:rPr>
              <a:t>45 secondes (45:00 précis) incluant 5 secondes de </a:t>
            </a:r>
            <a:r>
              <a:rPr lang="fr-FR" sz="1500" dirty="0" err="1">
                <a:solidFill>
                  <a:schemeClr val="tx1"/>
                </a:solidFill>
              </a:rPr>
              <a:t>packshot</a:t>
            </a:r>
            <a:r>
              <a:rPr lang="fr-FR" sz="1500" dirty="0">
                <a:solidFill>
                  <a:schemeClr val="tx1"/>
                </a:solidFill>
              </a:rPr>
              <a:t> (ou 5 secondes composées d’un </a:t>
            </a:r>
            <a:r>
              <a:rPr lang="fr-FR" sz="1500" dirty="0" err="1">
                <a:solidFill>
                  <a:schemeClr val="tx1"/>
                </a:solidFill>
              </a:rPr>
              <a:t>packshot</a:t>
            </a:r>
            <a:r>
              <a:rPr lang="fr-FR" sz="1500" dirty="0">
                <a:solidFill>
                  <a:schemeClr val="tx1"/>
                </a:solidFill>
              </a:rPr>
              <a:t> +signature)</a:t>
            </a:r>
          </a:p>
          <a:p>
            <a:endParaRPr lang="fr-FR" sz="1500" dirty="0">
              <a:solidFill>
                <a:schemeClr val="tx1"/>
              </a:solidFill>
            </a:endParaRPr>
          </a:p>
          <a:p>
            <a:pPr algn="just"/>
            <a:r>
              <a:rPr lang="fr-FR" sz="1500" dirty="0">
                <a:solidFill>
                  <a:schemeClr val="tx1"/>
                </a:solidFill>
              </a:rPr>
              <a:t>Format d’export : </a:t>
            </a:r>
            <a:r>
              <a:rPr lang="fr-FR" sz="1500" b="1" dirty="0">
                <a:solidFill>
                  <a:schemeClr val="tx1"/>
                </a:solidFill>
              </a:rPr>
              <a:t>1080p H264 6 Mb/s cible  10 Mb/s max</a:t>
            </a:r>
          </a:p>
          <a:p>
            <a:pPr algn="just"/>
            <a:endParaRPr lang="fr-FR" sz="1500" b="1" dirty="0">
              <a:solidFill>
                <a:schemeClr val="tx1"/>
              </a:solidFill>
            </a:endParaRPr>
          </a:p>
          <a:p>
            <a:r>
              <a:rPr lang="fr-FR" sz="1800" b="1" dirty="0">
                <a:solidFill>
                  <a:schemeClr val="tx1"/>
                </a:solidFill>
              </a:rPr>
              <a:t>Le logo MMI doit apparaître en début de film sur la page où figurent les noms des membres du groupe</a:t>
            </a:r>
            <a:endParaRPr lang="fr-FR" sz="1800" dirty="0">
              <a:solidFill>
                <a:schemeClr val="tx1"/>
              </a:solidFill>
            </a:endParaRPr>
          </a:p>
          <a:p>
            <a:pPr algn="just"/>
            <a:endParaRPr lang="fr-FR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35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que">
  <a:themeElements>
    <a:clrScheme name="Civique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que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que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Civique.thmx</Template>
  <TotalTime>1075</TotalTime>
  <Words>771</Words>
  <Application>Microsoft Macintosh PowerPoint</Application>
  <PresentationFormat>Affichage à l'écran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Wingdings</vt:lpstr>
      <vt:lpstr>Wingdings 2</vt:lpstr>
      <vt:lpstr>Civique</vt:lpstr>
      <vt:lpstr>WR311</vt:lpstr>
      <vt:lpstr>Organisation</vt:lpstr>
      <vt:lpstr>Présentation PowerPoint</vt:lpstr>
      <vt:lpstr>PROCESS RÉALISATION PUBLICITÉ</vt:lpstr>
      <vt:lpstr>L’IDÉE / LE CONCEPT (1/2)</vt:lpstr>
      <vt:lpstr>L’IDÉE / LE CONCEPT (2/2)</vt:lpstr>
      <vt:lpstr>LE STORYBOARD (1/3)</vt:lpstr>
      <vt:lpstr>Présentation PowerPoint</vt:lpstr>
      <vt:lpstr>CAHIER DES CHARGES 1/2</vt:lpstr>
      <vt:lpstr>CAHIER DES CHARGES 2/2</vt:lpstr>
      <vt:lpstr>NOTATION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M3207 MMI2</dc:title>
  <dc:creator>Vianney</dc:creator>
  <cp:lastModifiedBy>THIERRY BAUSER</cp:lastModifiedBy>
  <cp:revision>105</cp:revision>
  <dcterms:created xsi:type="dcterms:W3CDTF">2015-08-31T19:08:29Z</dcterms:created>
  <dcterms:modified xsi:type="dcterms:W3CDTF">2022-11-07T16:36:47Z</dcterms:modified>
</cp:coreProperties>
</file>