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8" r:id="rId18"/>
    <p:sldId id="277" r:id="rId19"/>
    <p:sldId id="279" r:id="rId20"/>
    <p:sldId id="268" r:id="rId21"/>
    <p:sldId id="269" r:id="rId22"/>
    <p:sldId id="270" r:id="rId23"/>
    <p:sldId id="280" r:id="rId24"/>
    <p:sldId id="271" r:id="rId25"/>
    <p:sldId id="272" r:id="rId26"/>
    <p:sldId id="281" r:id="rId27"/>
    <p:sldId id="284" r:id="rId28"/>
    <p:sldId id="283" r:id="rId29"/>
    <p:sldId id="282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95"/>
  </p:normalViewPr>
  <p:slideViewPr>
    <p:cSldViewPr snapToGrid="0">
      <p:cViewPr>
        <p:scale>
          <a:sx n="77" d="100"/>
          <a:sy n="77" d="100"/>
        </p:scale>
        <p:origin x="1536" y="280"/>
      </p:cViewPr>
      <p:guideLst/>
    </p:cSldViewPr>
  </p:slideViewPr>
  <p:outlineViewPr>
    <p:cViewPr>
      <p:scale>
        <a:sx n="33" d="100"/>
        <a:sy n="33" d="100"/>
      </p:scale>
      <p:origin x="0" y="-25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A286-D032-4053-86AD-BB59A1620B1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09E3-1662-4CB0-86F8-57B4597EE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99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509E3-1662-4CB0-86F8-57B4597EE3A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07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C576E-8ACE-0315-A723-2D6FF0C2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00E6D2-FD1E-D489-B77F-411633697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F38CA-0FFC-A3B0-A7E6-9FC4A35E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FC34-F8FB-4744-B6DE-F4C88E357D31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52C2F-6A42-82DE-0CDB-481B1C59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80C84B-D8B2-7D87-E819-D3BC6FB3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9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8A27-F1C5-3325-9FD6-997B51F4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1DF745-9080-327B-7106-C80A1494C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F85FC-FD01-27AC-7365-041658F3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3E50-C381-4407-83E7-F0C675714F4E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D2DC8-DF07-AA42-0EF7-BF539C3F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EF667-258B-592A-F239-DBC55055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3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8A930A-A9BC-4D0E-98EB-C2AD12930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FC36B9-CF74-BD50-3F26-2BD218C16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5970E-BE78-4CF0-4DF1-CC8719AC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7DFF-24C1-4EFD-94B5-A6DA9D76C16D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49BE5-7250-78C9-1E6C-50C54739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721F5-8208-6DBC-457D-F1DFF38F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0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1F43A-5F74-CF19-292D-41E93823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6E1F3-8D98-DE5D-2DD1-BE0C59480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3264B-6AB1-CFED-D9B3-B2D1FBEB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3717-3C1D-4521-B20B-9561A56ECBC2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83AD2-3CA3-349A-67B3-2D7D8C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82291F-DF4B-AD22-693C-4A0EC5F6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582D6-6C51-ED19-8E7B-DD6189E3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50A8D-A6A5-5B42-97A4-590E8B458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86CC1-82DD-5602-D31B-44978407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DC6E-9355-450E-A686-B5044FB383BE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90275-0BC8-F869-4086-78E9B44F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F2485-A2C1-4E0F-E7EC-4DD4F47F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874A8-27E6-F135-DB5D-03FEC647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D75571-C608-E08C-5656-B96A17962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02AFE5-5B4D-EEFF-A4A2-3B0D2648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4149E9-8A3C-3308-5B86-DAF87750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31B7-1D8D-49FB-81E6-525C8714285F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76D07-CCF0-8CC2-293B-E6AEEDB7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03DBF-FAC5-199F-528B-1AED78A8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9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01720-2E63-CA67-E130-4E81C97E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7BBBD-D6A1-1D67-6AF6-A9EB0D8D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E982B6-6CAB-FAF8-49F0-DC37942AA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B2C67B-A5C1-8A61-757E-F01532B34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21F954-7844-DF55-B457-98EE25D3E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D299D9-1023-0D2D-D1B2-5A33A4AC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24D-DF71-4288-A490-9E5D13850565}" type="datetime1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DFC697-2E31-9CBA-D263-910A2397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C2189B-D72A-DD56-F7EE-FF60E369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67114-9DAC-1ACF-447B-E41DB3DF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2F5F2-105B-A993-72D5-82DB157F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C462-D7B4-4159-9956-6A46CD1BFBE8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2C680-FE0C-DBC7-9B39-BA98DF1C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8A6EE2-C5B9-14F3-A1BA-323602A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7E4C0E-BAB9-9CB1-DE29-F5EA2CCA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3041-E681-4E99-8324-F96DF7B86B73}" type="datetime1">
              <a:rPr lang="fr-FR" smtClean="0"/>
              <a:t>07/03/2023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9CF428-E4ED-1334-B007-4D0EC81C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879BAC-F6A5-7075-0551-4F5CE8B0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BEAEE-72DE-1B40-686F-A1C447F1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7224D-EE25-AF3A-1C80-7D6D5140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984164-C6C4-15C6-7DB1-CC3334110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6D46D6-7214-924D-3011-F489AF03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20C9-5FB2-420B-85C9-38059DBB764A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6FC5DE-E7E2-C896-A337-8EBCD8BC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457A9-54B7-A73B-1817-365A53FA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21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E9AB0-5E76-7D71-FEF4-8A6E0ED6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1355E1-EE5B-CF38-A7F3-91609289C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B90692-1CD3-14B0-FFCF-651CC37BE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B11D86-C371-D95B-22DC-B6C98176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71AF-1C3D-42ED-BE64-419C492648B8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69B72-4C65-75D6-E33A-CD96446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4EE46-B7A1-C5A8-B4FF-B8D9C5E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3EE17E-5DFD-7DC6-D1F7-2CF045F6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9E2FA-7A73-4D7C-C370-97507B04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D349F-6BBD-C917-9867-FF41EC134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E7CA-D726-41EC-BE94-1123BC4FCEC0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27C22-0EAA-6DD9-7254-3927FBC0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D10BB7-0792-7DAB-30B0-2D9D1E01F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40E2-7E8E-4177-B562-D32BECA862B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DB20AB-C285-B843-C05F-37117D2F5A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8" y="208565"/>
            <a:ext cx="1144034" cy="11440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D11F52-97B8-F8D3-C2D1-3AE449324F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838">
            <a:off x="10274395" y="780582"/>
            <a:ext cx="754649" cy="6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x.wordpres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x.wordpress.org/Template_Tags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docs/5.3/exampl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FBF76F-71B5-019A-5F1E-6A096D3ED0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5E6BD2-087C-317A-66EF-349EE7C3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Gestion de Contenus Spécialisée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342A78-C9CB-F9C2-C6D6-29B73151F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Intégration WP avec Bootstrap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F5BD9D-0744-CE78-5303-D0938B61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3E51888-8668-4AF7-A013-EC1211E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CDA152-03BA-D8D0-4456-BFB0D1DB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3" y="4199025"/>
            <a:ext cx="1748492" cy="13933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8C6D7C-EF29-80B2-0BFE-CE19D7552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07" y="4533577"/>
            <a:ext cx="3598626" cy="7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86794-4AA8-AFBF-4383-515A988B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les thèmes WP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32880-70BE-765A-070B-156D9D83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fichiers de base</a:t>
            </a:r>
          </a:p>
          <a:p>
            <a:r>
              <a:rPr lang="fr-FR" dirty="0"/>
              <a:t>Structure type</a:t>
            </a:r>
          </a:p>
          <a:p>
            <a:r>
              <a:rPr lang="fr-FR" dirty="0"/>
              <a:t>Découpage en blocs WP</a:t>
            </a:r>
          </a:p>
          <a:p>
            <a:r>
              <a:rPr lang="fr-FR" dirty="0"/>
              <a:t>Liaison des fichiers</a:t>
            </a:r>
          </a:p>
          <a:p>
            <a:r>
              <a:rPr lang="fr-FR" dirty="0"/>
              <a:t>Affichage des menus et pages</a:t>
            </a:r>
          </a:p>
          <a:p>
            <a:r>
              <a:rPr lang="fr-FR" dirty="0"/>
              <a:t>Quelques contenus</a:t>
            </a:r>
          </a:p>
          <a:p>
            <a:r>
              <a:rPr lang="fr-FR" dirty="0"/>
              <a:t>Et Bootstrap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E25F81-B0B8-82A5-7B05-0BEBBE32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67840B-A498-51A5-5027-1182F45C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54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EDFDB-9827-CD03-67DF-BD9C5A6E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fichiers d’un thème WP 1/2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A9532-CC1D-DBD3-FBAC-F38A63BA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template</a:t>
            </a:r>
            <a:r>
              <a:rPr lang="fr-FR" dirty="0"/>
              <a:t> est constitué d’un dossier créé dans </a:t>
            </a:r>
            <a:r>
              <a:rPr lang="fr-FR" dirty="0" err="1"/>
              <a:t>wp</a:t>
            </a:r>
            <a:r>
              <a:rPr lang="fr-FR" dirty="0"/>
              <a:t>-content\</a:t>
            </a:r>
            <a:r>
              <a:rPr lang="fr-FR" dirty="0" err="1"/>
              <a:t>themes</a:t>
            </a:r>
            <a:endParaRPr lang="fr-FR" dirty="0"/>
          </a:p>
          <a:p>
            <a:r>
              <a:rPr lang="fr-FR" dirty="0"/>
              <a:t>Ce dossier doit contenir à minima :</a:t>
            </a:r>
          </a:p>
          <a:p>
            <a:pPr lvl="1"/>
            <a:r>
              <a:rPr lang="fr-FR" dirty="0"/>
              <a:t>Un fichier </a:t>
            </a:r>
            <a:r>
              <a:rPr lang="fr-FR" b="1" dirty="0" err="1"/>
              <a:t>index.php</a:t>
            </a:r>
            <a:endParaRPr lang="fr-FR" b="1" dirty="0"/>
          </a:p>
          <a:p>
            <a:pPr lvl="1"/>
            <a:r>
              <a:rPr lang="fr-FR" dirty="0"/>
              <a:t>Un fichier </a:t>
            </a:r>
            <a:r>
              <a:rPr lang="fr-FR" b="1" dirty="0"/>
              <a:t>style.css</a:t>
            </a:r>
          </a:p>
          <a:p>
            <a:pPr lvl="1"/>
            <a:r>
              <a:rPr lang="fr-FR" dirty="0"/>
              <a:t>Un fichier  </a:t>
            </a:r>
            <a:r>
              <a:rPr lang="fr-FR" b="1" dirty="0" err="1"/>
              <a:t>functions.php</a:t>
            </a:r>
            <a:endParaRPr lang="fr-FR" b="1" dirty="0"/>
          </a:p>
          <a:p>
            <a:pPr lvl="1"/>
            <a:r>
              <a:rPr lang="fr-FR" dirty="0"/>
              <a:t>Un fichier </a:t>
            </a:r>
            <a:r>
              <a:rPr lang="fr-FR" b="1" dirty="0"/>
              <a:t>screenshot.png ou screenshot.jpg </a:t>
            </a:r>
            <a:r>
              <a:rPr lang="fr-FR" dirty="0"/>
              <a:t>(1200x900 donc en 4/3)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D0DDB-541A-350F-9E3B-3947F106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99FBB7-02A7-1C77-CE59-2A7AB803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9941EE-9E29-1506-2818-5A344E5D46E4}"/>
              </a:ext>
            </a:extLst>
          </p:cNvPr>
          <p:cNvSpPr txBox="1"/>
          <p:nvPr/>
        </p:nvSpPr>
        <p:spPr>
          <a:xfrm>
            <a:off x="3850640" y="5546328"/>
            <a:ext cx="465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535353"/>
                </a:solidFill>
                <a:latin typeface="GillSans-Light"/>
              </a:rPr>
              <a:t>Documentation : </a:t>
            </a:r>
            <a:r>
              <a:rPr lang="fr-FR" dirty="0">
                <a:hlinkClick r:id="rId2"/>
              </a:rPr>
              <a:t>Main Page « WordPress Codex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68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314BE-4442-0558-98EC-340E5C7C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156"/>
            <a:ext cx="10515600" cy="1325563"/>
          </a:xfrm>
        </p:spPr>
        <p:txBody>
          <a:bodyPr/>
          <a:lstStyle/>
          <a:p>
            <a:r>
              <a:rPr lang="fr-FR" dirty="0"/>
              <a:t>Les fichiers d’un thème WP 2/2</a:t>
            </a:r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BB23AC-5AE5-F61D-CBDC-E5A79A3C67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56" y="1825625"/>
            <a:ext cx="6542887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F70EDA-B4AF-105C-42A8-2A833C72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0A7FB6-D33A-DA41-8CB9-A7BEC600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12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8A518C6-99C4-F44E-447C-63BD97D381AD}"/>
              </a:ext>
            </a:extLst>
          </p:cNvPr>
          <p:cNvSpPr/>
          <p:nvPr/>
        </p:nvSpPr>
        <p:spPr>
          <a:xfrm>
            <a:off x="2636443" y="2933507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20F0DE0-87CE-01D7-3953-A768DE3BE659}"/>
              </a:ext>
            </a:extLst>
          </p:cNvPr>
          <p:cNvSpPr/>
          <p:nvPr/>
        </p:nvSpPr>
        <p:spPr>
          <a:xfrm>
            <a:off x="4394215" y="2196057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43D76A5-2481-F24F-7256-34ABFA47B235}"/>
              </a:ext>
            </a:extLst>
          </p:cNvPr>
          <p:cNvSpPr/>
          <p:nvPr/>
        </p:nvSpPr>
        <p:spPr>
          <a:xfrm>
            <a:off x="6036135" y="1922289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16BA56E-6542-4158-CB0C-7AAF4352A86C}"/>
              </a:ext>
            </a:extLst>
          </p:cNvPr>
          <p:cNvSpPr/>
          <p:nvPr/>
        </p:nvSpPr>
        <p:spPr>
          <a:xfrm>
            <a:off x="7673917" y="3196919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CBA7597-C873-B24F-6525-7EBE4E5404E4}"/>
              </a:ext>
            </a:extLst>
          </p:cNvPr>
          <p:cNvSpPr/>
          <p:nvPr/>
        </p:nvSpPr>
        <p:spPr>
          <a:xfrm>
            <a:off x="7673917" y="4786006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DE661AB-1B7D-E33D-3C9D-E652A72D1654}"/>
              </a:ext>
            </a:extLst>
          </p:cNvPr>
          <p:cNvSpPr/>
          <p:nvPr/>
        </p:nvSpPr>
        <p:spPr>
          <a:xfrm>
            <a:off x="7673917" y="4081156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2723784-8C4C-883A-062C-44FD0B7512B8}"/>
              </a:ext>
            </a:extLst>
          </p:cNvPr>
          <p:cNvCxnSpPr>
            <a:stCxn id="8" idx="3"/>
          </p:cNvCxnSpPr>
          <p:nvPr/>
        </p:nvCxnSpPr>
        <p:spPr>
          <a:xfrm flipV="1">
            <a:off x="3764357" y="2365375"/>
            <a:ext cx="607618" cy="68417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CC0762-3119-FBBC-FADF-7345EE3680F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522129" y="2038330"/>
            <a:ext cx="514006" cy="2737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807EEA85-D844-C322-D6D4-ED3EC17DDD5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164049" y="2038330"/>
            <a:ext cx="509868" cy="286371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12A96FB-D16C-D870-61EA-C24E1D85877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8983" y="3312959"/>
            <a:ext cx="25493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4A8B1D1-4A41-AF6E-9A3B-38B4FED8578E}"/>
              </a:ext>
            </a:extLst>
          </p:cNvPr>
          <p:cNvCxnSpPr>
            <a:cxnSpLocks/>
          </p:cNvCxnSpPr>
          <p:nvPr/>
        </p:nvCxnSpPr>
        <p:spPr>
          <a:xfrm>
            <a:off x="7425275" y="4197195"/>
            <a:ext cx="25493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A4E7-95EA-5537-8632-F5A20BE55A14}"/>
              </a:ext>
            </a:extLst>
          </p:cNvPr>
          <p:cNvSpPr/>
          <p:nvPr/>
        </p:nvSpPr>
        <p:spPr>
          <a:xfrm>
            <a:off x="4664075" y="3876675"/>
            <a:ext cx="2270125" cy="158115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75E048-B8B2-C38E-92C5-DBF9E0502DBE}"/>
              </a:ext>
            </a:extLst>
          </p:cNvPr>
          <p:cNvSpPr/>
          <p:nvPr/>
        </p:nvSpPr>
        <p:spPr>
          <a:xfrm>
            <a:off x="4835525" y="4016375"/>
            <a:ext cx="1939925" cy="13081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6D5C6F-56ED-2C95-1FB7-DF7BD6DBC728}"/>
              </a:ext>
            </a:extLst>
          </p:cNvPr>
          <p:cNvSpPr/>
          <p:nvPr/>
        </p:nvSpPr>
        <p:spPr>
          <a:xfrm>
            <a:off x="4987926" y="4168775"/>
            <a:ext cx="1629562" cy="99695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C7F6DE-62EF-40B4-B39A-414DED07A37D}"/>
              </a:ext>
            </a:extLst>
          </p:cNvPr>
          <p:cNvSpPr txBox="1"/>
          <p:nvPr/>
        </p:nvSpPr>
        <p:spPr>
          <a:xfrm>
            <a:off x="4605676" y="3795877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wp</a:t>
            </a:r>
            <a:r>
              <a:rPr lang="fr-FR" sz="1100" dirty="0"/>
              <a:t>-content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2B98BF9-ADF1-7F1F-7188-893E06A0F678}"/>
              </a:ext>
            </a:extLst>
          </p:cNvPr>
          <p:cNvSpPr txBox="1"/>
          <p:nvPr/>
        </p:nvSpPr>
        <p:spPr>
          <a:xfrm>
            <a:off x="4816187" y="3957802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themes</a:t>
            </a:r>
            <a:endParaRPr lang="fr-FR" sz="11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BBBF262-1CF2-B781-7154-37DBED6DB1C0}"/>
              </a:ext>
            </a:extLst>
          </p:cNvPr>
          <p:cNvSpPr txBox="1"/>
          <p:nvPr/>
        </p:nvSpPr>
        <p:spPr>
          <a:xfrm>
            <a:off x="4927312" y="4113377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dossier_du_theme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43558D7-64DE-0ACC-C4BF-480A79A3B2B5}"/>
              </a:ext>
            </a:extLst>
          </p:cNvPr>
          <p:cNvSpPr txBox="1"/>
          <p:nvPr/>
        </p:nvSpPr>
        <p:spPr>
          <a:xfrm>
            <a:off x="5307234" y="4372328"/>
            <a:ext cx="106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index.php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 err="1">
                <a:solidFill>
                  <a:srgbClr val="FF0000"/>
                </a:solidFill>
              </a:rPr>
              <a:t>screenshot.php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style.css</a:t>
            </a:r>
          </a:p>
          <a:p>
            <a:r>
              <a:rPr lang="fr-FR" sz="1100" dirty="0" err="1">
                <a:solidFill>
                  <a:srgbClr val="FFC000"/>
                </a:solidFill>
              </a:rPr>
              <a:t>functions.php</a:t>
            </a:r>
            <a:endParaRPr lang="fr-FR" sz="1100" dirty="0">
              <a:solidFill>
                <a:srgbClr val="FFC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CD2BB2-7D88-7272-1E8E-E8B282364929}"/>
              </a:ext>
            </a:extLst>
          </p:cNvPr>
          <p:cNvSpPr/>
          <p:nvPr/>
        </p:nvSpPr>
        <p:spPr>
          <a:xfrm>
            <a:off x="7675540" y="2653791"/>
            <a:ext cx="1127914" cy="23208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059EFC-DFFB-688D-41BD-CE1A04C0C06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420606" y="2769831"/>
            <a:ext cx="25493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1EB23-1EAC-9A44-942F-97A653AA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Liaison des fichiers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C3C97-28FD-6641-9A04-888DDDCA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fichiers ne doivent pas être intégrés directement dans le html</a:t>
            </a:r>
          </a:p>
          <a:p>
            <a:r>
              <a:rPr lang="fr-FR" dirty="0"/>
              <a:t>On utilise le fichier </a:t>
            </a:r>
            <a:r>
              <a:rPr lang="fr-FR" b="1" dirty="0" err="1"/>
              <a:t>functions.php</a:t>
            </a:r>
            <a:r>
              <a:rPr lang="fr-FR" b="1" dirty="0"/>
              <a:t> </a:t>
            </a:r>
            <a:r>
              <a:rPr lang="fr-FR" dirty="0"/>
              <a:t>pour y intégrer le code nécessaire.</a:t>
            </a:r>
          </a:p>
          <a:p>
            <a:r>
              <a:rPr lang="fr-FR" dirty="0"/>
              <a:t>Les fonctions WP </a:t>
            </a:r>
            <a:r>
              <a:rPr lang="fr-FR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wp_enqueue_style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()</a:t>
            </a:r>
            <a:r>
              <a:rPr lang="fr-FR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</a:rPr>
              <a:t>et </a:t>
            </a:r>
            <a:r>
              <a:rPr lang="fr-FR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wp_enqueue_script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()</a:t>
            </a:r>
            <a:r>
              <a:rPr lang="fr-FR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</a:rPr>
              <a:t>permettent cette intégration.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72D873-23E8-1645-85EA-54520418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BF7961-78EE-1E4F-807A-8612F824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7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62D73-2F37-C542-B807-A687D599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Insertion des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7C797-813F-5844-A1D3-F3552DF5CD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//Chargement des styles sur WordPress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//on créé une fonction 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function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wpbootstrap_styles_scripts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(){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//feuille de style WP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wp_enqueue_style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'style'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get_stylesheet_uri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());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//feuille de style Bootstrap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wp_enqueue_style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bootstrap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'https://stackpath.bootstrapcdn.com/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bootstrap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/4.3.1/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css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/bootstrap.min.css'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);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6CA905-6447-AA43-B980-6C363B97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A06E10-D342-5A40-B07E-3A68C413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07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891F3-7832-B645-8DD9-77E43A90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Insertion des scripts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2B30A-CC96-D740-A95B-97C3DB1B2A7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//Script jQuery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wp_enqueue_script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jquery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//Script </a:t>
            </a:r>
            <a:r>
              <a:rPr lang="fr-FR" sz="3000" dirty="0" err="1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popper</a:t>
            </a:r>
            <a:endParaRPr lang="fr-FR" sz="3000" dirty="0">
              <a:solidFill>
                <a:schemeClr val="bg1">
                  <a:lumMod val="50000"/>
                </a:schemeClr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wp_enqueue_script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popper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'https://cdnjs.cloudflare.com/ajax/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libs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/popper.js/1.14.7/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umd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/popper.min.js'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array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jquery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true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//Script Bootstrap 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wp_enqueue_script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boostrap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'https://stackpath.bootstrapcdn.com/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bootstrap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/4.3.1/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js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/bootstrap.min.js'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array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jquery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popper</a:t>
            </a:r>
            <a:r>
              <a:rPr lang="fr-FR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true</a:t>
            </a:r>
            <a:r>
              <a:rPr lang="fr-FR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); }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//fin de notre fonction </a:t>
            </a:r>
            <a:r>
              <a:rPr lang="fr-FR" sz="3000" dirty="0" err="1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wpbootstrap_styles_scripts</a:t>
            </a:r>
            <a:r>
              <a:rPr lang="fr-FR" sz="3000" dirty="0">
                <a:solidFill>
                  <a:schemeClr val="bg1">
                    <a:lumMod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E6F85D-C677-6849-86C7-017AEF44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1E5373-37DA-814C-98A0-E5F0B9AF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A14EA8-469E-34EA-A699-91804352EEAA}"/>
              </a:ext>
            </a:extLst>
          </p:cNvPr>
          <p:cNvSpPr/>
          <p:nvPr/>
        </p:nvSpPr>
        <p:spPr>
          <a:xfrm>
            <a:off x="1079770" y="4280170"/>
            <a:ext cx="9968927" cy="10554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AA1BC-28DD-B947-A8B2-E900632A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hooks</a:t>
            </a:r>
            <a:r>
              <a:rPr lang="fr-FR" dirty="0"/>
              <a:t> sont un moyen pour un morceau de code d’interagir / modifier un autre morceau de code…</a:t>
            </a:r>
          </a:p>
          <a:p>
            <a:r>
              <a:rPr lang="fr-FR" dirty="0"/>
              <a:t> Il existe deux types de </a:t>
            </a:r>
            <a:r>
              <a:rPr lang="fr-FR" dirty="0" err="1"/>
              <a:t>hooks</a:t>
            </a:r>
            <a:r>
              <a:rPr lang="fr-FR" dirty="0"/>
              <a:t> : </a:t>
            </a:r>
            <a:r>
              <a:rPr lang="fr-FR" b="1" dirty="0"/>
              <a:t>Actions</a:t>
            </a:r>
            <a:r>
              <a:rPr lang="fr-FR" dirty="0"/>
              <a:t> et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Filtres</a:t>
            </a:r>
            <a:r>
              <a:rPr lang="fr-FR" dirty="0"/>
              <a:t>.</a:t>
            </a:r>
          </a:p>
          <a:p>
            <a:r>
              <a:rPr lang="fr-FR" dirty="0"/>
              <a:t>Nous utiliserons ici la fonction de Hook d'</a:t>
            </a:r>
            <a:r>
              <a:rPr lang="fr-FR" b="1" dirty="0"/>
              <a:t>action</a:t>
            </a:r>
            <a:r>
              <a:rPr lang="fr-FR" dirty="0"/>
              <a:t> </a:t>
            </a:r>
            <a:r>
              <a:rPr lang="fr-FR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add_action</a:t>
            </a:r>
            <a:r>
              <a:rPr lang="fr-FR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() </a:t>
            </a:r>
            <a:r>
              <a:rPr lang="fr-FR" dirty="0"/>
              <a:t>pour "raccrocher" notre fonction à la liste des scripts  WP.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000" dirty="0" err="1">
                <a:solidFill>
                  <a:srgbClr val="FFC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add_action</a:t>
            </a:r>
            <a:r>
              <a:rPr lang="fr-FR" sz="2000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</a:t>
            </a:r>
            <a:r>
              <a:rPr lang="fr-FR" sz="2000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sz="2000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wp_enqueue_scripts</a:t>
            </a:r>
            <a:r>
              <a:rPr lang="fr-FR" sz="2000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sz="2000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  <a:r>
              <a:rPr lang="fr-FR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sz="2000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sz="2000" dirty="0" err="1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wpbootstrap_styles_scripts</a:t>
            </a:r>
            <a:r>
              <a:rPr lang="fr-FR" sz="2000" dirty="0">
                <a:solidFill>
                  <a:srgbClr val="92D05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fr-FR" sz="2000" dirty="0">
                <a:solidFill>
                  <a:schemeClr val="bg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);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AF744A-73B2-2D46-BD37-E31495A9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d'un </a:t>
            </a:r>
            <a:r>
              <a:rPr lang="fr-FR" dirty="0" err="1"/>
              <a:t>hook</a:t>
            </a:r>
            <a:r>
              <a:rPr lang="fr-FR" dirty="0"/>
              <a:t> WP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4350B6-4A77-D047-B050-171BF77F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5BAF5C-2438-6543-8D6D-143E21BE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16</a:t>
            </a:fld>
            <a:endParaRPr lang="fr-FR"/>
          </a:p>
        </p:txBody>
      </p:sp>
      <p:sp>
        <p:nvSpPr>
          <p:cNvPr id="6" name="Rectangle : coins arrondis 9">
            <a:extLst>
              <a:ext uri="{FF2B5EF4-FFF2-40B4-BE49-F238E27FC236}">
                <a16:creationId xmlns:a16="http://schemas.microsoft.com/office/drawing/2014/main" id="{9836A105-5764-4F4D-9E84-52C0AA869182}"/>
              </a:ext>
            </a:extLst>
          </p:cNvPr>
          <p:cNvSpPr/>
          <p:nvPr/>
        </p:nvSpPr>
        <p:spPr>
          <a:xfrm>
            <a:off x="1143303" y="4589160"/>
            <a:ext cx="1714197" cy="4408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CCE836-2310-BF42-99E4-80D90EA7FE1C}"/>
              </a:ext>
            </a:extLst>
          </p:cNvPr>
          <p:cNvSpPr txBox="1"/>
          <p:nvPr/>
        </p:nvSpPr>
        <p:spPr>
          <a:xfrm>
            <a:off x="3220419" y="5557156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« accroche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3C6785-B8B1-204D-8983-C28D1965634E}"/>
              </a:ext>
            </a:extLst>
          </p:cNvPr>
          <p:cNvSpPr txBox="1"/>
          <p:nvPr/>
        </p:nvSpPr>
        <p:spPr>
          <a:xfrm>
            <a:off x="4757058" y="5557156"/>
            <a:ext cx="153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notre fonction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830120-EDB5-5341-881C-67E9BEC2943F}"/>
              </a:ext>
            </a:extLst>
          </p:cNvPr>
          <p:cNvSpPr txBox="1"/>
          <p:nvPr/>
        </p:nvSpPr>
        <p:spPr>
          <a:xfrm>
            <a:off x="6177642" y="5557156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4472C4"/>
                </a:solidFill>
              </a:rPr>
              <a:t>à la liste des scripts WP</a:t>
            </a:r>
          </a:p>
        </p:txBody>
      </p:sp>
      <p:sp>
        <p:nvSpPr>
          <p:cNvPr id="12" name="Rectangle : coins arrondis 9">
            <a:extLst>
              <a:ext uri="{FF2B5EF4-FFF2-40B4-BE49-F238E27FC236}">
                <a16:creationId xmlns:a16="http://schemas.microsoft.com/office/drawing/2014/main" id="{4C4A360F-3EF3-8A40-9503-2F4AC3E6F9C5}"/>
              </a:ext>
            </a:extLst>
          </p:cNvPr>
          <p:cNvSpPr/>
          <p:nvPr/>
        </p:nvSpPr>
        <p:spPr>
          <a:xfrm>
            <a:off x="6422874" y="4589160"/>
            <a:ext cx="4027412" cy="44087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 : coins arrondis 9">
            <a:extLst>
              <a:ext uri="{FF2B5EF4-FFF2-40B4-BE49-F238E27FC236}">
                <a16:creationId xmlns:a16="http://schemas.microsoft.com/office/drawing/2014/main" id="{6EFEF9E5-710C-AD44-87C8-3BC1FCAD78D6}"/>
              </a:ext>
            </a:extLst>
          </p:cNvPr>
          <p:cNvSpPr/>
          <p:nvPr/>
        </p:nvSpPr>
        <p:spPr>
          <a:xfrm>
            <a:off x="3091846" y="4589160"/>
            <a:ext cx="2786440" cy="440871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9E87BE-500F-AF49-B8B0-BDFDE6CB8C86}"/>
              </a:ext>
            </a:extLst>
          </p:cNvPr>
          <p:cNvSpPr txBox="1"/>
          <p:nvPr/>
        </p:nvSpPr>
        <p:spPr>
          <a:xfrm>
            <a:off x="1910443" y="-2008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696A5-8BDC-5DFE-86AB-7826067B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CB5A3-8D21-40CA-29AA-BC49CA224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Dans </a:t>
            </a:r>
            <a:r>
              <a:rPr lang="fr-FR" sz="2000" dirty="0" err="1"/>
              <a:t>functions.php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1800" b="0" i="0" dirty="0">
                <a:solidFill>
                  <a:srgbClr val="23282D"/>
                </a:solidFill>
                <a:effectLst/>
              </a:rPr>
              <a:t>Nous ajoutons la feuille de style de base de notre thème, le fichier </a:t>
            </a:r>
            <a:r>
              <a:rPr lang="fr-FR" sz="1800" b="1" i="0" dirty="0">
                <a:solidFill>
                  <a:srgbClr val="23282D"/>
                </a:solidFill>
                <a:effectLst/>
              </a:rPr>
              <a:t>style.css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 avec la fonction </a:t>
            </a:r>
            <a:r>
              <a:rPr lang="fr-FR" sz="1800" b="0" i="0" dirty="0" err="1">
                <a:solidFill>
                  <a:srgbClr val="23282D"/>
                </a:solidFill>
                <a:effectLst/>
                <a:ea typeface="DejaVu Sans Mono" panose="020B0609030804020204" pitchFamily="49" charset="0"/>
                <a:cs typeface="DejaVu Sans Mono" panose="020B0609030804020204" pitchFamily="49" charset="0"/>
              </a:rPr>
              <a:t>wp_enqueue_style</a:t>
            </a:r>
            <a:r>
              <a:rPr lang="fr-FR" sz="1800" b="0" i="0" dirty="0">
                <a:solidFill>
                  <a:srgbClr val="23282D"/>
                </a:solidFill>
                <a:effectLst/>
                <a:ea typeface="DejaVu Sans Mono" panose="020B0609030804020204" pitchFamily="49" charset="0"/>
                <a:cs typeface="DejaVu Sans Mono" panose="020B0609030804020204" pitchFamily="49" charset="0"/>
              </a:rPr>
              <a:t>() 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 qui prends deux paramètres : le nom du style et l’url du fichier.</a:t>
            </a:r>
          </a:p>
          <a:p>
            <a:pPr lvl="1">
              <a:lnSpc>
                <a:spcPct val="100000"/>
              </a:lnSpc>
            </a:pPr>
            <a:r>
              <a:rPr lang="fr-FR" sz="1800" b="0" i="0" dirty="0">
                <a:solidFill>
                  <a:srgbClr val="23282D"/>
                </a:solidFill>
                <a:effectLst/>
              </a:rPr>
              <a:t>Nous ajoutons le fichier </a:t>
            </a:r>
            <a:r>
              <a:rPr lang="fr-FR" sz="1800" b="1" i="0" dirty="0" err="1">
                <a:solidFill>
                  <a:srgbClr val="23282D"/>
                </a:solidFill>
                <a:effectLst/>
              </a:rPr>
              <a:t>CSS</a:t>
            </a:r>
            <a:r>
              <a:rPr lang="fr-FR" sz="1800" b="1" i="0" dirty="0">
                <a:solidFill>
                  <a:srgbClr val="23282D"/>
                </a:solidFill>
                <a:effectLst/>
              </a:rPr>
              <a:t> de Bootstrap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 de la même manière.</a:t>
            </a:r>
          </a:p>
          <a:p>
            <a:pPr lvl="1">
              <a:lnSpc>
                <a:spcPct val="100000"/>
              </a:lnSpc>
            </a:pPr>
            <a:r>
              <a:rPr lang="fr-FR" sz="1800" dirty="0">
                <a:solidFill>
                  <a:srgbClr val="23282D"/>
                </a:solidFill>
              </a:rPr>
              <a:t>Nous ajoutons la </a:t>
            </a:r>
            <a:r>
              <a:rPr lang="fr-FR" sz="1800" b="1" dirty="0">
                <a:solidFill>
                  <a:srgbClr val="23282D"/>
                </a:solidFill>
              </a:rPr>
              <a:t>libraire jQuery</a:t>
            </a:r>
            <a:r>
              <a:rPr lang="fr-FR" sz="1800" dirty="0">
                <a:solidFill>
                  <a:srgbClr val="23282D"/>
                </a:solidFill>
              </a:rPr>
              <a:t> 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grâce à la fonction </a:t>
            </a:r>
            <a:r>
              <a:rPr lang="fr-FR" sz="1800" b="0" i="0" dirty="0" err="1">
                <a:solidFill>
                  <a:srgbClr val="23282D"/>
                </a:solidFill>
                <a:effectLst/>
              </a:rPr>
              <a:t>wp_enqueue_script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(). Il suffit d’indiquer « </a:t>
            </a:r>
            <a:r>
              <a:rPr lang="fr-FR" sz="1800" b="0" i="0" dirty="0" err="1">
                <a:solidFill>
                  <a:srgbClr val="23282D"/>
                </a:solidFill>
                <a:effectLst/>
              </a:rPr>
              <a:t>jquery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 » comme paramètre car la librairie est présente par défaut dans WordPress ; il est donc inutile de la recharger.</a:t>
            </a:r>
          </a:p>
          <a:p>
            <a:pPr lvl="1">
              <a:lnSpc>
                <a:spcPct val="100000"/>
              </a:lnSpc>
            </a:pPr>
            <a:r>
              <a:rPr lang="fr-FR" sz="1800" b="0" i="0" dirty="0">
                <a:solidFill>
                  <a:srgbClr val="23282D"/>
                </a:solidFill>
                <a:effectLst/>
              </a:rPr>
              <a:t>Nous ajoutons les deux autres fichiers </a:t>
            </a:r>
            <a:r>
              <a:rPr lang="fr-FR" sz="1800" b="1" i="0" dirty="0">
                <a:solidFill>
                  <a:srgbClr val="23282D"/>
                </a:solidFill>
                <a:effectLst/>
              </a:rPr>
              <a:t>popper.js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 et </a:t>
            </a:r>
            <a:r>
              <a:rPr lang="fr-FR" sz="1800" b="1" i="0" dirty="0">
                <a:solidFill>
                  <a:srgbClr val="23282D"/>
                </a:solidFill>
                <a:effectLst/>
              </a:rPr>
              <a:t>bootstrap.js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 toujours grâce à la fonction </a:t>
            </a:r>
            <a:r>
              <a:rPr lang="fr-FR" sz="1800" b="0" i="0" dirty="0" err="1">
                <a:solidFill>
                  <a:srgbClr val="23282D"/>
                </a:solidFill>
                <a:effectLst/>
              </a:rPr>
              <a:t>wp_enqueue_script</a:t>
            </a:r>
            <a:r>
              <a:rPr lang="fr-FR" sz="1800" b="0" i="0" dirty="0">
                <a:solidFill>
                  <a:srgbClr val="23282D"/>
                </a:solidFill>
                <a:effectLst/>
              </a:rPr>
              <a:t>() mais nous spécifions cette fois d’autres paramètres : </a:t>
            </a:r>
          </a:p>
          <a:p>
            <a:pPr lvl="2">
              <a:lnSpc>
                <a:spcPct val="100000"/>
              </a:lnSpc>
            </a:pPr>
            <a:r>
              <a:rPr lang="fr-FR" sz="1400" b="0" i="0" dirty="0">
                <a:solidFill>
                  <a:srgbClr val="23282D"/>
                </a:solidFill>
                <a:effectLst/>
              </a:rPr>
              <a:t>le premier est le nom du script.</a:t>
            </a:r>
          </a:p>
          <a:p>
            <a:pPr lvl="2">
              <a:lnSpc>
                <a:spcPct val="100000"/>
              </a:lnSpc>
            </a:pPr>
            <a:r>
              <a:rPr lang="fr-FR" sz="1400" b="0" i="0" dirty="0">
                <a:solidFill>
                  <a:srgbClr val="23282D"/>
                </a:solidFill>
                <a:effectLst/>
              </a:rPr>
              <a:t>le deuxième est l’url des scripts - nécessaire au chargement.</a:t>
            </a:r>
          </a:p>
          <a:p>
            <a:pPr lvl="2">
              <a:lnSpc>
                <a:spcPct val="100000"/>
              </a:lnSpc>
            </a:pPr>
            <a:r>
              <a:rPr lang="fr-FR" sz="1400" b="0" i="0" dirty="0">
                <a:solidFill>
                  <a:srgbClr val="23282D"/>
                </a:solidFill>
                <a:effectLst/>
              </a:rPr>
              <a:t>le troisième permet de déterminer les dépendances nécessaires pour charger ces scripts - ordre de chargement et d’exécution. Pour le popper.js, nous indiquons que </a:t>
            </a:r>
            <a:r>
              <a:rPr lang="fr-FR" sz="1400" b="0" i="0" dirty="0" err="1">
                <a:solidFill>
                  <a:srgbClr val="23282D"/>
                </a:solidFill>
                <a:effectLst/>
              </a:rPr>
              <a:t>jquery</a:t>
            </a:r>
            <a:r>
              <a:rPr lang="fr-FR" sz="1400" b="0" i="0" dirty="0">
                <a:solidFill>
                  <a:srgbClr val="23282D"/>
                </a:solidFill>
                <a:effectLst/>
              </a:rPr>
              <a:t> doit être chargé, pour bootdtrap.js nous indiquons que </a:t>
            </a:r>
            <a:r>
              <a:rPr lang="fr-FR" sz="1400" b="0" i="0" dirty="0" err="1">
                <a:solidFill>
                  <a:srgbClr val="23282D"/>
                </a:solidFill>
                <a:effectLst/>
              </a:rPr>
              <a:t>jquery</a:t>
            </a:r>
            <a:r>
              <a:rPr lang="fr-FR" sz="1400" b="0" i="0" dirty="0">
                <a:solidFill>
                  <a:srgbClr val="23282D"/>
                </a:solidFill>
                <a:effectLst/>
              </a:rPr>
              <a:t> et </a:t>
            </a:r>
            <a:r>
              <a:rPr lang="fr-FR" sz="1400" b="0" i="0" dirty="0" err="1">
                <a:solidFill>
                  <a:srgbClr val="23282D"/>
                </a:solidFill>
                <a:effectLst/>
              </a:rPr>
              <a:t>popper</a:t>
            </a:r>
            <a:r>
              <a:rPr lang="fr-FR" sz="1400" b="0" i="0" dirty="0">
                <a:solidFill>
                  <a:srgbClr val="23282D"/>
                </a:solidFill>
                <a:effectLst/>
              </a:rPr>
              <a:t> doivent être chargés.</a:t>
            </a:r>
          </a:p>
          <a:p>
            <a:pPr lvl="2">
              <a:lnSpc>
                <a:spcPct val="100000"/>
              </a:lnSpc>
            </a:pPr>
            <a:r>
              <a:rPr lang="fr-FR" sz="1400" b="0" i="0" dirty="0">
                <a:solidFill>
                  <a:srgbClr val="23282D"/>
                </a:solidFill>
                <a:effectLst/>
              </a:rPr>
              <a:t>Le quatrième paramètre désigne la version du script - nous mettons 1 pour la première version.</a:t>
            </a:r>
          </a:p>
          <a:p>
            <a:pPr lvl="2">
              <a:lnSpc>
                <a:spcPct val="100000"/>
              </a:lnSpc>
            </a:pPr>
            <a:r>
              <a:rPr lang="fr-FR" sz="1400" b="0" i="0" dirty="0">
                <a:solidFill>
                  <a:srgbClr val="23282D"/>
                </a:solidFill>
                <a:effectLst/>
              </a:rPr>
              <a:t>le cinquième détermine si le script est chargé dans le </a:t>
            </a:r>
            <a:r>
              <a:rPr lang="fr-FR" sz="1400" b="0" i="0" dirty="0" err="1">
                <a:solidFill>
                  <a:srgbClr val="23282D"/>
                </a:solidFill>
                <a:effectLst/>
              </a:rPr>
              <a:t>footer</a:t>
            </a:r>
            <a:r>
              <a:rPr lang="fr-FR" sz="1400" b="0" i="0" dirty="0">
                <a:solidFill>
                  <a:srgbClr val="23282D"/>
                </a:solidFill>
                <a:effectLst/>
              </a:rPr>
              <a:t> - </a:t>
            </a:r>
            <a:r>
              <a:rPr lang="fr-FR" sz="1400" b="0" i="0" dirty="0" err="1">
                <a:solidFill>
                  <a:srgbClr val="23282D"/>
                </a:solidFill>
                <a:effectLst/>
              </a:rPr>
              <a:t>true</a:t>
            </a:r>
            <a:r>
              <a:rPr lang="fr-FR" sz="1400" b="0" i="0" dirty="0">
                <a:solidFill>
                  <a:srgbClr val="23282D"/>
                </a:solidFill>
                <a:effectLst/>
              </a:rPr>
              <a:t> : oui.</a:t>
            </a:r>
            <a:endParaRPr lang="fr-FR" sz="1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8097C6-BD1D-9CD6-6FA3-F66BCC93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225975-68C3-1747-E4FD-0C60563E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8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17C4C-8A5E-3442-A3DE-1F1130FD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code </a:t>
            </a:r>
            <a:r>
              <a:rPr lang="fr-FR" dirty="0" err="1"/>
              <a:t>php</a:t>
            </a:r>
            <a:r>
              <a:rPr lang="fr-FR" dirty="0"/>
              <a:t> ajouté à </a:t>
            </a:r>
            <a:r>
              <a:rPr lang="fr-FR" dirty="0" err="1"/>
              <a:t>fonctions.php</a:t>
            </a:r>
            <a:endParaRPr lang="fr-FR" dirty="0"/>
          </a:p>
        </p:txBody>
      </p:sp>
      <p:pic>
        <p:nvPicPr>
          <p:cNvPr id="7" name="Espace réservé du contenu 6" descr="Une image contenant texte">
            <a:extLst>
              <a:ext uri="{FF2B5EF4-FFF2-40B4-BE49-F238E27FC236}">
                <a16:creationId xmlns:a16="http://schemas.microsoft.com/office/drawing/2014/main" id="{4949E170-8AE1-BDE6-D05A-2CDD7BFD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2540"/>
            <a:ext cx="10515600" cy="22575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69E01A-1C9B-7348-AFDB-9B9A1DCD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B809CB-4305-F347-B164-90C87974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8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82B638E-9F20-4067-B63E-DC437284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notre thème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D9B4E0F-92A0-C234-B733-3B5481BC0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EE41BE-9CCB-ECC3-66FD-086A71D4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C1B9A7-B397-AF47-130F-1B756DF4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9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7DC9-A58F-7C87-55B0-B6561A01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66D45-68B0-5B63-A1C6-241C2A0A7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Fork de B2/</a:t>
            </a:r>
            <a:r>
              <a:rPr lang="fr-FR" dirty="0" err="1"/>
              <a:t>Cafelog</a:t>
            </a:r>
            <a:r>
              <a:rPr lang="fr-FR" dirty="0"/>
              <a:t> (moteur de blog créé par Michel </a:t>
            </a:r>
            <a:r>
              <a:rPr lang="fr-FR" dirty="0" err="1"/>
              <a:t>Valdrighi</a:t>
            </a:r>
            <a:r>
              <a:rPr lang="fr-FR" dirty="0"/>
              <a:t> en 2001)</a:t>
            </a:r>
          </a:p>
          <a:p>
            <a:r>
              <a:rPr lang="fr-FR" dirty="0"/>
              <a:t>Développé sur B2 par Matt </a:t>
            </a:r>
            <a:r>
              <a:rPr lang="fr-FR" dirty="0" err="1"/>
              <a:t>Mullenweg</a:t>
            </a:r>
            <a:r>
              <a:rPr lang="fr-FR" dirty="0"/>
              <a:t> après le retrait de M. </a:t>
            </a:r>
            <a:r>
              <a:rPr lang="fr-FR" dirty="0" err="1"/>
              <a:t>Valdrighi</a:t>
            </a:r>
            <a:endParaRPr lang="fr-FR" dirty="0"/>
          </a:p>
          <a:p>
            <a:r>
              <a:rPr lang="fr-FR" dirty="0" err="1"/>
              <a:t>M.M</a:t>
            </a:r>
            <a:r>
              <a:rPr lang="fr-FR" dirty="0"/>
              <a:t>. est rejoint par Mike Little</a:t>
            </a:r>
          </a:p>
          <a:p>
            <a:r>
              <a:rPr lang="fr-FR" dirty="0"/>
              <a:t>Le nom Wordpress est proposé par Christine </a:t>
            </a:r>
            <a:r>
              <a:rPr lang="fr-FR" dirty="0" err="1"/>
              <a:t>Tremoulet</a:t>
            </a:r>
            <a:endParaRPr lang="fr-FR" dirty="0"/>
          </a:p>
          <a:p>
            <a:r>
              <a:rPr lang="fr-FR" dirty="0"/>
              <a:t>Première version en 2003</a:t>
            </a:r>
          </a:p>
          <a:p>
            <a:r>
              <a:rPr lang="fr-FR" dirty="0"/>
              <a:t>Wordpress : 43 % des meilleurs des 10 millions de sites Web (10/2021)</a:t>
            </a:r>
          </a:p>
        </p:txBody>
      </p:sp>
      <p:pic>
        <p:nvPicPr>
          <p:cNvPr id="6" name="Espace réservé du contenu 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0E50B931-E49B-8A5F-ED73-E9378FAA3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43" y="973288"/>
            <a:ext cx="2327618" cy="1915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Une image contenant personne, homme, ciel&#10;&#10;Description générée automatiquement">
            <a:extLst>
              <a:ext uri="{FF2B5EF4-FFF2-40B4-BE49-F238E27FC236}">
                <a16:creationId xmlns:a16="http://schemas.microsoft.com/office/drawing/2014/main" id="{22B67152-2B74-8047-E516-5D78D926A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79" y="2336459"/>
            <a:ext cx="1915735" cy="191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D9F560-1C8D-02E6-8CEC-B10C38A76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196" y="3827471"/>
            <a:ext cx="1962150" cy="217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3A99808-3CAD-4792-35C5-6C7013F4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0A3F75-5932-1AE0-1329-8CA19EB1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7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7C4CD-2EBA-87BF-5E0B-8B7E7B37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type WP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E0EA9B8-058F-8237-2303-E15F04212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Maquette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396467FB-E542-91A9-57C6-4DF45CFB6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3" y="2505075"/>
            <a:ext cx="3870617" cy="36845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300593A-0F31-732B-4365-60026A79B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Html fonctionnel</a:t>
            </a:r>
          </a:p>
        </p:txBody>
      </p:sp>
      <p:pic>
        <p:nvPicPr>
          <p:cNvPr id="21" name="Espace réservé du contenu 20" descr="Une image contenant texte">
            <a:extLst>
              <a:ext uri="{FF2B5EF4-FFF2-40B4-BE49-F238E27FC236}">
                <a16:creationId xmlns:a16="http://schemas.microsoft.com/office/drawing/2014/main" id="{DF40A7E9-D927-F4AF-278C-111BDDAD77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32" y="2505075"/>
            <a:ext cx="4898724" cy="36845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5916C8-5CA1-4984-11B0-E22C6680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E4C4ED-4C03-43EE-6C26-359EED5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20</a:t>
            </a:fld>
            <a:endParaRPr lang="fr-FR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5AE257A1-0B93-DF37-C2C0-82566F196534}"/>
              </a:ext>
            </a:extLst>
          </p:cNvPr>
          <p:cNvSpPr/>
          <p:nvPr/>
        </p:nvSpPr>
        <p:spPr>
          <a:xfrm>
            <a:off x="5435600" y="3905250"/>
            <a:ext cx="878832" cy="654050"/>
          </a:xfrm>
          <a:prstGeom prst="homePlate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A5D80-045D-0D42-32C9-0DD6051E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Découpage en blocs WP 1/2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2CF73D2-CF32-4215-DC1B-B230682E7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Code complet</a:t>
            </a:r>
          </a:p>
        </p:txBody>
      </p:sp>
      <p:pic>
        <p:nvPicPr>
          <p:cNvPr id="11" name="Espace réservé du contenu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44C9F0-EE2F-B6B0-8AEA-60407A0B1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9" y="2505075"/>
            <a:ext cx="4898724" cy="368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351C0F4-86B3-39AB-83C9-8A78E46DB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Blocs WP</a:t>
            </a:r>
          </a:p>
        </p:txBody>
      </p:sp>
      <p:pic>
        <p:nvPicPr>
          <p:cNvPr id="13" name="Espace réservé du contenu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F208B6-C4F5-551B-E312-5AFDBB7BEF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32" y="2505075"/>
            <a:ext cx="4898724" cy="368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7E0922-FBE1-B46A-1197-72E279EB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C70F3D-D656-A06E-035F-059A7021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21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EDB9F5-5CB6-DA73-3194-1ADF97AA4DCE}"/>
              </a:ext>
            </a:extLst>
          </p:cNvPr>
          <p:cNvSpPr/>
          <p:nvPr/>
        </p:nvSpPr>
        <p:spPr>
          <a:xfrm>
            <a:off x="6314432" y="2505075"/>
            <a:ext cx="4908249" cy="1628775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header.php</a:t>
            </a:r>
            <a:endParaRPr lang="fr-FR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DFBB5-A04B-754E-AB4D-59917F5A7A97}"/>
              </a:ext>
            </a:extLst>
          </p:cNvPr>
          <p:cNvSpPr/>
          <p:nvPr/>
        </p:nvSpPr>
        <p:spPr>
          <a:xfrm>
            <a:off x="6314432" y="5232400"/>
            <a:ext cx="4908249" cy="914400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footer.php</a:t>
            </a:r>
            <a:endParaRPr lang="fr-F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DB3EB-8870-596E-7A5E-E46305DD1FDF}"/>
              </a:ext>
            </a:extLst>
          </p:cNvPr>
          <p:cNvSpPr/>
          <p:nvPr/>
        </p:nvSpPr>
        <p:spPr>
          <a:xfrm>
            <a:off x="6314432" y="4130675"/>
            <a:ext cx="4908249" cy="549275"/>
          </a:xfrm>
          <a:prstGeom prst="rect">
            <a:avLst/>
          </a:prstGeom>
          <a:solidFill>
            <a:schemeClr val="accent6">
              <a:lumMod val="75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</a:endParaRPr>
          </a:p>
          <a:p>
            <a:pPr algn="ctr"/>
            <a:r>
              <a:rPr lang="fr-FR" sz="2000" dirty="0" err="1">
                <a:solidFill>
                  <a:schemeClr val="bg1">
                    <a:lumMod val="95000"/>
                  </a:schemeClr>
                </a:solidFill>
              </a:rPr>
              <a:t>index.php</a:t>
            </a: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3CB5E6-CB62-D5C8-61F5-BF583901B597}"/>
              </a:ext>
            </a:extLst>
          </p:cNvPr>
          <p:cNvSpPr/>
          <p:nvPr/>
        </p:nvSpPr>
        <p:spPr>
          <a:xfrm>
            <a:off x="6314432" y="4686300"/>
            <a:ext cx="4908249" cy="536574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</a:endParaRPr>
          </a:p>
          <a:p>
            <a:pPr algn="ctr"/>
            <a:r>
              <a:rPr lang="fr-FR" sz="2000" dirty="0" err="1">
                <a:solidFill>
                  <a:schemeClr val="bg1">
                    <a:lumMod val="95000"/>
                  </a:schemeClr>
                </a:solidFill>
              </a:rPr>
              <a:t>sidebar.php</a:t>
            </a: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FC0B8-7C1B-C244-1392-92D42702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Découpage en blocs WP 2/2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B98075-664E-C2DA-22D7-4F525E97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4CC4E5-1F0D-2208-25DB-DE06EC73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22</a:t>
            </a:fld>
            <a:endParaRPr lang="fr-FR"/>
          </a:p>
        </p:txBody>
      </p:sp>
      <p:pic>
        <p:nvPicPr>
          <p:cNvPr id="6" name="Espace réservé du contenu 10" descr="Une image contenant texte">
            <a:extLst>
              <a:ext uri="{FF2B5EF4-FFF2-40B4-BE49-F238E27FC236}">
                <a16:creationId xmlns:a16="http://schemas.microsoft.com/office/drawing/2014/main" id="{4D6D5C49-EDC4-999E-6857-138E9371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" y="2066925"/>
            <a:ext cx="4898724" cy="368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98A928-46D4-4A9F-CBBF-CB62719A8A6C}"/>
              </a:ext>
            </a:extLst>
          </p:cNvPr>
          <p:cNvSpPr/>
          <p:nvPr/>
        </p:nvSpPr>
        <p:spPr>
          <a:xfrm>
            <a:off x="650231" y="2066925"/>
            <a:ext cx="4908250" cy="1628775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header.php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33718-79B1-6E1E-3361-269AD5C8556A}"/>
              </a:ext>
            </a:extLst>
          </p:cNvPr>
          <p:cNvSpPr/>
          <p:nvPr/>
        </p:nvSpPr>
        <p:spPr>
          <a:xfrm>
            <a:off x="650231" y="4794250"/>
            <a:ext cx="4908250" cy="914400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footer.php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26906-B8AC-800E-A3D6-71203B4ED195}"/>
              </a:ext>
            </a:extLst>
          </p:cNvPr>
          <p:cNvSpPr/>
          <p:nvPr/>
        </p:nvSpPr>
        <p:spPr>
          <a:xfrm>
            <a:off x="650231" y="3692525"/>
            <a:ext cx="4908250" cy="549275"/>
          </a:xfrm>
          <a:prstGeom prst="rect">
            <a:avLst/>
          </a:prstGeom>
          <a:solidFill>
            <a:schemeClr val="accent6">
              <a:lumMod val="75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</a:endParaRPr>
          </a:p>
          <a:p>
            <a:pPr algn="ctr"/>
            <a:r>
              <a:rPr lang="fr-FR" sz="2000" dirty="0" err="1">
                <a:solidFill>
                  <a:schemeClr val="bg1">
                    <a:lumMod val="95000"/>
                  </a:schemeClr>
                </a:solidFill>
              </a:rPr>
              <a:t>index.php</a:t>
            </a: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AE98C-5CE6-03A2-F6A0-55CF9A3DD8E8}"/>
              </a:ext>
            </a:extLst>
          </p:cNvPr>
          <p:cNvSpPr/>
          <p:nvPr/>
        </p:nvSpPr>
        <p:spPr>
          <a:xfrm>
            <a:off x="650231" y="4248150"/>
            <a:ext cx="4908250" cy="536574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rgbClr val="FF0000"/>
              </a:solidFill>
            </a:endParaRPr>
          </a:p>
          <a:p>
            <a:pPr algn="ctr"/>
            <a:r>
              <a:rPr lang="fr-FR" sz="2000" dirty="0" err="1">
                <a:solidFill>
                  <a:schemeClr val="bg1">
                    <a:lumMod val="95000"/>
                  </a:schemeClr>
                </a:solidFill>
              </a:rPr>
              <a:t>sidebar.php</a:t>
            </a: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Espace réservé du contenu 15" descr="Une image contenant texte, moniteur, écran, équipement électronique&#10;&#10;Description générée automatiquement">
            <a:extLst>
              <a:ext uri="{FF2B5EF4-FFF2-40B4-BE49-F238E27FC236}">
                <a16:creationId xmlns:a16="http://schemas.microsoft.com/office/drawing/2014/main" id="{F92DFFAA-4437-0B0B-227D-634D970CB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1350366"/>
            <a:ext cx="2928226" cy="164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3FEEF287-1DE9-E060-BBED-C2715C946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5110177"/>
            <a:ext cx="3137776" cy="1336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EB216F95-D5FA-70F7-60E3-DF492F2A1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4114548"/>
            <a:ext cx="3700463" cy="967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142B8A6D-72B9-3BFF-248D-61431A200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2795203"/>
            <a:ext cx="3287713" cy="136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CDB00A1-E7D3-52D5-EB93-1303C610E841}"/>
              </a:ext>
            </a:extLst>
          </p:cNvPr>
          <p:cNvSpPr txBox="1"/>
          <p:nvPr/>
        </p:nvSpPr>
        <p:spPr>
          <a:xfrm>
            <a:off x="1427019" y="5815366"/>
            <a:ext cx="320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Chaque partie devient un fichier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7216D45-0435-FA5D-2C35-FB7F0595BA33}"/>
              </a:ext>
            </a:extLst>
          </p:cNvPr>
          <p:cNvCxnSpPr>
            <a:stCxn id="7" idx="3"/>
            <a:endCxn id="16" idx="1"/>
          </p:cNvCxnSpPr>
          <p:nvPr/>
        </p:nvCxnSpPr>
        <p:spPr>
          <a:xfrm flipV="1">
            <a:off x="5558481" y="2172189"/>
            <a:ext cx="1282056" cy="709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C4E35F4-121C-F3CB-32C9-AA3083B6C571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>
            <a:off x="5558481" y="5251450"/>
            <a:ext cx="1282056" cy="527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FF54D48-5748-1C50-D692-02D8B16374DB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5558481" y="4516437"/>
            <a:ext cx="1282056" cy="81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66212080-B29F-D70D-2044-F33483444425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 flipV="1">
            <a:off x="5558481" y="3477175"/>
            <a:ext cx="1282056" cy="4899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C88E2-F23E-1822-0802-EACBC8E6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820F9-D64D-FB13-2C28-A9946595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le fonctionnement de WP, on nommera </a:t>
            </a:r>
            <a:r>
              <a:rPr lang="fr-FR" dirty="0" err="1"/>
              <a:t>template</a:t>
            </a:r>
            <a:r>
              <a:rPr lang="fr-FR" dirty="0"/>
              <a:t> les fichiers </a:t>
            </a:r>
            <a:r>
              <a:rPr lang="fr-FR" dirty="0" err="1"/>
              <a:t>php</a:t>
            </a:r>
            <a:r>
              <a:rPr lang="fr-FR" dirty="0"/>
              <a:t> spécifiques  (nommage) à WP pour construite le site.</a:t>
            </a:r>
          </a:p>
          <a:p>
            <a:r>
              <a:rPr lang="fr-FR" dirty="0"/>
              <a:t>On aura donc des </a:t>
            </a:r>
            <a:r>
              <a:rPr lang="fr-FR" dirty="0" err="1"/>
              <a:t>templates</a:t>
            </a:r>
            <a:r>
              <a:rPr lang="fr-FR" dirty="0"/>
              <a:t> pour :</a:t>
            </a:r>
          </a:p>
          <a:p>
            <a:pPr lvl="1"/>
            <a:r>
              <a:rPr lang="fr-FR" dirty="0"/>
              <a:t>La page d’accueil : front-</a:t>
            </a:r>
            <a:r>
              <a:rPr lang="fr-FR" dirty="0" err="1"/>
              <a:t>page.php</a:t>
            </a:r>
            <a:endParaRPr lang="fr-FR" dirty="0"/>
          </a:p>
          <a:p>
            <a:pPr lvl="1"/>
            <a:r>
              <a:rPr lang="fr-FR" dirty="0"/>
              <a:t>L’</a:t>
            </a:r>
            <a:r>
              <a:rPr lang="fr-FR" dirty="0" err="1"/>
              <a:t>en-tète</a:t>
            </a:r>
            <a:r>
              <a:rPr lang="fr-FR" dirty="0"/>
              <a:t> : </a:t>
            </a:r>
            <a:r>
              <a:rPr lang="fr-FR" dirty="0" err="1"/>
              <a:t>header.php</a:t>
            </a:r>
            <a:endParaRPr lang="fr-FR" dirty="0"/>
          </a:p>
          <a:p>
            <a:pPr lvl="1"/>
            <a:r>
              <a:rPr lang="fr-FR" dirty="0"/>
              <a:t>La boucle : </a:t>
            </a:r>
            <a:r>
              <a:rPr lang="fr-FR" dirty="0" err="1"/>
              <a:t>loop.php</a:t>
            </a:r>
            <a:endParaRPr lang="fr-FR" dirty="0"/>
          </a:p>
          <a:p>
            <a:pPr lvl="1"/>
            <a:r>
              <a:rPr lang="fr-FR" dirty="0"/>
              <a:t>Les commentaires : </a:t>
            </a:r>
            <a:r>
              <a:rPr lang="fr-FR" dirty="0" err="1"/>
              <a:t>comments.php</a:t>
            </a:r>
            <a:endParaRPr lang="fr-FR" dirty="0"/>
          </a:p>
          <a:p>
            <a:pPr lvl="1"/>
            <a:r>
              <a:rPr lang="fr-FR" dirty="0"/>
              <a:t>Etc.</a:t>
            </a:r>
          </a:p>
          <a:p>
            <a:r>
              <a:rPr lang="fr-FR" dirty="0"/>
              <a:t>Chaque </a:t>
            </a:r>
            <a:r>
              <a:rPr lang="fr-FR" dirty="0" err="1"/>
              <a:t>template</a:t>
            </a:r>
            <a:r>
              <a:rPr lang="fr-FR" dirty="0"/>
              <a:t> incluant le code nécessaire à la fonctionnalité correspondante.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B9AF3E-3BDC-F4E7-3FF6-5F7A5C42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953139-0E26-1958-620E-D17DD270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05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B43FA-CD47-BCA0-28F2-3D8582A6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contenu de mon dossier de thème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84DD0-D9E8-1CFB-5DD9-BBA18EAB9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471D10-DEA2-0446-406B-16737CD7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133F6-A788-E97C-AB69-57CC90BF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85357F-9792-7CC5-4F28-DC8EFB0E3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319" y="2600953"/>
            <a:ext cx="4146676" cy="3286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7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4797E-807E-058C-0239-CB23AD4F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Fonctions d’inclusions WP (thème)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1FBEE-7CE8-F68D-30A0-B5E8EB62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0AFBE2-6E22-BFB0-CC88-97D58349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160A2C-3D7B-8F2D-B2CE-5B5AD75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25</a:t>
            </a:fld>
            <a:endParaRPr lang="fr-FR"/>
          </a:p>
        </p:txBody>
      </p:sp>
      <p:pic>
        <p:nvPicPr>
          <p:cNvPr id="6" name="Espace réservé du contenu 15" descr="Une image contenant texte, moniteur, écran, équipement électronique&#10;&#10;Description générée automatiquement">
            <a:extLst>
              <a:ext uri="{FF2B5EF4-FFF2-40B4-BE49-F238E27FC236}">
                <a16:creationId xmlns:a16="http://schemas.microsoft.com/office/drawing/2014/main" id="{E590499A-D285-7669-F17F-1C08CC36B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1350366"/>
            <a:ext cx="2928226" cy="164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AD77E40D-6A29-8D1A-ECBC-8271322E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4" y="4580967"/>
            <a:ext cx="3137776" cy="1336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A9B2817E-582C-24A7-27AB-0B627E8EF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37" y="3303763"/>
            <a:ext cx="3700463" cy="967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 descr="Une image contenant texte, moniteur, équipement électronique, écran&#10;&#10;Description générée automatiquement">
            <a:extLst>
              <a:ext uri="{FF2B5EF4-FFF2-40B4-BE49-F238E27FC236}">
                <a16:creationId xmlns:a16="http://schemas.microsoft.com/office/drawing/2014/main" id="{B2E44346-FA39-4246-4DAF-244A82FA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78" y="2994011"/>
            <a:ext cx="3287713" cy="136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36256B2-F78C-8FBF-AC30-19A26CE5BEB0}"/>
              </a:ext>
            </a:extLst>
          </p:cNvPr>
          <p:cNvSpPr/>
          <p:nvPr/>
        </p:nvSpPr>
        <p:spPr>
          <a:xfrm>
            <a:off x="2237317" y="3352800"/>
            <a:ext cx="912283" cy="1473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3236A82-E287-1E7B-1A8D-B6554143A371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149600" y="2172189"/>
            <a:ext cx="3690937" cy="12568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2EEE04C-622A-07EF-0B63-EFCDEF010C78}"/>
              </a:ext>
            </a:extLst>
          </p:cNvPr>
          <p:cNvSpPr/>
          <p:nvPr/>
        </p:nvSpPr>
        <p:spPr>
          <a:xfrm>
            <a:off x="2237317" y="3853829"/>
            <a:ext cx="983403" cy="1473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76B413E-FD7E-98C5-1894-F71266FA8ECD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3220720" y="3787290"/>
            <a:ext cx="3619817" cy="14019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3A5EF59-9C27-AF01-BBBA-CE660BA9FDB7}"/>
              </a:ext>
            </a:extLst>
          </p:cNvPr>
          <p:cNvSpPr/>
          <p:nvPr/>
        </p:nvSpPr>
        <p:spPr>
          <a:xfrm>
            <a:off x="2238616" y="4098422"/>
            <a:ext cx="982104" cy="1473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59602D-4140-3553-47C1-779D36EE1473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>
            <a:off x="3220720" y="4172082"/>
            <a:ext cx="3623704" cy="10772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6999BC2-EEED-3162-E168-D92246D9FA7E}"/>
              </a:ext>
            </a:extLst>
          </p:cNvPr>
          <p:cNvSpPr txBox="1"/>
          <p:nvPr/>
        </p:nvSpPr>
        <p:spPr>
          <a:xfrm>
            <a:off x="1360829" y="4784062"/>
            <a:ext cx="451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fonctions d’inclusions permettent de reconstruire la structure. Ces fonctions font partie des </a:t>
            </a:r>
            <a:r>
              <a:rPr lang="fr-FR" i="1" dirty="0" err="1"/>
              <a:t>templates</a:t>
            </a:r>
            <a:r>
              <a:rPr lang="fr-FR" i="1" dirty="0"/>
              <a:t> tags</a:t>
            </a:r>
            <a:r>
              <a:rPr lang="fr-FR" dirty="0"/>
              <a:t> de WP </a:t>
            </a:r>
            <a:r>
              <a:rPr lang="fr-FR" dirty="0">
                <a:hlinkClick r:id="rId6"/>
              </a:rPr>
              <a:t>Template Tags « WordPress Codex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8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F7AAD-8217-B44E-A0BA-C3B79D7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Retour dur l'EdT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BC76A-277E-3142-A606-E91E4A64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/>
              <a:t>CM1 </a:t>
            </a:r>
          </a:p>
          <a:p>
            <a:pPr lvl="1"/>
            <a:r>
              <a:rPr lang="fr-FR"/>
              <a:t>Présentation de la ressource (présentation mise en ligne) </a:t>
            </a:r>
          </a:p>
          <a:p>
            <a:r>
              <a:rPr lang="fr-FR"/>
              <a:t>CM2 </a:t>
            </a:r>
          </a:p>
          <a:p>
            <a:pPr lvl="1"/>
            <a:r>
              <a:rPr lang="fr-FR"/>
              <a:t>Mise au point</a:t>
            </a:r>
          </a:p>
          <a:p>
            <a:pPr lvl="1"/>
            <a:r>
              <a:rPr lang="fr-FR"/>
              <a:t>Présentation de l’exercice qui sera réalisé au cours des TP</a:t>
            </a:r>
          </a:p>
          <a:p>
            <a:r>
              <a:rPr lang="fr-FR"/>
              <a:t>TD 1 </a:t>
            </a:r>
          </a:p>
          <a:p>
            <a:pPr lvl="1"/>
            <a:r>
              <a:rPr lang="fr-FR"/>
              <a:t>Installation WP en local avec 3 pages et 3 articles </a:t>
            </a:r>
          </a:p>
          <a:p>
            <a:r>
              <a:rPr lang="fr-FR"/>
              <a:t>TD 2</a:t>
            </a:r>
          </a:p>
          <a:p>
            <a:pPr lvl="1"/>
            <a:r>
              <a:rPr lang="fr-FR"/>
              <a:t>Rappels </a:t>
            </a:r>
          </a:p>
          <a:p>
            <a:pPr lvl="1"/>
            <a:r>
              <a:rPr lang="fr-FR"/>
              <a:t>Mise en place du thème wordpress + bootstrap </a:t>
            </a:r>
          </a:p>
          <a:p>
            <a:r>
              <a:rPr lang="fr-FR"/>
              <a:t>TD 3 </a:t>
            </a:r>
          </a:p>
          <a:p>
            <a:pPr lvl="1"/>
            <a:r>
              <a:rPr lang="fr-FR"/>
              <a:t>Suite Mise en place du thème wordpress + bootstrap </a:t>
            </a:r>
          </a:p>
          <a:p>
            <a:r>
              <a:rPr lang="fr-FR"/>
              <a:t>TD 4 </a:t>
            </a:r>
          </a:p>
          <a:p>
            <a:pPr lvl="1"/>
            <a:r>
              <a:rPr lang="fr-FR"/>
              <a:t>Suite Mise en place du thème wordpress + bootstrap </a:t>
            </a:r>
          </a:p>
          <a:p>
            <a:r>
              <a:rPr lang="fr-FR"/>
              <a:t>TD 5 </a:t>
            </a:r>
          </a:p>
          <a:p>
            <a:pPr lvl="1"/>
            <a:r>
              <a:rPr lang="fr-FR"/>
              <a:t>Suite Mise en place du thème wordpress + bootstrap </a:t>
            </a:r>
          </a:p>
          <a:p>
            <a:r>
              <a:rPr lang="fr-FR"/>
              <a:t>TP 1 à 7 </a:t>
            </a:r>
          </a:p>
          <a:p>
            <a:pPr lvl="1"/>
            <a:r>
              <a:rPr lang="fr-FR"/>
              <a:t>Réalisation du site de la médiathèque (cahier des charges page suivante) </a:t>
            </a:r>
          </a:p>
          <a:p>
            <a:pPr lvl="1"/>
            <a:r>
              <a:rPr lang="fr-FR">
                <a:solidFill>
                  <a:srgbClr val="FF0000"/>
                </a:solidFill>
              </a:rPr>
              <a:t>TP du 21/3 (semaine 12) : évaluation AMC WP et BS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804139-E0B8-BC49-A7EA-252AB6E3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9C0663-FC1E-7146-8CEA-66260C74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1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4FEBAB0-28C6-C945-9312-CA895CAF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EdT suite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83BD46-DC34-A744-A9AE-903786A5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Fin de la ressource :</a:t>
            </a:r>
          </a:p>
          <a:p>
            <a:pPr lvl="1"/>
            <a:r>
              <a:rPr lang="fr-FR"/>
              <a:t>CD : le 04/04</a:t>
            </a:r>
          </a:p>
          <a:p>
            <a:pPr lvl="1"/>
            <a:r>
              <a:rPr lang="fr-FR"/>
              <a:t>G : le 15/05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FA82EB-4621-BA4D-857A-044E5393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D82C28-9C55-9A4C-B796-FCA4E71B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4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A338D-9D7F-7845-BBF9-41A341BE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Intégration BS dans WP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F7AD9-D5DC-5C44-9503-DE49512C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Principes de bases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8A66A0-F3B5-474D-AA30-AB23B182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8A2674-55FC-4541-B78E-51E4B056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79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708F1-EFD9-2241-A5D1-7F6F42B5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Veille technologique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292DF-DFE5-984C-9723-8E1A18ACC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 la documentation : https://getbootstrap.com/docs/</a:t>
            </a:r>
          </a:p>
          <a:p>
            <a:r>
              <a:rPr lang="fr-FR"/>
              <a:t>des exemples : https://getbootstrap.com/docs/5.3/examples/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FEA62D-D801-1D4C-BF25-A7582045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FF6B01-9AAB-AD46-BC62-E783772D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29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66931F-9C1C-2C41-9E93-CCACC13A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82" y="3458633"/>
            <a:ext cx="9482613" cy="199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85F59F9-36C7-754D-80F4-BD3E03E0ACD3}"/>
              </a:ext>
            </a:extLst>
          </p:cNvPr>
          <p:cNvSpPr/>
          <p:nvPr/>
        </p:nvSpPr>
        <p:spPr>
          <a:xfrm>
            <a:off x="2777067" y="3742266"/>
            <a:ext cx="3166533" cy="9652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13DB1-3CE5-9355-2334-92C25DFD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notion de </a:t>
            </a:r>
            <a:r>
              <a:rPr lang="fr-FR" i="1" dirty="0" err="1"/>
              <a:t>CMS</a:t>
            </a:r>
            <a:r>
              <a:rPr lang="fr-FR" dirty="0"/>
              <a:t> (</a:t>
            </a:r>
            <a:r>
              <a:rPr lang="fr-FR" i="1" dirty="0"/>
              <a:t>Content Management System</a:t>
            </a:r>
            <a:r>
              <a:rPr lang="fr-FR" dirty="0"/>
              <a:t>) – Système de gestion de contenu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F76177D-FCA4-FE14-62F9-52C0AEAB6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contraintes fortes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4F121F-BBB9-12AD-3F14-3F22B533FF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Séparer les données utilisateurs (contenus) de l’esthétique du site (apparence)</a:t>
            </a:r>
          </a:p>
          <a:p>
            <a:r>
              <a:rPr lang="fr-FR" dirty="0"/>
              <a:t>Créer et publier les pages (articles/</a:t>
            </a:r>
            <a:r>
              <a:rPr lang="fr-FR" i="1" dirty="0"/>
              <a:t>post</a:t>
            </a:r>
            <a:r>
              <a:rPr lang="fr-FR" dirty="0"/>
              <a:t>)..</a:t>
            </a:r>
          </a:p>
          <a:p>
            <a:r>
              <a:rPr lang="fr-FR" dirty="0"/>
              <a:t>Personnaliser l’affichage (organisation, esthétique)..</a:t>
            </a:r>
          </a:p>
          <a:p>
            <a:r>
              <a:rPr lang="fr-FR" dirty="0"/>
              <a:t>..Le tout sans programmer !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D16DE4A-F6F3-C516-D7A8-38C2A28E7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Des solutions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F2F0036-2FE7-CC52-CBEF-4A1B7E2AE5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Plate-forme en ligne (hébergement)</a:t>
            </a:r>
          </a:p>
          <a:p>
            <a:r>
              <a:rPr lang="fr-FR" dirty="0"/>
              <a:t>Administration intégrée (back-office)</a:t>
            </a:r>
          </a:p>
          <a:p>
            <a:r>
              <a:rPr lang="fr-FR" dirty="0"/>
              <a:t>Utilisation de </a:t>
            </a:r>
            <a:r>
              <a:rPr lang="fr-FR" i="1" dirty="0" err="1"/>
              <a:t>templates</a:t>
            </a:r>
            <a:r>
              <a:rPr lang="fr-FR" dirty="0"/>
              <a:t>/thèmes (depuis 2005)</a:t>
            </a:r>
          </a:p>
          <a:p>
            <a:r>
              <a:rPr lang="fr-FR" dirty="0"/>
              <a:t>Technologies client/serveur pour maintenir les données et </a:t>
            </a:r>
            <a:r>
              <a:rPr lang="fr-FR" dirty="0" err="1"/>
              <a:t>JS</a:t>
            </a:r>
            <a:r>
              <a:rPr lang="fr-FR" dirty="0"/>
              <a:t> pour l’adaptation du DOM</a:t>
            </a:r>
          </a:p>
          <a:p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09825C0E-9DCB-EFF6-F3B5-614D3720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7493D4E-6818-0A64-BC54-6CA7FD5D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68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D168F-38CA-914D-8107-F647ED86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technique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FFE2BA-70F4-D846-AB1F-C19AFC94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Je veux insérer une liste déroulante (dropdown) BS :</a:t>
            </a:r>
          </a:p>
          <a:p>
            <a:endParaRPr lang="fr-FR"/>
          </a:p>
          <a:p>
            <a:r>
              <a:rPr lang="fr-FR"/>
              <a:t>J'inspecte l'élément :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891DD-3954-0D4D-89E0-D6A6DD5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6B4A08-70DC-2E45-922C-AF1886AB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81E6C9-996C-4441-9FCE-2550956E5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3" y="1574800"/>
            <a:ext cx="3149600" cy="248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6A7ABE-4D8A-C14E-876B-BA2E1F4EF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3606800"/>
            <a:ext cx="7442200" cy="208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25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997D5-CDF3-CC40-9920-4B6CF11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technique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1E720-3511-6948-B6E6-71A341882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Je copie l'élément (et son contenu) :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4438ED-BB95-704B-9C00-8437DC0D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C17C10-B47D-B647-B8EB-2D4439F8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917985-A512-4C46-9D86-24233C4AE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66" y="2507290"/>
            <a:ext cx="7437967" cy="3455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32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57EE7-3F38-4849-9455-FDB96120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technique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0FB6F-6732-CA46-91DB-AE4E4AEF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Je colle le code dans mon template à l'endroit où il est pertinent</a:t>
            </a:r>
          </a:p>
          <a:p>
            <a:r>
              <a:rPr lang="fr-FR"/>
              <a:t>Je modifie le code pour l'adapter au besoin de mon thème</a:t>
            </a:r>
          </a:p>
          <a:p>
            <a:pPr marL="0" indent="0">
              <a:buNone/>
            </a:pPr>
            <a:r>
              <a:rPr lang="fr-FR"/>
              <a:t>Remarque : 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	Les codes BS sont toujours statiques et n'intègrent évidemment pas de liens réels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	Les url relatives doivent être définies par rapport au thème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DF1104-28E8-154F-9E79-97BC4C7D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184114-52A0-594D-AC16-19AECAC4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2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BBDB3-A6BF-4249-ABB0-D578B369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 pour une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6708A-4ECF-BE4E-BE7D-CCC29105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URL d'un élément img</a:t>
            </a:r>
          </a:p>
          <a:p>
            <a:pPr lvl="1"/>
            <a:r>
              <a:rPr lang="fr-FR"/>
              <a:t>&lt;img src = "toto.jpg" alt="une image"/&gt; </a:t>
            </a:r>
          </a:p>
          <a:p>
            <a:pPr marL="457200" lvl="1" indent="0">
              <a:buNone/>
            </a:pPr>
            <a:r>
              <a:rPr lang="fr-FR">
                <a:solidFill>
                  <a:srgbClr val="FF0000"/>
                </a:solidFill>
              </a:rPr>
              <a:t>	Cela ne fonctionne pas dans un template WP !!</a:t>
            </a:r>
          </a:p>
          <a:p>
            <a:pPr lvl="1"/>
            <a:r>
              <a:rPr lang="fr-FR"/>
              <a:t>Il faut récupérer l'uri du thème !</a:t>
            </a:r>
          </a:p>
          <a:p>
            <a:pPr lvl="1"/>
            <a:r>
              <a:rPr lang="fr-FR"/>
              <a:t>On utilise pour cela la fonction </a:t>
            </a:r>
            <a:r>
              <a:rPr lang="fr-FR" b="1"/>
              <a:t>get_template_directory_uri()</a:t>
            </a:r>
          </a:p>
          <a:p>
            <a:pPr lvl="1"/>
            <a:r>
              <a:rPr lang="fr-FR"/>
              <a:t>Dans un </a:t>
            </a:r>
            <a:r>
              <a:rPr lang="fr-FR" b="1"/>
              <a:t>snippet php </a:t>
            </a:r>
            <a:r>
              <a:rPr lang="fr-FR"/>
              <a:t>:</a:t>
            </a:r>
          </a:p>
          <a:p>
            <a:pPr marL="457200" lvl="1" indent="0">
              <a:buNone/>
            </a:pPr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r>
              <a:rPr lang="fr-FR"/>
              <a:t>La fonction </a:t>
            </a:r>
            <a:r>
              <a:rPr lang="fr-FR" b="1"/>
              <a:t>echo()</a:t>
            </a:r>
            <a:r>
              <a:rPr lang="fr-FR"/>
              <a:t> est nécessaire pour envoyer la chaine résultante au navigateur !!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3463F1-8FA9-F140-8AA6-84C610C4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1555A9-D222-3B4B-8303-0A67C21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AD77DC-23CF-C145-83FF-4FFECA06CA9C}"/>
              </a:ext>
            </a:extLst>
          </p:cNvPr>
          <p:cNvSpPr txBox="1"/>
          <p:nvPr/>
        </p:nvSpPr>
        <p:spPr>
          <a:xfrm>
            <a:off x="249382" y="4289366"/>
            <a:ext cx="1211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Lucida Console" panose="020B0609040504020204" pitchFamily="49" charset="0"/>
              </a:rPr>
              <a:t>&lt;img src="</a:t>
            </a:r>
            <a:r>
              <a:rPr lang="fr-FR">
                <a:solidFill>
                  <a:srgbClr val="FF0000"/>
                </a:solidFill>
                <a:latin typeface="Lucida Console" panose="020B0609040504020204" pitchFamily="49" charset="0"/>
              </a:rPr>
              <a:t>&lt;?php</a:t>
            </a:r>
            <a:r>
              <a:rPr lang="fr-FR">
                <a:latin typeface="Lucida Console" panose="020B0609040504020204" pitchFamily="49" charset="0"/>
              </a:rPr>
              <a:t> </a:t>
            </a:r>
            <a:r>
              <a:rPr lang="fr-FR">
                <a:solidFill>
                  <a:srgbClr val="4472C4"/>
                </a:solidFill>
                <a:latin typeface="Lucida Console" panose="020B0609040504020204" pitchFamily="49" charset="0"/>
              </a:rPr>
              <a:t>echo</a:t>
            </a:r>
            <a:r>
              <a:rPr lang="fr-FR">
                <a:latin typeface="Lucida Console" panose="020B0609040504020204" pitchFamily="49" charset="0"/>
              </a:rPr>
              <a:t>(</a:t>
            </a:r>
            <a:r>
              <a:rPr lang="fr-FR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get_template_directory_uri</a:t>
            </a:r>
            <a:r>
              <a:rPr lang="fr-FR">
                <a:latin typeface="Lucida Console" panose="020B0609040504020204" pitchFamily="49" charset="0"/>
              </a:rPr>
              <a:t>().'/toto.jpg'; </a:t>
            </a:r>
            <a:r>
              <a:rPr lang="fr-FR">
                <a:solidFill>
                  <a:srgbClr val="FF0000"/>
                </a:solidFill>
                <a:latin typeface="Lucida Console" panose="020B0609040504020204" pitchFamily="49" charset="0"/>
              </a:rPr>
              <a:t>?&gt;</a:t>
            </a:r>
            <a:r>
              <a:rPr lang="fr-FR">
                <a:latin typeface="Lucida Console" panose="020B0609040504020204" pitchFamily="49" charset="0"/>
              </a:rPr>
              <a:t>" alt="une image"/&gt;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34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BA9AB-1ECB-E249-9E1C-3B0D95CB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Administration d'un "composant" BS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6B141-BE71-2344-9B4E-EBD4BFCB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Dans le cas de l'élément img précédent, Il peut être intéressant de permettre à l'utilisateur de choisir l'image dans l'interface d'administration.</a:t>
            </a:r>
          </a:p>
          <a:p>
            <a:r>
              <a:rPr lang="fr-FR"/>
              <a:t>On peut utiliser pour cela les types post_thumbnail, et donc les ajouter à notre thème :</a:t>
            </a:r>
          </a:p>
          <a:p>
            <a:pPr marL="0" indent="0">
              <a:buNone/>
            </a:pPr>
            <a:r>
              <a:rPr lang="fr-FR" sz="2000">
                <a:latin typeface="Lucida Console" panose="020B0609040504020204" pitchFamily="49" charset="0"/>
              </a:rPr>
              <a:t>function bootstrapstarter_wp_setup(){</a:t>
            </a:r>
          </a:p>
          <a:p>
            <a:pPr marL="0" indent="0">
              <a:buNone/>
            </a:pPr>
            <a:r>
              <a:rPr lang="fr-FR" sz="2000">
                <a:latin typeface="Lucida Console" panose="020B0609040504020204" pitchFamily="49" charset="0"/>
              </a:rPr>
              <a:t>	add_theme_support( 'title-tag' ); </a:t>
            </a:r>
          </a:p>
          <a:p>
            <a:pPr marL="0" indent="0">
              <a:buNone/>
            </a:pPr>
            <a:r>
              <a:rPr lang="fr-FR" sz="2000">
                <a:latin typeface="Lucida Console" panose="020B0609040504020204" pitchFamily="49" charset="0"/>
              </a:rPr>
              <a:t>	add_theme_support( 'post-thumbnails' );</a:t>
            </a:r>
          </a:p>
          <a:p>
            <a:pPr marL="0" indent="0">
              <a:buNone/>
            </a:pPr>
            <a:r>
              <a:rPr lang="fr-FR" sz="2000">
                <a:latin typeface="Lucida Console" panose="020B0609040504020204" pitchFamily="49" charset="0"/>
              </a:rPr>
              <a:t>} </a:t>
            </a:r>
          </a:p>
          <a:p>
            <a:pPr marL="0" indent="0">
              <a:buNone/>
            </a:pPr>
            <a:r>
              <a:rPr lang="fr-FR" sz="2000">
                <a:latin typeface="Lucida Console" panose="020B0609040504020204" pitchFamily="49" charset="0"/>
              </a:rPr>
              <a:t>add_action( 'after_setup_theme', 'bootstrapstarter_wp_setup' );</a:t>
            </a:r>
          </a:p>
          <a:p>
            <a:r>
              <a:rPr lang="fr-FR"/>
              <a:t>Ce code sera inséré dans functions.php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C0DC21-A565-044F-A6C7-DEAA615E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E54FE4-EB58-8A43-AC42-E4F032CB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9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F544A-198A-0693-F7BF-5EB48AA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i="1" dirty="0" err="1"/>
              <a:t>templates</a:t>
            </a:r>
            <a:r>
              <a:rPr lang="fr-FR" dirty="0"/>
              <a:t>/thèmes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557B711-1C99-D620-E26C-7539AA85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8E7170-923C-41AC-CC8C-05089177A4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Permettent de changer l’esthétique d’un contenu sans connaissances particulières</a:t>
            </a:r>
          </a:p>
          <a:p>
            <a:r>
              <a:rPr lang="fr-FR" dirty="0"/>
              <a:t>Le chargement et l’activation s’effectuent dans le Back-office</a:t>
            </a:r>
          </a:p>
          <a:p>
            <a:r>
              <a:rPr lang="fr-FR" dirty="0"/>
              <a:t>On en trouve de nombreux gratuits ou payants</a:t>
            </a:r>
          </a:p>
          <a:p>
            <a:r>
              <a:rPr lang="fr-FR" dirty="0"/>
              <a:t>Certains sont responsives voire multi-langues</a:t>
            </a:r>
          </a:p>
          <a:p>
            <a:r>
              <a:rPr lang="fr-FR" dirty="0"/>
              <a:t>On peut les faire développer par des tiers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63C68A-C822-8836-458D-C326C10A7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Les moins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EEA77A-958E-547F-F5BC-B86EB0C6F3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Leur conception/modification nécessite une connaissance minimale de la hiérarchie WP et de son fonctionnement, en plus du langage PHP et de HTML/</a:t>
            </a:r>
            <a:r>
              <a:rPr lang="fr-FR" dirty="0" err="1"/>
              <a:t>CSS</a:t>
            </a:r>
            <a:endParaRPr lang="fr-FR" dirty="0"/>
          </a:p>
          <a:p>
            <a:r>
              <a:rPr lang="fr-FR" dirty="0"/>
              <a:t>Il existe aujourd’hui des utilitaires de type Glisser-Déposer pour créer ces thèmes (</a:t>
            </a:r>
            <a:r>
              <a:rPr lang="fr-FR" dirty="0" err="1"/>
              <a:t>Elementor</a:t>
            </a:r>
            <a:r>
              <a:rPr lang="fr-FR" dirty="0"/>
              <a:t> Pro, </a:t>
            </a:r>
            <a:r>
              <a:rPr lang="fr-FR" dirty="0" err="1"/>
              <a:t>Divi</a:t>
            </a:r>
            <a:r>
              <a:rPr lang="fr-FR" dirty="0"/>
              <a:t>, etc.) mais il sont pour la plupart payants et pas toujours évidents à utiliser -&gt; aucun intérêt pour un seul site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9A030-11D0-4D59-1831-D8614148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21173-9FD3-0E4F-F023-AE4623DF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00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DA964-2035-82EA-C203-591E0B49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Bootstrap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067FF4-7D8F-01E1-38A3-4C8434A4E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Framework </a:t>
            </a:r>
            <a:r>
              <a:rPr lang="fr-FR" dirty="0" err="1"/>
              <a:t>CSS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080382-4731-351B-D4F3-F50CD433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0B4023-7CA0-5C5F-9CD8-13C998F3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978627-3581-C969-E4D6-3F7B4EE9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06" y="1321372"/>
            <a:ext cx="3933794" cy="31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6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AAEC8-25B9-C63B-3D34-351F454B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Framework </a:t>
            </a:r>
            <a:r>
              <a:rPr lang="fr-FR" dirty="0" err="1"/>
              <a:t>CSS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459D5-791F-4098-FE17-2A129279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Bootstrap est une boîte à outil </a:t>
            </a:r>
            <a:r>
              <a:rPr lang="fr-FR" dirty="0" err="1"/>
              <a:t>Front-end</a:t>
            </a:r>
            <a:r>
              <a:rPr lang="fr-FR" dirty="0"/>
              <a:t> Open source enrichissant et simplifiant html/</a:t>
            </a:r>
            <a:r>
              <a:rPr lang="fr-FR" dirty="0" err="1"/>
              <a:t>css</a:t>
            </a:r>
            <a:r>
              <a:rPr lang="fr-FR" dirty="0"/>
              <a:t>/</a:t>
            </a:r>
            <a:r>
              <a:rPr lang="fr-FR" dirty="0" err="1"/>
              <a:t>js</a:t>
            </a:r>
            <a:r>
              <a:rPr lang="fr-FR" dirty="0"/>
              <a:t> pour la mise en place de sites responsives/mobiles</a:t>
            </a:r>
          </a:p>
          <a:p>
            <a:r>
              <a:rPr lang="fr-FR" dirty="0"/>
              <a:t>Il propose :</a:t>
            </a:r>
          </a:p>
          <a:p>
            <a:pPr lvl="1"/>
            <a:r>
              <a:rPr lang="fr-FR" dirty="0"/>
              <a:t>Un système de grille facilitant la mise en place des éléments</a:t>
            </a:r>
          </a:p>
          <a:p>
            <a:pPr lvl="1"/>
            <a:r>
              <a:rPr lang="fr-FR" dirty="0"/>
              <a:t>Un ensemble de composants configurables</a:t>
            </a:r>
          </a:p>
          <a:p>
            <a:pPr lvl="1"/>
            <a:r>
              <a:rPr lang="fr-FR" dirty="0"/>
              <a:t>Une technologie de plugins </a:t>
            </a:r>
            <a:r>
              <a:rPr lang="fr-FR" dirty="0" err="1"/>
              <a:t>JS</a:t>
            </a:r>
            <a:r>
              <a:rPr lang="fr-FR" dirty="0"/>
              <a:t> facilitant la manipulation du DOM</a:t>
            </a:r>
          </a:p>
          <a:p>
            <a:pPr lvl="1"/>
            <a:r>
              <a:rPr lang="fr-FR" dirty="0"/>
              <a:t>Compatible </a:t>
            </a:r>
            <a:r>
              <a:rPr lang="fr-FR" dirty="0" err="1"/>
              <a:t>Sass</a:t>
            </a:r>
            <a:r>
              <a:rPr lang="fr-FR" dirty="0"/>
              <a:t> (variables, fonctions) </a:t>
            </a:r>
          </a:p>
          <a:p>
            <a:r>
              <a:rPr lang="fr-FR" dirty="0"/>
              <a:t>Il est gratuit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C2F48F-D11F-8576-0C62-3EA8CE1E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FE040D-39FD-50E2-E20E-58191F6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1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F34BE-2354-83DF-CA9D-9A9A4AD1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4D875-4E80-3B20-BBE3-E72BCE8A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Examples</a:t>
            </a:r>
            <a:r>
              <a:rPr lang="nl-NL" dirty="0">
                <a:hlinkClick r:id="rId2"/>
              </a:rPr>
              <a:t> · Bootstrap v5.3 (getbootstrap.com)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2F4D25-3CFD-9951-5B53-50E0456B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399BDF-8508-8357-75C7-45FA4592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75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0AAF2-A59E-D49D-FF9C-6BDA6F52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Intégrer et utiliser Bootstrap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F9DD753-C59D-068C-E37C-4F076DAF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Intégrer les 2 fichiers (minimum) :</a:t>
            </a:r>
          </a:p>
          <a:p>
            <a:pPr lvl="1"/>
            <a:r>
              <a:rPr lang="fr-FR" dirty="0"/>
              <a:t>La feuille </a:t>
            </a:r>
            <a:r>
              <a:rPr lang="fr-FR" dirty="0" err="1"/>
              <a:t>CSS</a:t>
            </a:r>
            <a:r>
              <a:rPr lang="fr-FR" dirty="0"/>
              <a:t> Bootstrap</a:t>
            </a:r>
          </a:p>
          <a:p>
            <a:pPr lvl="1"/>
            <a:r>
              <a:rPr lang="fr-FR" dirty="0"/>
              <a:t>Le script </a:t>
            </a:r>
            <a:r>
              <a:rPr lang="fr-FR" dirty="0" err="1"/>
              <a:t>JS</a:t>
            </a:r>
            <a:r>
              <a:rPr lang="fr-FR" dirty="0"/>
              <a:t> Bootstrap</a:t>
            </a:r>
          </a:p>
          <a:p>
            <a:pPr marL="457200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&lt;link 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href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="https://cdn.jsdelivr.net/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npm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/bootstrap@5.1.1/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dist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css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/bootstrap.min.css" 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rel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="stylesheet"&gt;</a:t>
            </a:r>
          </a:p>
          <a:p>
            <a:pPr marL="457200" lvl="1" indent="0">
              <a:buNone/>
            </a:pP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&lt;script 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src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="https://cdn.jsdelivr.net/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npm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/bootstrap@5.1.1/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dist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js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/bootstrap.bundle.min.js"&gt;&lt;/script&gt;</a:t>
            </a:r>
          </a:p>
          <a:p>
            <a:pPr marL="457200" lvl="1" indent="0">
              <a:buNone/>
            </a:pPr>
            <a:endParaRPr lang="fr-FR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fr-FR" dirty="0"/>
              <a:t>Utiliser</a:t>
            </a:r>
          </a:p>
          <a:p>
            <a:pPr lvl="1"/>
            <a:r>
              <a:rPr lang="fr-FR" dirty="0"/>
              <a:t>En affectant les classes </a:t>
            </a:r>
            <a:r>
              <a:rPr lang="fr-FR" dirty="0" err="1"/>
              <a:t>CSS</a:t>
            </a:r>
            <a:r>
              <a:rPr lang="fr-FR" dirty="0"/>
              <a:t> Bootstrap aux éléments</a:t>
            </a:r>
          </a:p>
          <a:p>
            <a:pPr lvl="1"/>
            <a:r>
              <a:rPr lang="fr-FR" dirty="0"/>
              <a:t>En utilisant les composants/variables </a:t>
            </a:r>
            <a:r>
              <a:rPr lang="fr-FR" dirty="0" err="1"/>
              <a:t>Sass</a:t>
            </a:r>
            <a:endParaRPr lang="fr-FR" dirty="0"/>
          </a:p>
          <a:p>
            <a:pPr lvl="1"/>
            <a:r>
              <a:rPr lang="fr-FR" dirty="0"/>
              <a:t>Etc.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C4C4EE-DCFB-78E9-280A-83788248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09A56-BD66-2B52-1FB2-F1B6A56C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0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A699B4F-EA43-6F7C-ADEC-700E21EF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Bootstrap en action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1AAFA1B-5794-811F-B953-D9161BF1F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&lt;!DOCTYPE html&gt;</a:t>
            </a:r>
          </a:p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&lt;html lang="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en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&lt;head&gt;&lt;/head&gt;</a:t>
            </a:r>
          </a:p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&lt;body&gt;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&lt;div class="</a:t>
            </a:r>
            <a:r>
              <a:rPr lang="en-US" b="1" dirty="0" err="1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bg</a:t>
            </a:r>
            <a:r>
              <a:rPr lang="en-US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-primary text-white p-5 text-center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&lt;h1&gt;My First Bootstrap Page&lt;/h1&gt;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&lt;p&gt;Resize this page to see the responsive effect!&lt;/p&gt; 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&lt;/div&gt;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&lt;div class="</a:t>
            </a:r>
            <a:r>
              <a:rPr lang="en-US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container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&lt;div class="</a:t>
            </a:r>
            <a:r>
              <a:rPr lang="en-US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row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&lt;div class="</a:t>
            </a:r>
            <a:r>
              <a:rPr lang="en-US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col-sm-4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    &lt;h2&gt;London&lt;/h2&gt;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      &lt;p&gt;London is the most populous city in the United Kingdom,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with a metropolitan area of over 13 million inhabitants.&lt;/p&gt;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&lt;/div&gt;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&lt;div class="</a:t>
            </a:r>
            <a:r>
              <a:rPr lang="en-US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col-sm-4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    &lt;h2&gt;Paris&lt;/h2&gt;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      &lt;p&gt;The Paris area is one of the largest population centers in Europe,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ith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more than 12 million inhabitants.&lt;/p&gt;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&lt;/div&gt;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&lt;/body&gt;</a:t>
            </a:r>
          </a:p>
          <a:p>
            <a:pPr marL="0" indent="0"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&lt;/html&gt;</a:t>
            </a:r>
            <a:endParaRPr lang="fr-FR"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3FFA4C3-8F8E-98BC-DC40-D5E6D3AE4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3797"/>
            <a:ext cx="5181600" cy="34349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D78869-A51D-E6A5-8CDA-0594E29B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 - FM - TB - 2015-2023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EAFDF8-C44F-6710-3115-DE4FDF5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0E2-7E8E-4177-B562-D32BECA862B0}" type="slidenum">
              <a:rPr lang="fr-FR" smtClean="0"/>
              <a:t>9</a:t>
            </a:fld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FB7849B-46E6-99DD-7A2E-ED224D319499}"/>
              </a:ext>
            </a:extLst>
          </p:cNvPr>
          <p:cNvSpPr/>
          <p:nvPr/>
        </p:nvSpPr>
        <p:spPr>
          <a:xfrm>
            <a:off x="1545168" y="2493240"/>
            <a:ext cx="579965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E29548-CDBF-785B-A60F-6D1434277CAF}"/>
              </a:ext>
            </a:extLst>
          </p:cNvPr>
          <p:cNvSpPr/>
          <p:nvPr/>
        </p:nvSpPr>
        <p:spPr>
          <a:xfrm>
            <a:off x="2150533" y="2493240"/>
            <a:ext cx="579965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1E60049-5C7A-DB51-EF8E-D33B74B43ED4}"/>
              </a:ext>
            </a:extLst>
          </p:cNvPr>
          <p:cNvSpPr/>
          <p:nvPr/>
        </p:nvSpPr>
        <p:spPr>
          <a:xfrm>
            <a:off x="2755896" y="2493240"/>
            <a:ext cx="194737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9C4E5AD-9FF5-5AD6-60AF-EF9FCE278E22}"/>
              </a:ext>
            </a:extLst>
          </p:cNvPr>
          <p:cNvSpPr/>
          <p:nvPr/>
        </p:nvSpPr>
        <p:spPr>
          <a:xfrm>
            <a:off x="2976031" y="2496528"/>
            <a:ext cx="606957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AC7C57-3FFA-1875-1C49-702A5BEC3BC5}"/>
              </a:ext>
            </a:extLst>
          </p:cNvPr>
          <p:cNvCxnSpPr>
            <a:stCxn id="11" idx="1"/>
          </p:cNvCxnSpPr>
          <p:nvPr/>
        </p:nvCxnSpPr>
        <p:spPr>
          <a:xfrm flipV="1">
            <a:off x="2150533" y="2609280"/>
            <a:ext cx="4360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F051472-B722-E4DE-A5A6-DDFDA37F7C3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582988" y="2612569"/>
            <a:ext cx="3932237" cy="17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D0D7B9C-33CC-AAC2-69B9-5AD51460829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950633" y="2609281"/>
            <a:ext cx="3238501" cy="18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672CF67-B14F-E2AB-AC4E-B67608BF8CA2}"/>
              </a:ext>
            </a:extLst>
          </p:cNvPr>
          <p:cNvCxnSpPr>
            <a:cxnSpLocks/>
          </p:cNvCxnSpPr>
          <p:nvPr/>
        </p:nvCxnSpPr>
        <p:spPr>
          <a:xfrm flipH="1">
            <a:off x="6172200" y="2796834"/>
            <a:ext cx="13747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F36B1BE-9C9C-E1C3-4F25-6D0FBDFCC6F6}"/>
              </a:ext>
            </a:extLst>
          </p:cNvPr>
          <p:cNvSpPr/>
          <p:nvPr/>
        </p:nvSpPr>
        <p:spPr>
          <a:xfrm>
            <a:off x="914400" y="3295039"/>
            <a:ext cx="1210733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CBBA514-1089-86BD-645D-0DB65A80E8AE}"/>
              </a:ext>
            </a:extLst>
          </p:cNvPr>
          <p:cNvCxnSpPr>
            <a:cxnSpLocks/>
          </p:cNvCxnSpPr>
          <p:nvPr/>
        </p:nvCxnSpPr>
        <p:spPr>
          <a:xfrm>
            <a:off x="2109258" y="3429000"/>
            <a:ext cx="4079876" cy="27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9769220-19C3-1E5E-CCE3-A29453D5B394}"/>
              </a:ext>
            </a:extLst>
          </p:cNvPr>
          <p:cNvSpPr/>
          <p:nvPr/>
        </p:nvSpPr>
        <p:spPr>
          <a:xfrm>
            <a:off x="6189134" y="3558792"/>
            <a:ext cx="5126566" cy="21054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DF8ECB-15B1-2D92-2B79-D56BED633C71}"/>
              </a:ext>
            </a:extLst>
          </p:cNvPr>
          <p:cNvSpPr/>
          <p:nvPr/>
        </p:nvSpPr>
        <p:spPr>
          <a:xfrm>
            <a:off x="6189134" y="3558791"/>
            <a:ext cx="5126566" cy="13095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93C885C3-A286-FFDC-3F36-1BDCA438568C}"/>
              </a:ext>
            </a:extLst>
          </p:cNvPr>
          <p:cNvSpPr/>
          <p:nvPr/>
        </p:nvSpPr>
        <p:spPr>
          <a:xfrm>
            <a:off x="990600" y="3501073"/>
            <a:ext cx="1210733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F511D60-21D4-8FFC-5EA9-5DB04ABDF7F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185458" y="3635034"/>
            <a:ext cx="3986742" cy="36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D324466-8630-B158-15B5-81D3B92C96CC}"/>
              </a:ext>
            </a:extLst>
          </p:cNvPr>
          <p:cNvSpPr/>
          <p:nvPr/>
        </p:nvSpPr>
        <p:spPr>
          <a:xfrm>
            <a:off x="6290738" y="3635034"/>
            <a:ext cx="1638295" cy="11782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58F80C0-3005-3098-DCED-ACEC26016754}"/>
              </a:ext>
            </a:extLst>
          </p:cNvPr>
          <p:cNvSpPr/>
          <p:nvPr/>
        </p:nvSpPr>
        <p:spPr>
          <a:xfrm>
            <a:off x="1092204" y="3691570"/>
            <a:ext cx="1210733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FACB207-6D76-3DC0-640D-B3CC8BE9A601}"/>
              </a:ext>
            </a:extLst>
          </p:cNvPr>
          <p:cNvCxnSpPr>
            <a:cxnSpLocks/>
          </p:cNvCxnSpPr>
          <p:nvPr/>
        </p:nvCxnSpPr>
        <p:spPr>
          <a:xfrm>
            <a:off x="2287062" y="3825531"/>
            <a:ext cx="4003676" cy="38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080FBB1-F463-C123-88FE-CEBBD08B78B3}"/>
              </a:ext>
            </a:extLst>
          </p:cNvPr>
          <p:cNvSpPr/>
          <p:nvPr/>
        </p:nvSpPr>
        <p:spPr>
          <a:xfrm>
            <a:off x="7933269" y="3635286"/>
            <a:ext cx="1638295" cy="11782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31529A4-DC0C-8EC2-C617-FCBD7967079F}"/>
              </a:ext>
            </a:extLst>
          </p:cNvPr>
          <p:cNvSpPr/>
          <p:nvPr/>
        </p:nvSpPr>
        <p:spPr>
          <a:xfrm>
            <a:off x="1092204" y="4720522"/>
            <a:ext cx="1210733" cy="23208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1A90318-CE02-DA01-9438-E7690F5A8D7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287062" y="4224419"/>
            <a:ext cx="5646207" cy="63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D7EAFFE-332D-909E-7833-D4830EFF0B59}"/>
              </a:ext>
            </a:extLst>
          </p:cNvPr>
          <p:cNvCxnSpPr>
            <a:cxnSpLocks/>
          </p:cNvCxnSpPr>
          <p:nvPr/>
        </p:nvCxnSpPr>
        <p:spPr>
          <a:xfrm>
            <a:off x="8623300" y="2328248"/>
            <a:ext cx="0" cy="3574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83551AB-077F-D56A-9903-DAFF494DEA19}"/>
              </a:ext>
            </a:extLst>
          </p:cNvPr>
          <p:cNvCxnSpPr>
            <a:cxnSpLocks/>
          </p:cNvCxnSpPr>
          <p:nvPr/>
        </p:nvCxnSpPr>
        <p:spPr>
          <a:xfrm flipH="1">
            <a:off x="9982200" y="2756276"/>
            <a:ext cx="13747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82B20C9-F163-EBD2-E785-231A904526C0}"/>
              </a:ext>
            </a:extLst>
          </p:cNvPr>
          <p:cNvCxnSpPr>
            <a:cxnSpLocks/>
          </p:cNvCxnSpPr>
          <p:nvPr/>
        </p:nvCxnSpPr>
        <p:spPr>
          <a:xfrm>
            <a:off x="8626475" y="3124248"/>
            <a:ext cx="0" cy="402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8" grpId="0" animBg="1"/>
      <p:bldP spid="28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2815</TotalTime>
  <Words>2213</Words>
  <Application>Microsoft Macintosh PowerPoint</Application>
  <PresentationFormat>Grand écran</PresentationFormat>
  <Paragraphs>307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DejaVu Sans Mono</vt:lpstr>
      <vt:lpstr>GillSans-Light</vt:lpstr>
      <vt:lpstr>Lucida Console</vt:lpstr>
      <vt:lpstr>Thème Office</vt:lpstr>
      <vt:lpstr>Gestion de Contenus Spécialisée</vt:lpstr>
      <vt:lpstr>Un peu d’histoire</vt:lpstr>
      <vt:lpstr>La notion de CMS (Content Management System) – Système de gestion de contenu</vt:lpstr>
      <vt:lpstr>Les templates/thèmes</vt:lpstr>
      <vt:lpstr>Bootstrap</vt:lpstr>
      <vt:lpstr>Framework CSS ?</vt:lpstr>
      <vt:lpstr>Quelques exemples</vt:lpstr>
      <vt:lpstr>Intégrer et utiliser Bootstrap</vt:lpstr>
      <vt:lpstr>Bootstrap en action</vt:lpstr>
      <vt:lpstr>Retour sur les thèmes WP</vt:lpstr>
      <vt:lpstr>Les fichiers d’un thème WP 1/2</vt:lpstr>
      <vt:lpstr>Les fichiers d’un thème WP 2/2</vt:lpstr>
      <vt:lpstr>Liaison des fichiers</vt:lpstr>
      <vt:lpstr>Insertion des styles</vt:lpstr>
      <vt:lpstr>Insertion des scripts</vt:lpstr>
      <vt:lpstr>Utilisation d'un hook WP</vt:lpstr>
      <vt:lpstr>En résumé</vt:lpstr>
      <vt:lpstr>Le code php ajouté à fonctions.php</vt:lpstr>
      <vt:lpstr>Retour sur notre thème</vt:lpstr>
      <vt:lpstr>Structure type WP</vt:lpstr>
      <vt:lpstr>Découpage en blocs WP 1/2</vt:lpstr>
      <vt:lpstr>Découpage en blocs WP 2/2</vt:lpstr>
      <vt:lpstr>En résumé</vt:lpstr>
      <vt:lpstr>Le contenu de mon dossier de thème</vt:lpstr>
      <vt:lpstr>Fonctions d’inclusions WP (thème)</vt:lpstr>
      <vt:lpstr>Retour dur l'EdT</vt:lpstr>
      <vt:lpstr>EdT suite</vt:lpstr>
      <vt:lpstr>Intégration BS dans WP</vt:lpstr>
      <vt:lpstr>Veille technologique </vt:lpstr>
      <vt:lpstr>La technique 1</vt:lpstr>
      <vt:lpstr>La technique 2</vt:lpstr>
      <vt:lpstr>La technique 3</vt:lpstr>
      <vt:lpstr>Application pour une image</vt:lpstr>
      <vt:lpstr>Administration d'un "composant" BS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Contenus Spécialisée</dc:title>
  <dc:creator>THIERRY BAUSER</dc:creator>
  <cp:lastModifiedBy>THIERRY BAUSER</cp:lastModifiedBy>
  <cp:revision>70</cp:revision>
  <dcterms:created xsi:type="dcterms:W3CDTF">2023-02-01T17:56:03Z</dcterms:created>
  <dcterms:modified xsi:type="dcterms:W3CDTF">2023-03-07T09:08:50Z</dcterms:modified>
</cp:coreProperties>
</file>