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39"/>
  </p:normalViewPr>
  <p:slideViewPr>
    <p:cSldViewPr snapToGrid="0" snapToObjects="1">
      <p:cViewPr varScale="1">
        <p:scale>
          <a:sx n="89" d="100"/>
          <a:sy n="89" d="100"/>
        </p:scale>
        <p:origin x="60" y="1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2800" y="565150"/>
            <a:ext cx="10160000" cy="70485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fr-FR" altLang="x-none" noProof="0"/>
              <a:t>Modifiez le style du titre</a:t>
            </a:r>
            <a:endParaRPr lang="en-US" altLang="x-none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2800" y="1311276"/>
            <a:ext cx="10160000" cy="4413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fr-FR" altLang="x-none" noProof="0"/>
              <a:t>Modifiez le style des sous-titres du masque</a:t>
            </a:r>
            <a:endParaRPr lang="en-US" altLang="x-none" noProof="0"/>
          </a:p>
        </p:txBody>
      </p:sp>
    </p:spTree>
    <p:extLst>
      <p:ext uri="{BB962C8B-B14F-4D97-AF65-F5344CB8AC3E}">
        <p14:creationId xmlns:p14="http://schemas.microsoft.com/office/powerpoint/2010/main" val="373964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9667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42401" y="219076"/>
            <a:ext cx="2908300" cy="54959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7501" y="219076"/>
            <a:ext cx="8521700" cy="54959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51872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4302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017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25600" y="1447800"/>
            <a:ext cx="4775200" cy="4267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04000" y="1447800"/>
            <a:ext cx="4775200" cy="4267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13201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2937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07383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812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1243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27180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219076"/>
            <a:ext cx="116332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x-none"/>
              <a:t>Cliquez et modifiez le titre</a:t>
            </a:r>
            <a:endParaRPr lang="en-US" altLang="x-non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371" y="1447800"/>
            <a:ext cx="11521280" cy="478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x-none"/>
              <a:t>Cliquez pour modifier les styles du texte du masque</a:t>
            </a:r>
          </a:p>
          <a:p>
            <a:pPr lvl="1"/>
            <a:r>
              <a:rPr lang="fr-FR" altLang="x-none"/>
              <a:t>Deuxième niveau</a:t>
            </a:r>
          </a:p>
          <a:p>
            <a:pPr lvl="2"/>
            <a:r>
              <a:rPr lang="fr-FR" altLang="x-none"/>
              <a:t>Troisième niveau</a:t>
            </a:r>
          </a:p>
          <a:p>
            <a:pPr lvl="3"/>
            <a:r>
              <a:rPr lang="fr-FR" altLang="x-none"/>
              <a:t>Quatrième niveau</a:t>
            </a:r>
          </a:p>
          <a:p>
            <a:pPr lvl="4"/>
            <a:r>
              <a:rPr lang="fr-FR" altLang="x-none"/>
              <a:t>Cinquième niveau</a:t>
            </a:r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7300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Algorithmique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Entités</a:t>
            </a:r>
          </a:p>
        </p:txBody>
      </p:sp>
    </p:spTree>
    <p:extLst>
      <p:ext uri="{BB962C8B-B14F-4D97-AF65-F5344CB8AC3E}">
        <p14:creationId xmlns:p14="http://schemas.microsoft.com/office/powerpoint/2010/main" val="494852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actions 1/2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Déclaration</a:t>
            </a:r>
          </a:p>
          <a:p>
            <a:pPr lvl="1"/>
            <a:r>
              <a:rPr lang="fr-FR" dirty="0"/>
              <a:t>On donne un nom et un type : </a:t>
            </a:r>
            <a:r>
              <a:rPr lang="fr-FR" sz="24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fr-FR" sz="2400" dirty="0">
                <a:latin typeface="Courier New" charset="0"/>
                <a:ea typeface="Courier New" charset="0"/>
                <a:cs typeface="Courier New" charset="0"/>
              </a:rPr>
              <a:t> a ;</a:t>
            </a: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Cela permet d’allouer la mémoire nécessaire</a:t>
            </a: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Dans notre exemple, a contiendra un entier.</a:t>
            </a: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En </a:t>
            </a:r>
            <a:r>
              <a:rPr lang="fr-FR" dirty="0" err="1">
                <a:latin typeface="+mn-lt"/>
                <a:ea typeface="Courier New" charset="0"/>
                <a:cs typeface="Courier New" charset="0"/>
              </a:rPr>
              <a:t>Php</a:t>
            </a:r>
            <a:r>
              <a:rPr lang="fr-FR" dirty="0">
                <a:latin typeface="+mn-lt"/>
                <a:ea typeface="Courier New" charset="0"/>
                <a:cs typeface="Courier New" charset="0"/>
              </a:rPr>
              <a:t> et </a:t>
            </a:r>
            <a:r>
              <a:rPr lang="fr-FR" dirty="0" err="1">
                <a:latin typeface="+mn-lt"/>
                <a:ea typeface="Courier New" charset="0"/>
                <a:cs typeface="Courier New" charset="0"/>
              </a:rPr>
              <a:t>javascript</a:t>
            </a:r>
            <a:r>
              <a:rPr lang="fr-FR" dirty="0">
                <a:latin typeface="+mn-lt"/>
                <a:ea typeface="Courier New" charset="0"/>
                <a:cs typeface="Courier New" charset="0"/>
              </a:rPr>
              <a:t> pour le Web, les déclarations sont facultatives (sauf pour les fonctions)</a:t>
            </a:r>
          </a:p>
          <a:p>
            <a:endParaRPr lang="fr-FR" dirty="0">
              <a:latin typeface="+mn-lt"/>
              <a:ea typeface="Courier New" charset="0"/>
              <a:cs typeface="Courier New" charset="0"/>
            </a:endParaRPr>
          </a:p>
          <a:p>
            <a:r>
              <a:rPr lang="fr-FR" dirty="0">
                <a:latin typeface="+mn-lt"/>
                <a:ea typeface="Courier New" charset="0"/>
                <a:cs typeface="Courier New" charset="0"/>
              </a:rPr>
              <a:t>Affectation</a:t>
            </a: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On affecte une valeur à une variable : </a:t>
            </a:r>
            <a:r>
              <a:rPr lang="fr-FR" sz="2400" dirty="0">
                <a:latin typeface="Courier New" charset="0"/>
                <a:ea typeface="Courier New" charset="0"/>
                <a:cs typeface="Courier New" charset="0"/>
              </a:rPr>
              <a:t>a </a:t>
            </a:r>
            <a:r>
              <a:rPr lang="fr-FR" sz="2400" dirty="0">
                <a:solidFill>
                  <a:srgbClr val="FFFF00"/>
                </a:solidFill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fr-FR" sz="2400" dirty="0">
                <a:latin typeface="Courier New" charset="0"/>
                <a:ea typeface="Courier New" charset="0"/>
                <a:cs typeface="Courier New" charset="0"/>
              </a:rPr>
              <a:t> 2 ;</a:t>
            </a: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Représentée par le signe égal (=)</a:t>
            </a: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Grande majorité des actions algorithmique</a:t>
            </a:r>
          </a:p>
        </p:txBody>
      </p:sp>
    </p:spTree>
    <p:extLst>
      <p:ext uri="{BB962C8B-B14F-4D97-AF65-F5344CB8AC3E}">
        <p14:creationId xmlns:p14="http://schemas.microsoft.com/office/powerpoint/2010/main" val="166185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actions 2/2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Décision</a:t>
            </a:r>
          </a:p>
          <a:p>
            <a:pPr lvl="1"/>
            <a:r>
              <a:rPr lang="fr-FR" dirty="0"/>
              <a:t>On teste une condition pour déduire un comportement</a:t>
            </a:r>
            <a:endParaRPr lang="fr-FR" sz="2400" dirty="0"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Condition : expression renvoyant soit vrai, soit faux</a:t>
            </a: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Mot-clé le plus connu : IF (SI)</a:t>
            </a:r>
          </a:p>
          <a:p>
            <a:pPr lvl="1"/>
            <a:r>
              <a:rPr lang="fr-FR" sz="2400" dirty="0">
                <a:latin typeface="Courier New" charset="0"/>
                <a:ea typeface="Courier New" charset="0"/>
                <a:cs typeface="Courier New" charset="0"/>
              </a:rPr>
              <a:t>Exemple : if (a==</a:t>
            </a:r>
            <a:r>
              <a:rPr lang="fr-FR" sz="2400" dirty="0" err="1">
                <a:latin typeface="Courier New" charset="0"/>
                <a:ea typeface="Courier New" charset="0"/>
                <a:cs typeface="Courier New" charset="0"/>
              </a:rPr>
              <a:t>true</a:t>
            </a:r>
            <a:r>
              <a:rPr lang="fr-FR" sz="2400" dirty="0">
                <a:latin typeface="Courier New" charset="0"/>
                <a:ea typeface="Courier New" charset="0"/>
                <a:cs typeface="Courier New" charset="0"/>
              </a:rPr>
              <a:t>){b=1;}</a:t>
            </a:r>
          </a:p>
          <a:p>
            <a:endParaRPr lang="fr-FR" dirty="0">
              <a:latin typeface="+mn-lt"/>
              <a:ea typeface="Courier New" charset="0"/>
              <a:cs typeface="Courier New" charset="0"/>
            </a:endParaRPr>
          </a:p>
          <a:p>
            <a:r>
              <a:rPr lang="fr-FR" dirty="0">
                <a:latin typeface="+mn-lt"/>
                <a:ea typeface="Courier New" charset="0"/>
                <a:cs typeface="Courier New" charset="0"/>
              </a:rPr>
              <a:t>Itération</a:t>
            </a: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On répète (boucle) une action</a:t>
            </a:r>
            <a:endParaRPr lang="fr-FR" sz="2400" dirty="0"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Mot-clé le plus connu : FOR (POUR)</a:t>
            </a:r>
          </a:p>
        </p:txBody>
      </p:sp>
    </p:spTree>
    <p:extLst>
      <p:ext uri="{BB962C8B-B14F-4D97-AF65-F5344CB8AC3E}">
        <p14:creationId xmlns:p14="http://schemas.microsoft.com/office/powerpoint/2010/main" val="2135906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entités 1/4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nombres</a:t>
            </a:r>
          </a:p>
          <a:p>
            <a:pPr lvl="1"/>
            <a:r>
              <a:rPr lang="fr-FR" dirty="0"/>
              <a:t>Ils commencent par :</a:t>
            </a:r>
          </a:p>
          <a:p>
            <a:pPr lvl="2"/>
            <a:r>
              <a:rPr lang="fr-FR" sz="1900" dirty="0">
                <a:latin typeface="+mn-lt"/>
                <a:ea typeface="Courier New" charset="0"/>
                <a:cs typeface="Courier New" charset="0"/>
              </a:rPr>
              <a:t>Un chiffre (0..9)</a:t>
            </a:r>
          </a:p>
          <a:p>
            <a:pPr lvl="2"/>
            <a:r>
              <a:rPr lang="fr-FR" sz="1900" dirty="0">
                <a:latin typeface="+mn-lt"/>
                <a:ea typeface="Courier New" charset="0"/>
                <a:cs typeface="Courier New" charset="0"/>
              </a:rPr>
              <a:t>Un signe (+/-)</a:t>
            </a:r>
          </a:p>
          <a:p>
            <a:pPr lvl="2"/>
            <a:r>
              <a:rPr lang="fr-FR" sz="1900" dirty="0">
                <a:latin typeface="+mn-lt"/>
                <a:ea typeface="Courier New" charset="0"/>
                <a:cs typeface="Courier New" charset="0"/>
              </a:rPr>
              <a:t>Un point (séparateur décimal)</a:t>
            </a:r>
          </a:p>
          <a:p>
            <a:pPr lvl="2"/>
            <a:endParaRPr lang="fr-FR" sz="2200" dirty="0"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fr-FR" dirty="0">
                <a:latin typeface="+mn-lt"/>
                <a:ea typeface="Courier New" charset="0"/>
                <a:cs typeface="Courier New" charset="0"/>
              </a:rPr>
              <a:t>Ils permettent de représenter des quantités et de faire des calculs </a:t>
            </a:r>
          </a:p>
        </p:txBody>
      </p:sp>
    </p:spTree>
    <p:extLst>
      <p:ext uri="{BB962C8B-B14F-4D97-AF65-F5344CB8AC3E}">
        <p14:creationId xmlns:p14="http://schemas.microsoft.com/office/powerpoint/2010/main" val="1683562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entités 2/4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chaines de caractères</a:t>
            </a:r>
          </a:p>
          <a:p>
            <a:pPr lvl="1"/>
            <a:r>
              <a:rPr lang="fr-FR" dirty="0"/>
              <a:t>Elles sont encadrées par des guillemets (</a:t>
            </a:r>
            <a:r>
              <a:rPr lang="fr-FR" i="1" dirty="0" err="1"/>
              <a:t>quotes</a:t>
            </a:r>
            <a:r>
              <a:rPr lang="fr-FR" dirty="0"/>
              <a:t>) simples ou doubles (pas nécessairement la même chose suivant le langage).</a:t>
            </a:r>
            <a:endParaRPr lang="fr-FR" sz="1900" dirty="0">
              <a:latin typeface="+mn-lt"/>
              <a:ea typeface="Courier New" charset="0"/>
              <a:cs typeface="Courier New" charset="0"/>
            </a:endParaRPr>
          </a:p>
          <a:p>
            <a:pPr lvl="1"/>
            <a:r>
              <a:rPr lang="fr-FR" dirty="0"/>
              <a:t>Elles permettent de stocker toute expression alphanumérique</a:t>
            </a:r>
          </a:p>
          <a:p>
            <a:pPr lvl="1"/>
            <a:r>
              <a:rPr lang="fr-FR" dirty="0"/>
              <a:t>Le contenu d’une chaine n’est pas analysé (sauf </a:t>
            </a:r>
            <a:r>
              <a:rPr lang="fr-FR" dirty="0" err="1"/>
              <a:t>Php</a:t>
            </a:r>
            <a:r>
              <a:rPr lang="fr-FR" dirty="0"/>
              <a:t> ??)</a:t>
            </a:r>
          </a:p>
          <a:p>
            <a:pPr lvl="1"/>
            <a:endParaRPr lang="fr-FR" sz="2000" dirty="0">
              <a:ea typeface="Courier New" charset="0"/>
              <a:cs typeface="Courier New" charset="0"/>
            </a:endParaRPr>
          </a:p>
          <a:p>
            <a:pPr lvl="1"/>
            <a:r>
              <a:rPr lang="fr-FR" sz="2400" dirty="0">
                <a:latin typeface="Courier New" charset="0"/>
                <a:ea typeface="Courier New" charset="0"/>
                <a:cs typeface="Courier New" charset="0"/>
              </a:rPr>
              <a:t>Exemple : s = ‘Bonjour‘;</a:t>
            </a:r>
          </a:p>
        </p:txBody>
      </p:sp>
    </p:spTree>
    <p:extLst>
      <p:ext uri="{BB962C8B-B14F-4D97-AF65-F5344CB8AC3E}">
        <p14:creationId xmlns:p14="http://schemas.microsoft.com/office/powerpoint/2010/main" val="173398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entités 3/4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fonctions</a:t>
            </a:r>
          </a:p>
          <a:p>
            <a:pPr lvl="1"/>
            <a:r>
              <a:rPr lang="fr-FR" dirty="0"/>
              <a:t>Elles sont déclarées : nom/paramètres/instructions</a:t>
            </a:r>
            <a:endParaRPr lang="fr-FR" sz="2000" dirty="0">
              <a:ea typeface="Courier New" charset="0"/>
              <a:cs typeface="Courier New" charset="0"/>
            </a:endParaRPr>
          </a:p>
          <a:p>
            <a:pPr lvl="1"/>
            <a:r>
              <a:rPr lang="fr-FR" sz="2400" dirty="0">
                <a:latin typeface="Courier New" charset="0"/>
                <a:ea typeface="Courier New" charset="0"/>
                <a:cs typeface="Courier New" charset="0"/>
              </a:rPr>
              <a:t>Exemple : </a:t>
            </a:r>
          </a:p>
          <a:p>
            <a:pPr marL="914400" lvl="2" indent="0">
              <a:buNone/>
            </a:pPr>
            <a:r>
              <a:rPr lang="fr-FR" sz="2200" dirty="0" err="1">
                <a:latin typeface="Courier New" charset="0"/>
                <a:ea typeface="Courier New" charset="0"/>
                <a:cs typeface="Courier New" charset="0"/>
              </a:rPr>
              <a:t>f</a:t>
            </a:r>
            <a:r>
              <a:rPr lang="fr-FR" sz="2200">
                <a:latin typeface="Courier New" charset="0"/>
                <a:ea typeface="Courier New" charset="0"/>
                <a:cs typeface="Courier New" charset="0"/>
              </a:rPr>
              <a:t>unction</a:t>
            </a:r>
            <a:r>
              <a:rPr lang="fr-FR" sz="22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fr-FR" sz="2200" dirty="0" err="1">
                <a:latin typeface="Courier New" charset="0"/>
                <a:ea typeface="Courier New" charset="0"/>
                <a:cs typeface="Courier New" charset="0"/>
              </a:rPr>
              <a:t>perimetre_cercle</a:t>
            </a:r>
            <a:r>
              <a:rPr lang="fr-FR" sz="2200" dirty="0">
                <a:latin typeface="Courier New" charset="0"/>
                <a:ea typeface="Courier New" charset="0"/>
                <a:cs typeface="Courier New" charset="0"/>
              </a:rPr>
              <a:t>(r){</a:t>
            </a:r>
          </a:p>
          <a:p>
            <a:pPr marL="914400" lvl="2" indent="0">
              <a:buNone/>
            </a:pPr>
            <a:r>
              <a:rPr lang="fr-FR" sz="2200" dirty="0">
                <a:latin typeface="Courier New" charset="0"/>
                <a:ea typeface="Courier New" charset="0"/>
                <a:cs typeface="Courier New" charset="0"/>
              </a:rPr>
              <a:t>	return 2 * 3.14159265 * r ;</a:t>
            </a:r>
          </a:p>
          <a:p>
            <a:pPr marL="914400" lvl="2" indent="0">
              <a:buNone/>
            </a:pPr>
            <a:r>
              <a:rPr lang="fr-FR" sz="2200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292627" y="4817904"/>
            <a:ext cx="3604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 : </a:t>
            </a:r>
            <a:r>
              <a:rPr lang="fr-FR" dirty="0" err="1"/>
              <a:t>perimetre_cercle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292626" y="5361387"/>
            <a:ext cx="4002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/>
              <a:t>Paramètre : r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268817" y="3877140"/>
            <a:ext cx="2279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// Instructions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053691" y="5353405"/>
            <a:ext cx="400215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Parenthèses obligatoires même s’il n’y a pas de paramètres !!</a:t>
            </a:r>
          </a:p>
        </p:txBody>
      </p:sp>
    </p:spTree>
    <p:extLst>
      <p:ext uri="{BB962C8B-B14F-4D97-AF65-F5344CB8AC3E}">
        <p14:creationId xmlns:p14="http://schemas.microsoft.com/office/powerpoint/2010/main" val="77766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 entités 4/4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variables</a:t>
            </a:r>
          </a:p>
          <a:p>
            <a:pPr lvl="1"/>
            <a:r>
              <a:rPr lang="fr-FR" dirty="0"/>
              <a:t>Elles permettent de stocker des valeurs, numériques ou non.</a:t>
            </a:r>
          </a:p>
          <a:p>
            <a:pPr lvl="1"/>
            <a:r>
              <a:rPr lang="fr-FR" sz="1900" dirty="0">
                <a:latin typeface="+mn-lt"/>
                <a:ea typeface="Courier New" charset="0"/>
                <a:cs typeface="Courier New" charset="0"/>
              </a:rPr>
              <a:t>On les reconnait à ce qu’elles ne sont ni des nombres, ni des chaines ni des fonctions, et donc :</a:t>
            </a:r>
          </a:p>
          <a:p>
            <a:pPr lvl="2"/>
            <a:r>
              <a:rPr lang="fr-FR" sz="1700" dirty="0">
                <a:latin typeface="+mn-lt"/>
                <a:ea typeface="Courier New" charset="0"/>
                <a:cs typeface="Courier New" charset="0"/>
              </a:rPr>
              <a:t>Leur nom ne peut commencer par un chiffre, un signe ou un point ;</a:t>
            </a:r>
          </a:p>
          <a:p>
            <a:pPr lvl="2"/>
            <a:r>
              <a:rPr lang="fr-FR" sz="1700" dirty="0">
                <a:latin typeface="+mn-lt"/>
                <a:ea typeface="Courier New" charset="0"/>
                <a:cs typeface="Courier New" charset="0"/>
              </a:rPr>
              <a:t>Elles ne peuvent pas être encadrées de guillemets ;</a:t>
            </a:r>
          </a:p>
          <a:p>
            <a:pPr lvl="2"/>
            <a:r>
              <a:rPr lang="fr-FR" sz="1700" dirty="0">
                <a:latin typeface="+mn-lt"/>
                <a:ea typeface="Courier New" charset="0"/>
                <a:cs typeface="Courier New" charset="0"/>
              </a:rPr>
              <a:t>Leur nom ne doit pas être suivi de parenthèses.</a:t>
            </a:r>
          </a:p>
          <a:p>
            <a:pPr lvl="2"/>
            <a:r>
              <a:rPr lang="fr-FR" sz="1700" dirty="0">
                <a:latin typeface="+mn-lt"/>
                <a:ea typeface="Courier New" charset="0"/>
                <a:cs typeface="Courier New" charset="0"/>
              </a:rPr>
              <a:t>Certains caractères sont interdits dans les noms de variables</a:t>
            </a:r>
          </a:p>
          <a:p>
            <a:pPr lvl="2"/>
            <a:r>
              <a:rPr lang="fr-FR" sz="1700" dirty="0">
                <a:latin typeface="+mn-lt"/>
                <a:ea typeface="Courier New" charset="0"/>
                <a:cs typeface="Courier New" charset="0"/>
              </a:rPr>
              <a:t>Certains noms sont réservés et ne peuvent être utilisés</a:t>
            </a:r>
          </a:p>
          <a:p>
            <a:pPr lvl="2"/>
            <a:r>
              <a:rPr lang="fr-FR" sz="1700" dirty="0">
                <a:latin typeface="+mn-lt"/>
                <a:ea typeface="Courier New" charset="0"/>
                <a:cs typeface="Courier New" charset="0"/>
              </a:rPr>
              <a:t>Cela vaut pour les fonctions</a:t>
            </a:r>
          </a:p>
        </p:txBody>
      </p:sp>
    </p:spTree>
    <p:extLst>
      <p:ext uri="{BB962C8B-B14F-4D97-AF65-F5344CB8AC3E}">
        <p14:creationId xmlns:p14="http://schemas.microsoft.com/office/powerpoint/2010/main" val="2074643456"/>
      </p:ext>
    </p:extLst>
  </p:cSld>
  <p:clrMapOvr>
    <a:masterClrMapping/>
  </p:clrMapOvr>
</p:sld>
</file>

<file path=ppt/theme/theme1.xml><?xml version="1.0" encoding="utf-8"?>
<a:theme xmlns:a="http://schemas.openxmlformats.org/drawingml/2006/main" name="craie">
  <a:themeElements>
    <a:clrScheme name="powerpoint-template-24 13">
      <a:dk1>
        <a:srgbClr val="4D4D4D"/>
      </a:dk1>
      <a:lt1>
        <a:srgbClr val="FFFFFF"/>
      </a:lt1>
      <a:dk2>
        <a:srgbClr val="4D4D4D"/>
      </a:dk2>
      <a:lt2>
        <a:srgbClr val="045B4B"/>
      </a:lt2>
      <a:accent1>
        <a:srgbClr val="1C7C70"/>
      </a:accent1>
      <a:accent2>
        <a:srgbClr val="379690"/>
      </a:accent2>
      <a:accent3>
        <a:srgbClr val="FFFFFF"/>
      </a:accent3>
      <a:accent4>
        <a:srgbClr val="404040"/>
      </a:accent4>
      <a:accent5>
        <a:srgbClr val="ABBFBB"/>
      </a:accent5>
      <a:accent6>
        <a:srgbClr val="318782"/>
      </a:accent6>
      <a:hlink>
        <a:srgbClr val="54B2A4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93CB6A"/>
        </a:lt2>
        <a:accent1>
          <a:srgbClr val="71BE5E"/>
        </a:accent1>
        <a:accent2>
          <a:srgbClr val="A0CD6E"/>
        </a:accent2>
        <a:accent3>
          <a:srgbClr val="FFFFFF"/>
        </a:accent3>
        <a:accent4>
          <a:srgbClr val="404040"/>
        </a:accent4>
        <a:accent5>
          <a:srgbClr val="BBDBB6"/>
        </a:accent5>
        <a:accent6>
          <a:srgbClr val="91BA63"/>
        </a:accent6>
        <a:hlink>
          <a:srgbClr val="6BAB4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189C25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1E14F"/>
        </a:lt2>
        <a:accent1>
          <a:srgbClr val="33B642"/>
        </a:accent1>
        <a:accent2>
          <a:srgbClr val="5ED05F"/>
        </a:accent2>
        <a:accent3>
          <a:srgbClr val="FFFFFF"/>
        </a:accent3>
        <a:accent4>
          <a:srgbClr val="404040"/>
        </a:accent4>
        <a:accent5>
          <a:srgbClr val="ADD7B0"/>
        </a:accent5>
        <a:accent6>
          <a:srgbClr val="54BC55"/>
        </a:accent6>
        <a:hlink>
          <a:srgbClr val="66D1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4C8E3D"/>
        </a:lt2>
        <a:accent1>
          <a:srgbClr val="66A050"/>
        </a:accent1>
        <a:accent2>
          <a:srgbClr val="6EA552"/>
        </a:accent2>
        <a:accent3>
          <a:srgbClr val="FFFFFF"/>
        </a:accent3>
        <a:accent4>
          <a:srgbClr val="404040"/>
        </a:accent4>
        <a:accent5>
          <a:srgbClr val="B8CDB3"/>
        </a:accent5>
        <a:accent6>
          <a:srgbClr val="639549"/>
        </a:accent6>
        <a:hlink>
          <a:srgbClr val="89B96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4D7C48"/>
        </a:lt2>
        <a:accent1>
          <a:srgbClr val="599148"/>
        </a:accent1>
        <a:accent2>
          <a:srgbClr val="69A253"/>
        </a:accent2>
        <a:accent3>
          <a:srgbClr val="FFFFFF"/>
        </a:accent3>
        <a:accent4>
          <a:srgbClr val="404040"/>
        </a:accent4>
        <a:accent5>
          <a:srgbClr val="B5C7B1"/>
        </a:accent5>
        <a:accent6>
          <a:srgbClr val="5E924A"/>
        </a:accent6>
        <a:hlink>
          <a:srgbClr val="80C15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467F20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8A9BA5"/>
        </a:lt2>
        <a:accent1>
          <a:srgbClr val="5CA822"/>
        </a:accent1>
        <a:accent2>
          <a:srgbClr val="66C022"/>
        </a:accent2>
        <a:accent3>
          <a:srgbClr val="FFFFFF"/>
        </a:accent3>
        <a:accent4>
          <a:srgbClr val="404040"/>
        </a:accent4>
        <a:accent5>
          <a:srgbClr val="B5D1AB"/>
        </a:accent5>
        <a:accent6>
          <a:srgbClr val="5CAE1E"/>
        </a:accent6>
        <a:hlink>
          <a:srgbClr val="71CF2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51873B"/>
        </a:lt2>
        <a:accent1>
          <a:srgbClr val="669E4B"/>
        </a:accent1>
        <a:accent2>
          <a:srgbClr val="79B25C"/>
        </a:accent2>
        <a:accent3>
          <a:srgbClr val="FFFFFF"/>
        </a:accent3>
        <a:accent4>
          <a:srgbClr val="404040"/>
        </a:accent4>
        <a:accent5>
          <a:srgbClr val="B8CCB1"/>
        </a:accent5>
        <a:accent6>
          <a:srgbClr val="6DA153"/>
        </a:accent6>
        <a:hlink>
          <a:srgbClr val="92CB6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0E7E24"/>
        </a:lt2>
        <a:accent1>
          <a:srgbClr val="369026"/>
        </a:accent1>
        <a:accent2>
          <a:srgbClr val="57A025"/>
        </a:accent2>
        <a:accent3>
          <a:srgbClr val="FFFFFF"/>
        </a:accent3>
        <a:accent4>
          <a:srgbClr val="404040"/>
        </a:accent4>
        <a:accent5>
          <a:srgbClr val="AEC6AC"/>
        </a:accent5>
        <a:accent6>
          <a:srgbClr val="4E9120"/>
        </a:accent6>
        <a:hlink>
          <a:srgbClr val="73B0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15802"/>
        </a:lt2>
        <a:accent1>
          <a:srgbClr val="016E01"/>
        </a:accent1>
        <a:accent2>
          <a:srgbClr val="019003"/>
        </a:accent2>
        <a:accent3>
          <a:srgbClr val="FFFFFF"/>
        </a:accent3>
        <a:accent4>
          <a:srgbClr val="404040"/>
        </a:accent4>
        <a:accent5>
          <a:srgbClr val="AABAAA"/>
        </a:accent5>
        <a:accent6>
          <a:srgbClr val="018202"/>
        </a:accent6>
        <a:hlink>
          <a:srgbClr val="01A60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45B4B"/>
        </a:lt2>
        <a:accent1>
          <a:srgbClr val="1C7C70"/>
        </a:accent1>
        <a:accent2>
          <a:srgbClr val="379690"/>
        </a:accent2>
        <a:accent3>
          <a:srgbClr val="FFFFFF"/>
        </a:accent3>
        <a:accent4>
          <a:srgbClr val="404040"/>
        </a:accent4>
        <a:accent5>
          <a:srgbClr val="ABBFBB"/>
        </a:accent5>
        <a:accent6>
          <a:srgbClr val="318782"/>
        </a:accent6>
        <a:hlink>
          <a:srgbClr val="54B2A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raie" id="{E63AB080-19B2-4C7C-A740-236DD3DF8560}" vid="{70E1896D-1A1B-43B7-AF04-0C5521E0C6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craie</Template>
  <TotalTime>109</TotalTime>
  <Words>370</Words>
  <Application>Microsoft Office PowerPoint</Application>
  <PresentationFormat>Grand écran</PresentationFormat>
  <Paragraphs>59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Courier New</vt:lpstr>
      <vt:lpstr>Microsoft Sans Serif</vt:lpstr>
      <vt:lpstr>craie</vt:lpstr>
      <vt:lpstr>Algorithmique</vt:lpstr>
      <vt:lpstr>4 actions 1/2</vt:lpstr>
      <vt:lpstr>4 actions 2/2</vt:lpstr>
      <vt:lpstr>4 entités 1/4</vt:lpstr>
      <vt:lpstr>4 entités 2/4</vt:lpstr>
      <vt:lpstr>4 entités 3/4</vt:lpstr>
      <vt:lpstr>4 entités 4/4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Algorithmique</dc:title>
  <dc:creator>Utilisateur de Microsoft Office</dc:creator>
  <cp:lastModifiedBy>THIERRY BAUSER</cp:lastModifiedBy>
  <cp:revision>7</cp:revision>
  <dcterms:created xsi:type="dcterms:W3CDTF">2019-09-23T06:35:49Z</dcterms:created>
  <dcterms:modified xsi:type="dcterms:W3CDTF">2022-02-05T22:16:20Z</dcterms:modified>
</cp:coreProperties>
</file>