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80" r:id="rId3"/>
    <p:sldId id="257" r:id="rId4"/>
    <p:sldId id="281" r:id="rId5"/>
    <p:sldId id="282" r:id="rId6"/>
    <p:sldId id="283" r:id="rId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6713"/>
    <a:srgbClr val="000000"/>
    <a:srgbClr val="FFFF00"/>
    <a:srgbClr val="B3D3EA"/>
    <a:srgbClr val="78A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2" autoAdjust="0"/>
    <p:restoredTop sz="93147" autoAdjust="0"/>
  </p:normalViewPr>
  <p:slideViewPr>
    <p:cSldViewPr>
      <p:cViewPr>
        <p:scale>
          <a:sx n="100" d="100"/>
          <a:sy n="100" d="100"/>
        </p:scale>
        <p:origin x="-112" y="-1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x-none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x-none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x-none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A2F24E5-BE84-1E4B-9D7E-8A255702E2FA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36E3CA-1FFF-AB4C-A55E-8A4DE14D10D8}" type="slidenum">
              <a:rPr lang="en-US" altLang="x-none"/>
              <a:pPr/>
              <a:t>1</a:t>
            </a:fld>
            <a:endParaRPr lang="en-US" altLang="x-none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x-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2CE474-3A58-8D41-B465-EA63819C5B18}" type="slidenum">
              <a:rPr lang="en-US" altLang="x-none"/>
              <a:pPr/>
              <a:t>3</a:t>
            </a:fld>
            <a:endParaRPr lang="en-US" altLang="x-none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x-non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2CE474-3A58-8D41-B465-EA63819C5B18}" type="slidenum">
              <a:rPr lang="en-US" altLang="x-none"/>
              <a:pPr/>
              <a:t>4</a:t>
            </a:fld>
            <a:endParaRPr lang="en-US" altLang="x-none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340488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2CE474-3A58-8D41-B465-EA63819C5B18}" type="slidenum">
              <a:rPr lang="en-US" altLang="x-none"/>
              <a:pPr/>
              <a:t>5</a:t>
            </a:fld>
            <a:endParaRPr lang="en-US" altLang="x-none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2117016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2CE474-3A58-8D41-B465-EA63819C5B18}" type="slidenum">
              <a:rPr lang="en-US" altLang="x-none"/>
              <a:pPr/>
              <a:t>6</a:t>
            </a:fld>
            <a:endParaRPr lang="en-US" altLang="x-none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270936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65150"/>
            <a:ext cx="76200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chemeClr val="bg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fr-FR" altLang="x-none" noProof="0" smtClean="0"/>
              <a:t>Cliquez et modifiez le titre</a:t>
            </a:r>
            <a:endParaRPr lang="en-US" altLang="x-none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311275"/>
            <a:ext cx="7620000" cy="441325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chemeClr val="bg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fr-FR" altLang="x-none" noProof="0" smtClean="0"/>
              <a:t>Cliquez pour modifier le style des sous-titres du masque</a:t>
            </a:r>
            <a:endParaRPr lang="en-US" altLang="x-none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8354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219075"/>
            <a:ext cx="2181225" cy="54959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38125" y="219075"/>
            <a:ext cx="6391275" cy="54959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089098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484970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9867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19200" y="1447800"/>
            <a:ext cx="3581400" cy="4267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581400" cy="4267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75797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59956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321982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393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785335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485543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8125" y="219075"/>
            <a:ext cx="87249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x-none"/>
              <a:t>Cliquez et modifiez le titre</a:t>
            </a:r>
            <a:endParaRPr lang="en-US" altLang="x-non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528" y="1447800"/>
            <a:ext cx="8640960" cy="478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x-none"/>
              <a:t>Cliquez pour modifier les styles du texte du masque</a:t>
            </a:r>
          </a:p>
          <a:p>
            <a:pPr lvl="1"/>
            <a:r>
              <a:rPr lang="fr-FR" altLang="x-none"/>
              <a:t>Deuxième niveau</a:t>
            </a:r>
          </a:p>
          <a:p>
            <a:pPr lvl="2"/>
            <a:r>
              <a:rPr lang="fr-FR" altLang="x-none"/>
              <a:t>Troisième niveau</a:t>
            </a:r>
          </a:p>
          <a:p>
            <a:pPr lvl="3"/>
            <a:r>
              <a:rPr lang="fr-FR" altLang="x-none"/>
              <a:t>Quatrième niveau</a:t>
            </a:r>
          </a:p>
          <a:p>
            <a:pPr lvl="4"/>
            <a:r>
              <a:rPr lang="fr-FR" altLang="x-none"/>
              <a:t>Cinquième niveau</a:t>
            </a:r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x-none"/>
              <a:t>M2202 - Algorithmique</a:t>
            </a:r>
            <a:endParaRPr lang="ru-RU" altLang="x-none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altLang="x-none"/>
              <a:t>L’élément Image</a:t>
            </a:r>
            <a:endParaRPr lang="ru-RU" altLang="x-non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/>
              <a:t>Quelques</a:t>
            </a:r>
            <a:r>
              <a:rPr lang="fr-FR"/>
              <a:t> </a:t>
            </a:r>
            <a:r>
              <a:rPr lang="fr-FR" sz="4000"/>
              <a:t>rappels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19200" y="1447800"/>
            <a:ext cx="7315200" cy="4933528"/>
          </a:xfrm>
        </p:spPr>
        <p:txBody>
          <a:bodyPr/>
          <a:lstStyle/>
          <a:p>
            <a:r>
              <a:rPr lang="fr-FR"/>
              <a:t>Avec les ancres (a), les images (img) ont constitué les tous premiers éléments visibles d’une page html - les textes ne sont pas des éléments html ;</a:t>
            </a:r>
          </a:p>
          <a:p>
            <a:r>
              <a:rPr lang="fr-FR"/>
              <a:t>L’attribut src (source) permet d’indiquer l’URL (Uniform Resource Locator) du fichier image à afficher :</a:t>
            </a:r>
          </a:p>
          <a:p>
            <a:pPr marL="0" indent="0">
              <a:buNone/>
            </a:pPr>
            <a:r>
              <a:rPr lang="fr-FR">
                <a:latin typeface="Courier New" charset="0"/>
                <a:ea typeface="Courier New" charset="0"/>
                <a:cs typeface="Courier New" charset="0"/>
              </a:rPr>
              <a:t>	&lt;img src=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'</a:t>
            </a:r>
            <a:r>
              <a:rPr lang="fr-FR">
                <a:latin typeface="Courier New" charset="0"/>
                <a:ea typeface="Courier New" charset="0"/>
                <a:cs typeface="Courier New" charset="0"/>
              </a:rPr>
              <a:t>mon_image.jpg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'</a:t>
            </a:r>
            <a:r>
              <a:rPr lang="fr-FR">
                <a:latin typeface="Courier New" charset="0"/>
                <a:ea typeface="Courier New" charset="0"/>
                <a:cs typeface="Courier New" charset="0"/>
              </a:rPr>
              <a:t> alt=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'</a:t>
            </a:r>
            <a:r>
              <a:rPr lang="fr-FR">
                <a:latin typeface="Courier New" charset="0"/>
                <a:ea typeface="Courier New" charset="0"/>
                <a:cs typeface="Courier New" charset="0"/>
              </a:rPr>
              <a:t>un paysage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'</a:t>
            </a:r>
            <a:r>
              <a:rPr lang="fr-FR">
                <a:latin typeface="Courier New" charset="0"/>
                <a:ea typeface="Courier New" charset="0"/>
                <a:cs typeface="Courier New" charset="0"/>
              </a:rPr>
              <a:t>/&gt;</a:t>
            </a:r>
          </a:p>
          <a:p>
            <a:r>
              <a:rPr lang="fr-FR"/>
              <a:t>L’élément image n’est pas conteneur ;</a:t>
            </a:r>
          </a:p>
          <a:p>
            <a:r>
              <a:rPr lang="fr-FR"/>
              <a:t>Seuls les attributs src et alt (texte alternatif) sont requis ;</a:t>
            </a:r>
          </a:p>
          <a:p>
            <a:r>
              <a:rPr lang="fr-FR"/>
              <a:t>On peut définir les attributs width (largeur) et height (hauteur) - si un seul des deux attributs définis, l’autre est recalculé pour conserver le rapport d’aspect.</a:t>
            </a:r>
          </a:p>
          <a:p>
            <a:r>
              <a:rPr lang="fr-FR"/>
              <a:t>Formats reconnus (suivant version de l’agent utilisateur) :</a:t>
            </a:r>
          </a:p>
          <a:p>
            <a:pPr lvl="1"/>
            <a:r>
              <a:rPr lang="fr-FR"/>
              <a:t>jpeg (jp2)</a:t>
            </a:r>
          </a:p>
          <a:p>
            <a:pPr lvl="1"/>
            <a:r>
              <a:rPr lang="fr-FR"/>
              <a:t>gif</a:t>
            </a:r>
          </a:p>
          <a:p>
            <a:pPr lvl="1"/>
            <a:r>
              <a:rPr lang="fr-FR"/>
              <a:t>png</a:t>
            </a:r>
          </a:p>
          <a:p>
            <a:pPr lvl="1"/>
            <a:r>
              <a:rPr lang="fr-FR"/>
              <a:t>D’autres à venir : webP, HEIC, AVIF, etc.</a:t>
            </a:r>
          </a:p>
          <a:p>
            <a:endParaRPr lang="fr-FR"/>
          </a:p>
          <a:p>
            <a:endParaRPr lang="fr-FR"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endParaRPr lang="fr-FR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38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219200" y="1124744"/>
            <a:ext cx="6934200" cy="529356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ko-KR" sz="1800">
                <a:latin typeface="Verdana" charset="0"/>
                <a:ea typeface="굴림" charset="-127"/>
              </a:rPr>
              <a:t>L’élément img est référencé dans le DOM : Image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//Ces instruction sont en JS pur :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var monImage = new Image(100, 200);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//Un objet html avec largeur et hauteur!!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monImage.src = 'photo.jpg';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//avec une propriété src !!</a:t>
            </a:r>
            <a:endParaRPr lang="en-US" altLang="ko-KR"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80000"/>
              </a:lnSpc>
            </a:pPr>
            <a:endParaRPr lang="en-US" altLang="ko-KR" sz="1800">
              <a:latin typeface="Verdana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en-US" altLang="ko-KR" sz="1800">
                <a:latin typeface="Verdana" charset="0"/>
                <a:ea typeface="굴림" charset="-127"/>
              </a:rPr>
              <a:t>En jQuery :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var monImage = $('&lt;img/&gt;');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//Un objet jQuery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monImage.attr('src', 'photo.jpg');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ko-KR">
                <a:latin typeface="Courier New" charset="0"/>
                <a:ea typeface="Courier New" charset="0"/>
                <a:cs typeface="Courier New" charset="0"/>
              </a:rPr>
              <a:t>//Et des méthodes jQuery</a:t>
            </a:r>
          </a:p>
          <a:p>
            <a:pPr>
              <a:lnSpc>
                <a:spcPct val="80000"/>
              </a:lnSpc>
            </a:pPr>
            <a:endParaRPr lang="en-US" altLang="ko-KR" sz="1800">
              <a:latin typeface="Verdana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en-US" altLang="ko-KR" sz="1800">
                <a:latin typeface="Verdana" charset="0"/>
                <a:ea typeface="굴림" charset="-127"/>
              </a:rPr>
              <a:t>Ou encore :</a:t>
            </a:r>
            <a:endParaRPr lang="en-US" altLang="x-none" sz="1800"/>
          </a:p>
          <a:p>
            <a:pPr marL="457200" lvl="1" indent="0">
              <a:lnSpc>
                <a:spcPct val="80000"/>
              </a:lnSpc>
              <a:buNone/>
            </a:pPr>
            <a:endParaRPr lang="en-US">
              <a:latin typeface="Courier New" charset="0"/>
              <a:ea typeface="Courier New" charset="0"/>
              <a:cs typeface="Courier New" charset="0"/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monImage = $('&lt;img/&gt;').attr('src', 'photo.jpg');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>
              <a:latin typeface="Courier New" charset="0"/>
              <a:ea typeface="Courier New" charset="0"/>
              <a:cs typeface="Courier New" charset="0"/>
            </a:endParaRPr>
          </a:p>
          <a:p>
            <a:pPr marL="0" lvl="1" indent="0">
              <a:lnSpc>
                <a:spcPct val="80000"/>
              </a:lnSpc>
              <a:buNone/>
            </a:pPr>
            <a:r>
              <a:rPr lang="en-US" altLang="ko-KR">
                <a:latin typeface="Courier New" charset="0"/>
                <a:ea typeface="Courier New" charset="0"/>
                <a:cs typeface="Courier New" charset="0"/>
              </a:rPr>
              <a:t>//On créé et on attribue dans la même instruction</a:t>
            </a:r>
          </a:p>
          <a:p>
            <a:pPr marL="0" lvl="1" indent="0">
              <a:lnSpc>
                <a:spcPct val="80000"/>
              </a:lnSpc>
              <a:buNone/>
            </a:pPr>
            <a:r>
              <a:rPr lang="en-US" altLang="ko-KR">
                <a:latin typeface="Courier New" charset="0"/>
                <a:ea typeface="Courier New" charset="0"/>
                <a:cs typeface="Courier New" charset="0"/>
              </a:rPr>
              <a:t>//On aurait pu ajouter l’image à un élément (body ou autre) à la suite de la même instruction, avec appendTo().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/>
              <a:t>Dans le DOM Html</a:t>
            </a:r>
            <a:endParaRPr lang="ru-RU" altLang="x-none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3568" y="1447800"/>
            <a:ext cx="7992888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ko-KR" sz="1800">
                <a:latin typeface="Verdana" charset="0"/>
                <a:ea typeface="굴림" charset="-127"/>
              </a:rPr>
              <a:t>Attribut ayant pour valeur une URL :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ko-KR">
                <a:latin typeface="Courier New" charset="0"/>
                <a:ea typeface="Courier New" charset="0"/>
                <a:cs typeface="Courier New" charset="0"/>
              </a:rPr>
              <a:t>$(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'</a:t>
            </a:r>
            <a:r>
              <a:rPr lang="en-US" altLang="ko-KR">
                <a:latin typeface="Courier New" charset="0"/>
                <a:ea typeface="Courier New" charset="0"/>
                <a:cs typeface="Courier New" charset="0"/>
              </a:rPr>
              <a:t>&lt;img/&gt;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'</a:t>
            </a:r>
            <a:r>
              <a:rPr lang="en-US" altLang="ko-KR">
                <a:latin typeface="Courier New" charset="0"/>
                <a:ea typeface="Courier New" charset="0"/>
                <a:cs typeface="Courier New" charset="0"/>
              </a:rPr>
              <a:t>).src =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'photo.jpg'</a:t>
            </a:r>
            <a:r>
              <a:rPr lang="en-US" altLang="ko-KR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altLang="ko-KR">
                <a:latin typeface="Courier New" charset="0"/>
                <a:ea typeface="Courier New" charset="0"/>
                <a:cs typeface="Courier New" charset="0"/>
              </a:rPr>
              <a:t>Cette instruction force le navigateur à récupérer la ressource définie par l'URL..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altLang="ko-KR">
                <a:latin typeface="Courier New" charset="0"/>
                <a:ea typeface="Courier New" charset="0"/>
                <a:cs typeface="Courier New" charset="0"/>
              </a:rPr>
              <a:t>Il va d'abord vérifier dans le cache (sauf prescription contraire)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altLang="ko-KR">
                <a:latin typeface="Courier New" charset="0"/>
                <a:ea typeface="Courier New" charset="0"/>
                <a:cs typeface="Courier New" charset="0"/>
              </a:rPr>
              <a:t>Si la ressource n'est pas présente dans le cache, elle est récupérée sur le serveur grâce à son URL.</a:t>
            </a:r>
            <a:endParaRPr lang="en-US" altLang="ko-KR" sz="1800">
              <a:latin typeface="Verdana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en-US" altLang="ko-KR" sz="1800">
              <a:latin typeface="Verdana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en-US" altLang="ko-KR" sz="1800">
                <a:latin typeface="Verdana" charset="0"/>
                <a:ea typeface="굴림" charset="-127"/>
              </a:rPr>
              <a:t>Utilisation pour précharger les ressources :</a:t>
            </a:r>
          </a:p>
          <a:p>
            <a:pPr>
              <a:lnSpc>
                <a:spcPct val="80000"/>
              </a:lnSpc>
            </a:pPr>
            <a:endParaRPr lang="en-US" altLang="ko-KR" sz="1800">
              <a:latin typeface="Verdana" charset="0"/>
              <a:ea typeface="굴림" charset="-127"/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ko-KR">
                <a:latin typeface="Courier New" charset="0"/>
                <a:ea typeface="Courier New" charset="0"/>
                <a:cs typeface="Courier New" charset="0"/>
              </a:rPr>
              <a:t>$(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'</a:t>
            </a:r>
            <a:r>
              <a:rPr lang="en-US" altLang="ko-KR">
                <a:latin typeface="Courier New" charset="0"/>
                <a:ea typeface="Courier New" charset="0"/>
                <a:cs typeface="Courier New" charset="0"/>
              </a:rPr>
              <a:t>&lt;img/&gt;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'</a:t>
            </a:r>
            <a:r>
              <a:rPr lang="en-US" altLang="ko-KR">
                <a:latin typeface="Courier New" charset="0"/>
                <a:ea typeface="Courier New" charset="0"/>
                <a:cs typeface="Courier New" charset="0"/>
              </a:rPr>
              <a:t>).src =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'photo.jpg'</a:t>
            </a:r>
            <a:r>
              <a:rPr lang="en-US" altLang="ko-KR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altLang="ko-KR">
                <a:latin typeface="Courier New" charset="0"/>
                <a:ea typeface="Courier New" charset="0"/>
                <a:cs typeface="Courier New" charset="0"/>
              </a:rPr>
              <a:t>Cette instruction créé l'élément image MAIS ne l'affiche pas tant qu'on ne l'a pas ajouté (appendTo) à un élément visible.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altLang="ko-KR">
                <a:latin typeface="Courier New" charset="0"/>
                <a:ea typeface="Courier New" charset="0"/>
                <a:cs typeface="Courier New" charset="0"/>
              </a:rPr>
              <a:t>On peut donc l'utiliser pour charger la ressource dans le cache =&gt; ceci correspond à un préchargement!!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sz="4000"/>
              <a:t>URL et comportement du navigateur</a:t>
            </a:r>
            <a:endParaRPr lang="ru-RU" altLang="x-none" sz="4000"/>
          </a:p>
        </p:txBody>
      </p:sp>
    </p:spTree>
    <p:extLst>
      <p:ext uri="{BB962C8B-B14F-4D97-AF65-F5344CB8AC3E}">
        <p14:creationId xmlns:p14="http://schemas.microsoft.com/office/powerpoint/2010/main" val="152684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7544" y="1447800"/>
            <a:ext cx="8280920" cy="471750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ko-KR" sz="1800">
                <a:latin typeface="Verdana" charset="0"/>
                <a:ea typeface="굴림" charset="-127"/>
              </a:rPr>
              <a:t>Rappel de la syntaxe de la structure d'itération </a:t>
            </a:r>
            <a:r>
              <a:rPr lang="en-US" altLang="ko-KR" sz="1800" i="1">
                <a:latin typeface="Verdana" charset="0"/>
                <a:ea typeface="굴림" charset="-127"/>
              </a:rPr>
              <a:t>for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ko-KR">
                <a:latin typeface="Courier New" charset="0"/>
                <a:ea typeface="Courier New" charset="0"/>
                <a:cs typeface="Courier New" charset="0"/>
              </a:rPr>
              <a:t>for(initialisation, condition de maintien, incrémentation){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ko-KR">
                <a:latin typeface="Courier New" charset="0"/>
                <a:ea typeface="Courier New" charset="0"/>
                <a:cs typeface="Courier New" charset="0"/>
              </a:rPr>
              <a:t>	//instructions exécutées à chaque itération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ko-KR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ko-KR">
              <a:latin typeface="Courier New" charset="0"/>
              <a:ea typeface="Courier New" charset="0"/>
              <a:cs typeface="Courier New" charset="0"/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ko-KR">
                <a:latin typeface="Courier New" charset="0"/>
                <a:ea typeface="Courier New" charset="0"/>
                <a:cs typeface="Courier New" charset="0"/>
              </a:rPr>
              <a:t>La condition de maintien est vérifiée AVANT l'exécution des instructions -&gt; ces instructions peuvent ne jamais être exécutées.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ko-KR">
              <a:latin typeface="Verdana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en-US" altLang="ko-KR">
                <a:latin typeface="Verdana" charset="0"/>
                <a:ea typeface="굴림" charset="-127"/>
              </a:rPr>
              <a:t>Un exemple 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ko-KR">
                <a:latin typeface="Courier New" charset="0"/>
                <a:ea typeface="Courier New" charset="0"/>
                <a:cs typeface="Courier New" charset="0"/>
              </a:rPr>
              <a:t>	img=$('&lt;img/&gt;');//création image..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ko-KR">
                <a:latin typeface="Courier New" charset="0"/>
                <a:ea typeface="Courier New" charset="0"/>
                <a:cs typeface="Courier New" charset="0"/>
              </a:rPr>
              <a:t>	//et attribution d'une source</a:t>
            </a:r>
            <a:endParaRPr lang="en-US" altLang="ko-KR">
              <a:latin typeface="Verdana" charset="0"/>
              <a:ea typeface="굴림" charset="-127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ko-KR">
                <a:latin typeface="Courier New" charset="0"/>
                <a:ea typeface="Courier New" charset="0"/>
                <a:cs typeface="Courier New" charset="0"/>
              </a:rPr>
              <a:t>	for(i=0, i&lt;5, i++){img.src='image'+i+'.jpg';};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ko-KR"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ko-KR">
                <a:latin typeface="Courier New" charset="0"/>
                <a:ea typeface="Courier New" charset="0"/>
                <a:cs typeface="Courier New" charset="0"/>
              </a:rPr>
              <a:t>Ce code créé un élément image puis lui attribue successivement 6 sources (de image0.jpg à image4.jpg, ce qui provoque le préchargement des ressources.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sz="4000"/>
              <a:t>Préchargement en boucle</a:t>
            </a:r>
            <a:endParaRPr lang="ru-RU" altLang="x-none" sz="4000"/>
          </a:p>
        </p:txBody>
      </p:sp>
    </p:spTree>
    <p:extLst>
      <p:ext uri="{BB962C8B-B14F-4D97-AF65-F5344CB8AC3E}">
        <p14:creationId xmlns:p14="http://schemas.microsoft.com/office/powerpoint/2010/main" val="110459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8280920" cy="54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ko-KR" sz="1800">
                <a:latin typeface="Verdana" charset="0"/>
                <a:ea typeface="굴림" charset="-127"/>
              </a:rPr>
              <a:t>Rappel du principe général d'algorithmique</a:t>
            </a:r>
            <a:endParaRPr lang="en-US" altLang="ko-KR" sz="1400" i="1">
              <a:latin typeface="Verdana" charset="0"/>
              <a:ea typeface="굴림" charset="-127"/>
            </a:endParaRP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altLang="ko-KR">
                <a:latin typeface="Verdana" charset="0"/>
                <a:ea typeface="굴림" charset="-127"/>
              </a:rPr>
              <a:t>Les opérateurs fonctionnent sur des variables de </a:t>
            </a:r>
            <a:r>
              <a:rPr lang="en-US" altLang="ko-KR">
                <a:solidFill>
                  <a:srgbClr val="C00000"/>
                </a:solidFill>
                <a:latin typeface="Verdana" charset="0"/>
                <a:ea typeface="굴림" charset="-127"/>
              </a:rPr>
              <a:t>mêmes types </a:t>
            </a:r>
            <a:r>
              <a:rPr lang="en-US" altLang="ko-KR">
                <a:latin typeface="Verdana" charset="0"/>
                <a:ea typeface="굴림" charset="-127"/>
              </a:rPr>
              <a:t>:</a:t>
            </a:r>
          </a:p>
          <a:p>
            <a:pPr lvl="2">
              <a:lnSpc>
                <a:spcPct val="80000"/>
              </a:lnSpc>
              <a:buFont typeface="Arial" charset="0"/>
              <a:buChar char="•"/>
            </a:pPr>
            <a:r>
              <a:rPr lang="en-US" altLang="ko-KR">
                <a:latin typeface="Verdana" charset="0"/>
                <a:ea typeface="굴림" charset="-127"/>
              </a:rPr>
              <a:t>Une chaine ne peut pas être ajoutée à un nombre ;</a:t>
            </a:r>
          </a:p>
          <a:p>
            <a:pPr lvl="2">
              <a:lnSpc>
                <a:spcPct val="80000"/>
              </a:lnSpc>
              <a:buFont typeface="Arial" charset="0"/>
              <a:buChar char="•"/>
            </a:pPr>
            <a:r>
              <a:rPr lang="en-US" altLang="ko-KR">
                <a:latin typeface="Verdana" charset="0"/>
                <a:ea typeface="굴림" charset="-127"/>
              </a:rPr>
              <a:t>On ne peut pas comparer un entier et un booléen.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endParaRPr lang="en-US" altLang="ko-KR">
              <a:latin typeface="Verdana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en-US" altLang="ko-KR">
                <a:latin typeface="Verdana" charset="0"/>
                <a:ea typeface="굴림" charset="-127"/>
              </a:rPr>
              <a:t>Avec javascript (et autres langages du standard ecmascript) :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altLang="ko-KR">
                <a:latin typeface="Verdana" charset="0"/>
                <a:ea typeface="굴림" charset="-127"/>
                <a:cs typeface="Courier New" charset="0"/>
              </a:rPr>
              <a:t>C'est le même opérateur (+) qui fait les additions et les concaténations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altLang="ko-KR">
                <a:latin typeface="Verdana" charset="0"/>
                <a:ea typeface="굴림" charset="-127"/>
                <a:cs typeface="Courier New" charset="0"/>
              </a:rPr>
              <a:t>Dans les langages ecmascript aussi, les données doivent être de même type :</a:t>
            </a:r>
          </a:p>
          <a:p>
            <a:pPr lvl="2">
              <a:lnSpc>
                <a:spcPct val="80000"/>
              </a:lnSpc>
              <a:buFont typeface="Arial" charset="0"/>
              <a:buChar char="•"/>
            </a:pPr>
            <a:r>
              <a:rPr lang="en-US" altLang="ko-KR">
                <a:latin typeface="Verdana" charset="0"/>
                <a:ea typeface="굴림" charset="-127"/>
                <a:cs typeface="Courier New" charset="0"/>
              </a:rPr>
              <a:t>n = a + 2 ; // n et a contiennent forcément des nombres -&gt; </a:t>
            </a:r>
            <a:r>
              <a:rPr lang="en-US" altLang="ko-KR">
                <a:solidFill>
                  <a:srgbClr val="C00000"/>
                </a:solidFill>
                <a:latin typeface="Verdana" charset="0"/>
                <a:ea typeface="굴림" charset="-127"/>
                <a:cs typeface="Courier New" charset="0"/>
              </a:rPr>
              <a:t>somme</a:t>
            </a:r>
          </a:p>
          <a:p>
            <a:pPr lvl="2">
              <a:lnSpc>
                <a:spcPct val="80000"/>
              </a:lnSpc>
              <a:buFont typeface="Arial" charset="0"/>
              <a:buChar char="•"/>
            </a:pPr>
            <a:r>
              <a:rPr lang="en-US" altLang="ko-KR">
                <a:latin typeface="Verdana" charset="0"/>
                <a:ea typeface="굴림" charset="-127"/>
                <a:cs typeface="Courier New" charset="0"/>
              </a:rPr>
              <a:t>s = 'bon' + 'jour' ;// s contient une chaine et vaut 'bonjour' -&gt; </a:t>
            </a:r>
            <a:r>
              <a:rPr lang="en-US" altLang="ko-KR">
                <a:solidFill>
                  <a:srgbClr val="C00000"/>
                </a:solidFill>
                <a:latin typeface="Verdana" charset="0"/>
                <a:ea typeface="굴림" charset="-127"/>
                <a:cs typeface="Courier New" charset="0"/>
              </a:rPr>
              <a:t>concaténation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altLang="ko-KR">
                <a:solidFill>
                  <a:srgbClr val="C00000"/>
                </a:solidFill>
                <a:latin typeface="Verdana" charset="0"/>
                <a:ea typeface="굴림" charset="-127"/>
                <a:cs typeface="Courier New" charset="0"/>
              </a:rPr>
              <a:t>MAIS</a:t>
            </a:r>
            <a:r>
              <a:rPr lang="en-US" altLang="ko-KR">
                <a:latin typeface="Verdana" charset="0"/>
                <a:ea typeface="굴림" charset="-127"/>
                <a:cs typeface="Courier New" charset="0"/>
              </a:rPr>
              <a:t> </a:t>
            </a:r>
            <a:r>
              <a:rPr lang="en-US" altLang="ko-KR" b="1">
                <a:latin typeface="Verdana" charset="0"/>
                <a:ea typeface="굴림" charset="-127"/>
                <a:cs typeface="Courier New" charset="0"/>
              </a:rPr>
              <a:t>javascript</a:t>
            </a:r>
            <a:r>
              <a:rPr lang="en-US" altLang="ko-KR">
                <a:latin typeface="Verdana" charset="0"/>
                <a:ea typeface="굴림" charset="-127"/>
                <a:cs typeface="Courier New" charset="0"/>
              </a:rPr>
              <a:t> </a:t>
            </a:r>
            <a:r>
              <a:rPr lang="en-US" altLang="ko-KR">
                <a:solidFill>
                  <a:srgbClr val="C00000"/>
                </a:solidFill>
                <a:latin typeface="Verdana" charset="0"/>
                <a:ea typeface="굴림" charset="-127"/>
                <a:cs typeface="Courier New" charset="0"/>
              </a:rPr>
              <a:t>pour html </a:t>
            </a:r>
            <a:r>
              <a:rPr lang="en-US" altLang="ko-KR">
                <a:latin typeface="Verdana" charset="0"/>
                <a:ea typeface="굴림" charset="-127"/>
                <a:cs typeface="Courier New" charset="0"/>
              </a:rPr>
              <a:t>peut manipuler des données de types différents  :</a:t>
            </a:r>
          </a:p>
          <a:p>
            <a:pPr lvl="2">
              <a:lnSpc>
                <a:spcPct val="80000"/>
              </a:lnSpc>
              <a:buFont typeface="Arial" charset="0"/>
              <a:buChar char="•"/>
            </a:pPr>
            <a:r>
              <a:rPr lang="en-US" altLang="ko-KR">
                <a:latin typeface="Verdana" charset="0"/>
                <a:ea typeface="굴림" charset="-127"/>
                <a:cs typeface="Courier New" charset="0"/>
              </a:rPr>
              <a:t>s = 'toto' + 2 ; //Dans ce cas, il y a concaténation car </a:t>
            </a:r>
            <a:r>
              <a:rPr lang="en-US" altLang="ko-KR">
                <a:solidFill>
                  <a:srgbClr val="C00000"/>
                </a:solidFill>
                <a:latin typeface="Verdana" charset="0"/>
                <a:ea typeface="굴림" charset="-127"/>
                <a:cs typeface="Courier New" charset="0"/>
              </a:rPr>
              <a:t>un des membres de l'instruction est une chaine</a:t>
            </a:r>
            <a:r>
              <a:rPr lang="en-US" altLang="ko-KR">
                <a:latin typeface="Verdana" charset="0"/>
                <a:ea typeface="굴림" charset="-127"/>
                <a:cs typeface="Courier New" charset="0"/>
              </a:rPr>
              <a:t>. Ce principe définit la règle de fonctionnement de l'opérateur +</a:t>
            </a:r>
          </a:p>
          <a:p>
            <a:pPr lvl="2">
              <a:lnSpc>
                <a:spcPct val="80000"/>
              </a:lnSpc>
              <a:buFont typeface="Arial" charset="0"/>
              <a:buChar char="•"/>
            </a:pPr>
            <a:r>
              <a:rPr lang="en-US" altLang="ko-KR">
                <a:latin typeface="Verdana" charset="0"/>
                <a:ea typeface="굴림" charset="-127"/>
                <a:cs typeface="Courier New" charset="0"/>
              </a:rPr>
              <a:t>L'intérêt est de pouvoir renvoyer des chaines CSS valides avec des nombres/calculs intégrés :</a:t>
            </a:r>
          </a:p>
          <a:p>
            <a:pPr lvl="2">
              <a:lnSpc>
                <a:spcPct val="80000"/>
              </a:lnSpc>
              <a:buFont typeface="Arial" charset="0"/>
              <a:buChar char="•"/>
            </a:pPr>
            <a:r>
              <a:rPr lang="en-US" altLang="ko-KR">
                <a:latin typeface="Verdana" charset="0"/>
                <a:ea typeface="굴림" charset="-127"/>
                <a:cs typeface="Courier New" charset="0"/>
              </a:rPr>
              <a:t>larg = 22 + 'em' ;</a:t>
            </a:r>
          </a:p>
          <a:p>
            <a:pPr lvl="2">
              <a:lnSpc>
                <a:spcPct val="80000"/>
              </a:lnSpc>
              <a:buFont typeface="Arial" charset="0"/>
              <a:buChar char="•"/>
            </a:pPr>
            <a:r>
              <a:rPr lang="en-US" altLang="ko-KR">
                <a:latin typeface="Verdana" charset="0"/>
                <a:ea typeface="굴림" charset="-127"/>
                <a:cs typeface="Courier New" charset="0"/>
              </a:rPr>
              <a:t>haut = (12 + b) + '%' ; //si b est ici un nombre, la somme 12 + b sera calculée puis le résultat concaténé à % !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altLang="ko-KR">
                <a:latin typeface="Verdana" charset="0"/>
                <a:ea typeface="굴림" charset="-127"/>
                <a:cs typeface="Courier New" charset="0"/>
              </a:rPr>
              <a:t>La règle de priorité de calcul s'applique (parenthèses, produits, sommes)</a:t>
            </a:r>
            <a:endParaRPr lang="en-US" altLang="ko-KR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sz="4000"/>
              <a:t>Somme ou concaténation ?</a:t>
            </a:r>
            <a:endParaRPr lang="ru-RU" altLang="x-none" sz="4000"/>
          </a:p>
        </p:txBody>
      </p:sp>
    </p:spTree>
    <p:extLst>
      <p:ext uri="{BB962C8B-B14F-4D97-AF65-F5344CB8AC3E}">
        <p14:creationId xmlns:p14="http://schemas.microsoft.com/office/powerpoint/2010/main" val="134827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-24">
  <a:themeElements>
    <a:clrScheme name="powerpoint-template-24 13">
      <a:dk1>
        <a:srgbClr val="4D4D4D"/>
      </a:dk1>
      <a:lt1>
        <a:srgbClr val="FFFFFF"/>
      </a:lt1>
      <a:dk2>
        <a:srgbClr val="4D4D4D"/>
      </a:dk2>
      <a:lt2>
        <a:srgbClr val="045B4B"/>
      </a:lt2>
      <a:accent1>
        <a:srgbClr val="1C7C70"/>
      </a:accent1>
      <a:accent2>
        <a:srgbClr val="379690"/>
      </a:accent2>
      <a:accent3>
        <a:srgbClr val="FFFFFF"/>
      </a:accent3>
      <a:accent4>
        <a:srgbClr val="404040"/>
      </a:accent4>
      <a:accent5>
        <a:srgbClr val="ABBFBB"/>
      </a:accent5>
      <a:accent6>
        <a:srgbClr val="318782"/>
      </a:accent6>
      <a:hlink>
        <a:srgbClr val="54B2A4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x-non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x-non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93CB6A"/>
        </a:lt2>
        <a:accent1>
          <a:srgbClr val="71BE5E"/>
        </a:accent1>
        <a:accent2>
          <a:srgbClr val="A0CD6E"/>
        </a:accent2>
        <a:accent3>
          <a:srgbClr val="FFFFFF"/>
        </a:accent3>
        <a:accent4>
          <a:srgbClr val="404040"/>
        </a:accent4>
        <a:accent5>
          <a:srgbClr val="BBDBB6"/>
        </a:accent5>
        <a:accent6>
          <a:srgbClr val="91BA63"/>
        </a:accent6>
        <a:hlink>
          <a:srgbClr val="6BAB4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189C25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1E14F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4C8E3D"/>
        </a:lt2>
        <a:accent1>
          <a:srgbClr val="66A050"/>
        </a:accent1>
        <a:accent2>
          <a:srgbClr val="6EA552"/>
        </a:accent2>
        <a:accent3>
          <a:srgbClr val="FFFFFF"/>
        </a:accent3>
        <a:accent4>
          <a:srgbClr val="404040"/>
        </a:accent4>
        <a:accent5>
          <a:srgbClr val="B8CDB3"/>
        </a:accent5>
        <a:accent6>
          <a:srgbClr val="639549"/>
        </a:accent6>
        <a:hlink>
          <a:srgbClr val="89B96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4D7C48"/>
        </a:lt2>
        <a:accent1>
          <a:srgbClr val="599148"/>
        </a:accent1>
        <a:accent2>
          <a:srgbClr val="69A253"/>
        </a:accent2>
        <a:accent3>
          <a:srgbClr val="FFFFFF"/>
        </a:accent3>
        <a:accent4>
          <a:srgbClr val="404040"/>
        </a:accent4>
        <a:accent5>
          <a:srgbClr val="B5C7B1"/>
        </a:accent5>
        <a:accent6>
          <a:srgbClr val="5E924A"/>
        </a:accent6>
        <a:hlink>
          <a:srgbClr val="80C15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467F20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8A9BA5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51873B"/>
        </a:lt2>
        <a:accent1>
          <a:srgbClr val="669E4B"/>
        </a:accent1>
        <a:accent2>
          <a:srgbClr val="79B25C"/>
        </a:accent2>
        <a:accent3>
          <a:srgbClr val="FFFFFF"/>
        </a:accent3>
        <a:accent4>
          <a:srgbClr val="404040"/>
        </a:accent4>
        <a:accent5>
          <a:srgbClr val="B8CCB1"/>
        </a:accent5>
        <a:accent6>
          <a:srgbClr val="6DA153"/>
        </a:accent6>
        <a:hlink>
          <a:srgbClr val="92CB6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0E7E24"/>
        </a:lt2>
        <a:accent1>
          <a:srgbClr val="369026"/>
        </a:accent1>
        <a:accent2>
          <a:srgbClr val="57A025"/>
        </a:accent2>
        <a:accent3>
          <a:srgbClr val="FFFFFF"/>
        </a:accent3>
        <a:accent4>
          <a:srgbClr val="404040"/>
        </a:accent4>
        <a:accent5>
          <a:srgbClr val="AEC6AC"/>
        </a:accent5>
        <a:accent6>
          <a:srgbClr val="4E9120"/>
        </a:accent6>
        <a:hlink>
          <a:srgbClr val="73B02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015802"/>
        </a:lt2>
        <a:accent1>
          <a:srgbClr val="016E01"/>
        </a:accent1>
        <a:accent2>
          <a:srgbClr val="019003"/>
        </a:accent2>
        <a:accent3>
          <a:srgbClr val="FFFFFF"/>
        </a:accent3>
        <a:accent4>
          <a:srgbClr val="404040"/>
        </a:accent4>
        <a:accent5>
          <a:srgbClr val="AABAAA"/>
        </a:accent5>
        <a:accent6>
          <a:srgbClr val="018202"/>
        </a:accent6>
        <a:hlink>
          <a:srgbClr val="01A6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045B4B"/>
        </a:lt2>
        <a:accent1>
          <a:srgbClr val="1C7C70"/>
        </a:accent1>
        <a:accent2>
          <a:srgbClr val="379690"/>
        </a:accent2>
        <a:accent3>
          <a:srgbClr val="FFFFFF"/>
        </a:accent3>
        <a:accent4>
          <a:srgbClr val="404040"/>
        </a:accent4>
        <a:accent5>
          <a:srgbClr val="ABBFBB"/>
        </a:accent5>
        <a:accent6>
          <a:srgbClr val="318782"/>
        </a:accent6>
        <a:hlink>
          <a:srgbClr val="54B2A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1025</TotalTime>
  <Words>549</Words>
  <Application>Microsoft Macintosh PowerPoint</Application>
  <PresentationFormat>Présentation à l'écran (4:3)</PresentationFormat>
  <Paragraphs>83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Courier New</vt:lpstr>
      <vt:lpstr>Microsoft Sans Serif</vt:lpstr>
      <vt:lpstr>Verdana</vt:lpstr>
      <vt:lpstr>굴림</vt:lpstr>
      <vt:lpstr>Arial</vt:lpstr>
      <vt:lpstr>powerpoint-template-24</vt:lpstr>
      <vt:lpstr>M2202 - Algorithmique</vt:lpstr>
      <vt:lpstr>Quelques rappels</vt:lpstr>
      <vt:lpstr>Dans le DOM Html</vt:lpstr>
      <vt:lpstr>URL et comportement du navigateur</vt:lpstr>
      <vt:lpstr>Préchargement en boucle</vt:lpstr>
      <vt:lpstr>Somme ou concaténation ?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M2202 - Algorithmique</dc:title>
  <dc:creator>T.BAUSER</dc:creator>
  <cp:lastModifiedBy>T.BAUSER</cp:lastModifiedBy>
  <cp:revision>29</cp:revision>
  <dcterms:created xsi:type="dcterms:W3CDTF">2020-03-19T19:07:04Z</dcterms:created>
  <dcterms:modified xsi:type="dcterms:W3CDTF">2021-03-16T07:24:47Z</dcterms:modified>
</cp:coreProperties>
</file>