
<file path=[Content_Types].xml><?xml version="1.0" encoding="utf-8"?>
<Types xmlns="http://schemas.openxmlformats.org/package/2006/content-types">
  <Default Extension="xml" ContentType="application/xml"/>
  <Default Extension="bin" ContentType="application/vnd.openxmlformats-officedocument.oleObject"/>
  <Default Extension="jpg" ContentType="image/jpeg"/>
  <Default Extension="tiff" ContentType="image/tiff"/>
  <Default Extension="mp4" ContentType="video/mp4"/>
  <Default Extension="rels" ContentType="application/vnd.openxmlformats-package.relationships+xml"/>
  <Default Extension="vml" ContentType="application/vnd.openxmlformats-officedocument.vmlDrawing"/>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5" r:id="rId1"/>
  </p:sldMasterIdLst>
  <p:notesMasterIdLst>
    <p:notesMasterId r:id="rId192"/>
  </p:notesMasterIdLst>
  <p:handoutMasterIdLst>
    <p:handoutMasterId r:id="rId193"/>
  </p:handoutMasterIdLst>
  <p:sldIdLst>
    <p:sldId id="1366" r:id="rId2"/>
    <p:sldId id="1416" r:id="rId3"/>
    <p:sldId id="1385" r:id="rId4"/>
    <p:sldId id="1384" r:id="rId5"/>
    <p:sldId id="1388" r:id="rId6"/>
    <p:sldId id="1382" r:id="rId7"/>
    <p:sldId id="1389" r:id="rId8"/>
    <p:sldId id="1367" r:id="rId9"/>
    <p:sldId id="1387" r:id="rId10"/>
    <p:sldId id="1390" r:id="rId11"/>
    <p:sldId id="1391" r:id="rId12"/>
    <p:sldId id="1392" r:id="rId13"/>
    <p:sldId id="1393" r:id="rId14"/>
    <p:sldId id="1394" r:id="rId15"/>
    <p:sldId id="1395" r:id="rId16"/>
    <p:sldId id="1396" r:id="rId17"/>
    <p:sldId id="1397" r:id="rId18"/>
    <p:sldId id="1398" r:id="rId19"/>
    <p:sldId id="1399" r:id="rId20"/>
    <p:sldId id="1400" r:id="rId21"/>
    <p:sldId id="1247" r:id="rId22"/>
    <p:sldId id="1401" r:id="rId23"/>
    <p:sldId id="1402" r:id="rId24"/>
    <p:sldId id="1403" r:id="rId25"/>
    <p:sldId id="1404" r:id="rId26"/>
    <p:sldId id="1405" r:id="rId27"/>
    <p:sldId id="1250" r:id="rId28"/>
    <p:sldId id="1406" r:id="rId29"/>
    <p:sldId id="1407" r:id="rId30"/>
    <p:sldId id="1408" r:id="rId31"/>
    <p:sldId id="1409" r:id="rId32"/>
    <p:sldId id="1410" r:id="rId33"/>
    <p:sldId id="1411" r:id="rId34"/>
    <p:sldId id="1412" r:id="rId35"/>
    <p:sldId id="1413" r:id="rId36"/>
    <p:sldId id="1414" r:id="rId37"/>
    <p:sldId id="1415" r:id="rId38"/>
    <p:sldId id="1421" r:id="rId39"/>
    <p:sldId id="1417" r:id="rId40"/>
    <p:sldId id="1422" r:id="rId41"/>
    <p:sldId id="1418" r:id="rId42"/>
    <p:sldId id="1419" r:id="rId43"/>
    <p:sldId id="1420" r:id="rId44"/>
    <p:sldId id="1423" r:id="rId45"/>
    <p:sldId id="1262" r:id="rId46"/>
    <p:sldId id="1424" r:id="rId47"/>
    <p:sldId id="1425" r:id="rId48"/>
    <p:sldId id="1426" r:id="rId49"/>
    <p:sldId id="1427" r:id="rId50"/>
    <p:sldId id="1267" r:id="rId51"/>
    <p:sldId id="1268" r:id="rId52"/>
    <p:sldId id="1428" r:id="rId53"/>
    <p:sldId id="1429" r:id="rId54"/>
    <p:sldId id="1430" r:id="rId55"/>
    <p:sldId id="1431" r:id="rId56"/>
    <p:sldId id="1432" r:id="rId57"/>
    <p:sldId id="1433" r:id="rId58"/>
    <p:sldId id="1434" r:id="rId59"/>
    <p:sldId id="1435" r:id="rId60"/>
    <p:sldId id="1386" r:id="rId61"/>
    <p:sldId id="1381" r:id="rId62"/>
    <p:sldId id="1436" r:id="rId63"/>
    <p:sldId id="1437" r:id="rId64"/>
    <p:sldId id="1439" r:id="rId65"/>
    <p:sldId id="1441" r:id="rId66"/>
    <p:sldId id="1438" r:id="rId67"/>
    <p:sldId id="1440" r:id="rId68"/>
    <p:sldId id="1442" r:id="rId69"/>
    <p:sldId id="1443" r:id="rId70"/>
    <p:sldId id="1444" r:id="rId71"/>
    <p:sldId id="1445" r:id="rId72"/>
    <p:sldId id="1446" r:id="rId73"/>
    <p:sldId id="1464" r:id="rId74"/>
    <p:sldId id="1451" r:id="rId75"/>
    <p:sldId id="1452" r:id="rId76"/>
    <p:sldId id="1453" r:id="rId77"/>
    <p:sldId id="1454" r:id="rId78"/>
    <p:sldId id="1455" r:id="rId79"/>
    <p:sldId id="1456" r:id="rId80"/>
    <p:sldId id="1457" r:id="rId81"/>
    <p:sldId id="1458" r:id="rId82"/>
    <p:sldId id="1459" r:id="rId83"/>
    <p:sldId id="1460" r:id="rId84"/>
    <p:sldId id="1461" r:id="rId85"/>
    <p:sldId id="1462" r:id="rId86"/>
    <p:sldId id="1463" r:id="rId87"/>
    <p:sldId id="1465" r:id="rId88"/>
    <p:sldId id="1466" r:id="rId89"/>
    <p:sldId id="1467" r:id="rId90"/>
    <p:sldId id="1468" r:id="rId91"/>
    <p:sldId id="1469" r:id="rId92"/>
    <p:sldId id="1470" r:id="rId93"/>
    <p:sldId id="1471" r:id="rId94"/>
    <p:sldId id="1472" r:id="rId95"/>
    <p:sldId id="1473" r:id="rId96"/>
    <p:sldId id="1474" r:id="rId97"/>
    <p:sldId id="1475" r:id="rId98"/>
    <p:sldId id="1476" r:id="rId99"/>
    <p:sldId id="1477" r:id="rId100"/>
    <p:sldId id="1478" r:id="rId101"/>
    <p:sldId id="1479" r:id="rId102"/>
    <p:sldId id="1450" r:id="rId103"/>
    <p:sldId id="1497" r:id="rId104"/>
    <p:sldId id="1480" r:id="rId105"/>
    <p:sldId id="1481" r:id="rId106"/>
    <p:sldId id="1482" r:id="rId107"/>
    <p:sldId id="1483" r:id="rId108"/>
    <p:sldId id="1484" r:id="rId109"/>
    <p:sldId id="1485" r:id="rId110"/>
    <p:sldId id="1486" r:id="rId111"/>
    <p:sldId id="1487" r:id="rId112"/>
    <p:sldId id="1488" r:id="rId113"/>
    <p:sldId id="1489" r:id="rId114"/>
    <p:sldId id="1490" r:id="rId115"/>
    <p:sldId id="1493" r:id="rId116"/>
    <p:sldId id="1494" r:id="rId117"/>
    <p:sldId id="1495" r:id="rId118"/>
    <p:sldId id="1496" r:id="rId119"/>
    <p:sldId id="1491" r:id="rId120"/>
    <p:sldId id="1492" r:id="rId121"/>
    <p:sldId id="1498" r:id="rId122"/>
    <p:sldId id="1508" r:id="rId123"/>
    <p:sldId id="1499" r:id="rId124"/>
    <p:sldId id="1500" r:id="rId125"/>
    <p:sldId id="1501" r:id="rId126"/>
    <p:sldId id="1502" r:id="rId127"/>
    <p:sldId id="1503" r:id="rId128"/>
    <p:sldId id="1504" r:id="rId129"/>
    <p:sldId id="1505" r:id="rId130"/>
    <p:sldId id="1506" r:id="rId131"/>
    <p:sldId id="1507" r:id="rId132"/>
    <p:sldId id="1509" r:id="rId133"/>
    <p:sldId id="1510" r:id="rId134"/>
    <p:sldId id="1511" r:id="rId135"/>
    <p:sldId id="1512" r:id="rId136"/>
    <p:sldId id="1513" r:id="rId137"/>
    <p:sldId id="1514" r:id="rId138"/>
    <p:sldId id="1515" r:id="rId139"/>
    <p:sldId id="1516" r:id="rId140"/>
    <p:sldId id="1517" r:id="rId141"/>
    <p:sldId id="1518" r:id="rId142"/>
    <p:sldId id="1519" r:id="rId143"/>
    <p:sldId id="1520" r:id="rId144"/>
    <p:sldId id="1521" r:id="rId145"/>
    <p:sldId id="1522" r:id="rId146"/>
    <p:sldId id="1524" r:id="rId147"/>
    <p:sldId id="1525" r:id="rId148"/>
    <p:sldId id="1526" r:id="rId149"/>
    <p:sldId id="1527" r:id="rId150"/>
    <p:sldId id="1529" r:id="rId151"/>
    <p:sldId id="1530" r:id="rId152"/>
    <p:sldId id="1531" r:id="rId153"/>
    <p:sldId id="1532" r:id="rId154"/>
    <p:sldId id="1533" r:id="rId155"/>
    <p:sldId id="1535" r:id="rId156"/>
    <p:sldId id="1534" r:id="rId157"/>
    <p:sldId id="1536" r:id="rId158"/>
    <p:sldId id="1539" r:id="rId159"/>
    <p:sldId id="1540" r:id="rId160"/>
    <p:sldId id="1537" r:id="rId161"/>
    <p:sldId id="1538" r:id="rId162"/>
    <p:sldId id="1541" r:id="rId163"/>
    <p:sldId id="1542" r:id="rId164"/>
    <p:sldId id="1543" r:id="rId165"/>
    <p:sldId id="1362" r:id="rId166"/>
    <p:sldId id="1340" r:id="rId167"/>
    <p:sldId id="1341" r:id="rId168"/>
    <p:sldId id="1342" r:id="rId169"/>
    <p:sldId id="1348" r:id="rId170"/>
    <p:sldId id="1352" r:id="rId171"/>
    <p:sldId id="1355" r:id="rId172"/>
    <p:sldId id="1356" r:id="rId173"/>
    <p:sldId id="1357" r:id="rId174"/>
    <p:sldId id="1358" r:id="rId175"/>
    <p:sldId id="1359" r:id="rId176"/>
    <p:sldId id="1363" r:id="rId177"/>
    <p:sldId id="1364" r:id="rId178"/>
    <p:sldId id="1368" r:id="rId179"/>
    <p:sldId id="1369" r:id="rId180"/>
    <p:sldId id="1370" r:id="rId181"/>
    <p:sldId id="1371" r:id="rId182"/>
    <p:sldId id="1372" r:id="rId183"/>
    <p:sldId id="1373" r:id="rId184"/>
    <p:sldId id="1374" r:id="rId185"/>
    <p:sldId id="1375" r:id="rId186"/>
    <p:sldId id="1376" r:id="rId187"/>
    <p:sldId id="1377" r:id="rId188"/>
    <p:sldId id="1378" r:id="rId189"/>
    <p:sldId id="1379" r:id="rId190"/>
    <p:sldId id="1380" r:id="rId191"/>
  </p:sldIdLst>
  <p:sldSz cx="9144000" cy="6858000" type="screen4x3"/>
  <p:notesSz cx="7104063" cy="10234613"/>
  <p:custDataLst>
    <p:tags r:id="rId194"/>
  </p:custDataLst>
  <p:defaultTextStyle>
    <a:defPPr>
      <a:defRPr lang="en-US"/>
    </a:defPPr>
    <a:lvl1pPr algn="l" rtl="0" eaLnBrk="0" fontAlgn="base" hangingPunct="0">
      <a:spcBef>
        <a:spcPct val="0"/>
      </a:spcBef>
      <a:spcAft>
        <a:spcPct val="0"/>
      </a:spcAft>
      <a:defRPr kumimoji="1" sz="2800" kern="1200">
        <a:solidFill>
          <a:schemeClr val="bg2"/>
        </a:solidFill>
        <a:latin typeface="Times New Roman" pitchFamily="18" charset="0"/>
        <a:ea typeface="+mn-ea"/>
        <a:cs typeface="+mn-cs"/>
      </a:defRPr>
    </a:lvl1pPr>
    <a:lvl2pPr marL="457200" algn="l" rtl="0" eaLnBrk="0" fontAlgn="base" hangingPunct="0">
      <a:spcBef>
        <a:spcPct val="0"/>
      </a:spcBef>
      <a:spcAft>
        <a:spcPct val="0"/>
      </a:spcAft>
      <a:defRPr kumimoji="1" sz="2800" kern="1200">
        <a:solidFill>
          <a:schemeClr val="bg2"/>
        </a:solidFill>
        <a:latin typeface="Times New Roman" pitchFamily="18" charset="0"/>
        <a:ea typeface="+mn-ea"/>
        <a:cs typeface="+mn-cs"/>
      </a:defRPr>
    </a:lvl2pPr>
    <a:lvl3pPr marL="914400" algn="l" rtl="0" eaLnBrk="0" fontAlgn="base" hangingPunct="0">
      <a:spcBef>
        <a:spcPct val="0"/>
      </a:spcBef>
      <a:spcAft>
        <a:spcPct val="0"/>
      </a:spcAft>
      <a:defRPr kumimoji="1" sz="2800" kern="1200">
        <a:solidFill>
          <a:schemeClr val="bg2"/>
        </a:solidFill>
        <a:latin typeface="Times New Roman" pitchFamily="18" charset="0"/>
        <a:ea typeface="+mn-ea"/>
        <a:cs typeface="+mn-cs"/>
      </a:defRPr>
    </a:lvl3pPr>
    <a:lvl4pPr marL="1371600" algn="l" rtl="0" eaLnBrk="0" fontAlgn="base" hangingPunct="0">
      <a:spcBef>
        <a:spcPct val="0"/>
      </a:spcBef>
      <a:spcAft>
        <a:spcPct val="0"/>
      </a:spcAft>
      <a:defRPr kumimoji="1" sz="2800" kern="1200">
        <a:solidFill>
          <a:schemeClr val="bg2"/>
        </a:solidFill>
        <a:latin typeface="Times New Roman" pitchFamily="18" charset="0"/>
        <a:ea typeface="+mn-ea"/>
        <a:cs typeface="+mn-cs"/>
      </a:defRPr>
    </a:lvl4pPr>
    <a:lvl5pPr marL="1828800" algn="l" rtl="0" eaLnBrk="0" fontAlgn="base" hangingPunct="0">
      <a:spcBef>
        <a:spcPct val="0"/>
      </a:spcBef>
      <a:spcAft>
        <a:spcPct val="0"/>
      </a:spcAft>
      <a:defRPr kumimoji="1" sz="2800" kern="1200">
        <a:solidFill>
          <a:schemeClr val="bg2"/>
        </a:solidFill>
        <a:latin typeface="Times New Roman" pitchFamily="18" charset="0"/>
        <a:ea typeface="+mn-ea"/>
        <a:cs typeface="+mn-cs"/>
      </a:defRPr>
    </a:lvl5pPr>
    <a:lvl6pPr marL="2286000" algn="l" defTabSz="914400" rtl="0" eaLnBrk="1" latinLnBrk="0" hangingPunct="1">
      <a:defRPr kumimoji="1" sz="2800" kern="1200">
        <a:solidFill>
          <a:schemeClr val="bg2"/>
        </a:solidFill>
        <a:latin typeface="Times New Roman" pitchFamily="18" charset="0"/>
        <a:ea typeface="+mn-ea"/>
        <a:cs typeface="+mn-cs"/>
      </a:defRPr>
    </a:lvl6pPr>
    <a:lvl7pPr marL="2743200" algn="l" defTabSz="914400" rtl="0" eaLnBrk="1" latinLnBrk="0" hangingPunct="1">
      <a:defRPr kumimoji="1" sz="2800" kern="1200">
        <a:solidFill>
          <a:schemeClr val="bg2"/>
        </a:solidFill>
        <a:latin typeface="Times New Roman" pitchFamily="18" charset="0"/>
        <a:ea typeface="+mn-ea"/>
        <a:cs typeface="+mn-cs"/>
      </a:defRPr>
    </a:lvl7pPr>
    <a:lvl8pPr marL="3200400" algn="l" defTabSz="914400" rtl="0" eaLnBrk="1" latinLnBrk="0" hangingPunct="1">
      <a:defRPr kumimoji="1" sz="2800" kern="1200">
        <a:solidFill>
          <a:schemeClr val="bg2"/>
        </a:solidFill>
        <a:latin typeface="Times New Roman" pitchFamily="18" charset="0"/>
        <a:ea typeface="+mn-ea"/>
        <a:cs typeface="+mn-cs"/>
      </a:defRPr>
    </a:lvl8pPr>
    <a:lvl9pPr marL="3657600" algn="l" defTabSz="914400" rtl="0" eaLnBrk="1" latinLnBrk="0" hangingPunct="1">
      <a:defRPr kumimoji="1" sz="2800" kern="1200">
        <a:solidFill>
          <a:schemeClr val="bg2"/>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FF"/>
    <a:srgbClr val="003399"/>
    <a:srgbClr val="FF0000"/>
    <a:srgbClr val="336699"/>
    <a:srgbClr val="FF3300"/>
    <a:srgbClr val="CC99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00" autoAdjust="0"/>
    <p:restoredTop sz="93282" autoAdjust="0"/>
  </p:normalViewPr>
  <p:slideViewPr>
    <p:cSldViewPr snapToGrid="0">
      <p:cViewPr>
        <p:scale>
          <a:sx n="110" d="100"/>
          <a:sy n="110" d="100"/>
        </p:scale>
        <p:origin x="704"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524"/>
    </p:cViewPr>
  </p:sorterViewPr>
  <p:notesViewPr>
    <p:cSldViewPr snapToGrid="0">
      <p:cViewPr varScale="1">
        <p:scale>
          <a:sx n="51" d="100"/>
          <a:sy n="51" d="100"/>
        </p:scale>
        <p:origin x="-2688" y="-108"/>
      </p:cViewPr>
      <p:guideLst>
        <p:guide orient="horz" pos="3222"/>
        <p:guide pos="2238"/>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handoutMaster" Target="handoutMasters/handoutMaster1.xml"/><Relationship Id="rId194" Type="http://schemas.openxmlformats.org/officeDocument/2006/relationships/tags" Target="tags/tag1.xml"/><Relationship Id="rId195" Type="http://schemas.openxmlformats.org/officeDocument/2006/relationships/presProps" Target="presProps.xml"/><Relationship Id="rId196" Type="http://schemas.openxmlformats.org/officeDocument/2006/relationships/viewProps" Target="viewProps.xml"/><Relationship Id="rId197" Type="http://schemas.openxmlformats.org/officeDocument/2006/relationships/theme" Target="theme/theme1.xml"/><Relationship Id="rId198"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A3F552-20F2-114A-9FFC-12A5D30C8833}"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fr-FR"/>
        </a:p>
      </dgm:t>
    </dgm:pt>
    <dgm:pt modelId="{689E76CF-DB2F-8243-9E30-BA887B48D802}">
      <dgm:prSet phldrT="[Texte]"/>
      <dgm:spPr/>
      <dgm:t>
        <a:bodyPr/>
        <a:lstStyle/>
        <a:p>
          <a:r>
            <a:rPr lang="fr-FR"/>
            <a:t>Phénomène physique</a:t>
          </a:r>
        </a:p>
      </dgm:t>
    </dgm:pt>
    <dgm:pt modelId="{80B831A6-7676-CB40-BA02-22FE8868D727}" type="parTrans" cxnId="{ABE3EAEB-FCFC-7C43-84A7-D97A6F733DC3}">
      <dgm:prSet/>
      <dgm:spPr/>
      <dgm:t>
        <a:bodyPr/>
        <a:lstStyle/>
        <a:p>
          <a:endParaRPr lang="fr-FR"/>
        </a:p>
      </dgm:t>
    </dgm:pt>
    <dgm:pt modelId="{A09CD8AA-2D14-924E-8162-6069200B2713}" type="sibTrans" cxnId="{ABE3EAEB-FCFC-7C43-84A7-D97A6F733DC3}">
      <dgm:prSet/>
      <dgm:spPr/>
      <dgm:t>
        <a:bodyPr/>
        <a:lstStyle/>
        <a:p>
          <a:endParaRPr lang="fr-FR"/>
        </a:p>
      </dgm:t>
    </dgm:pt>
    <dgm:pt modelId="{A652C18E-D3FA-2647-9F06-7FD248EB5BE8}">
      <dgm:prSet phldrT="[Texte]" custT="1"/>
      <dgm:spPr/>
      <dgm:t>
        <a:bodyPr/>
        <a:lstStyle/>
        <a:p>
          <a:r>
            <a:rPr lang="fr-FR" sz="2000" b="1"/>
            <a:t>Capteur</a:t>
          </a:r>
        </a:p>
      </dgm:t>
    </dgm:pt>
    <dgm:pt modelId="{984D0EBF-F988-A441-BCA4-9E6E8C987A32}" type="parTrans" cxnId="{AE472154-BD9D-5C46-B5B3-DAD2D5B8A065}">
      <dgm:prSet/>
      <dgm:spPr/>
      <dgm:t>
        <a:bodyPr/>
        <a:lstStyle/>
        <a:p>
          <a:endParaRPr lang="fr-FR"/>
        </a:p>
      </dgm:t>
    </dgm:pt>
    <dgm:pt modelId="{F40A0E49-2EFD-CD4B-9C88-6DFA77E8B974}" type="sibTrans" cxnId="{AE472154-BD9D-5C46-B5B3-DAD2D5B8A065}">
      <dgm:prSet/>
      <dgm:spPr/>
      <dgm:t>
        <a:bodyPr/>
        <a:lstStyle/>
        <a:p>
          <a:endParaRPr lang="fr-FR"/>
        </a:p>
      </dgm:t>
    </dgm:pt>
    <dgm:pt modelId="{DF2CD713-0D9E-0F4D-B7C9-78F1CD567A17}">
      <dgm:prSet phldrT="[Texte]" custT="1"/>
      <dgm:spPr/>
      <dgm:t>
        <a:bodyPr/>
        <a:lstStyle/>
        <a:p>
          <a:r>
            <a:rPr lang="fr-FR" sz="1800"/>
            <a:t>Traitement</a:t>
          </a:r>
        </a:p>
      </dgm:t>
    </dgm:pt>
    <dgm:pt modelId="{B2A83DAC-8E17-F546-A7EF-AB36EEBAB695}" type="parTrans" cxnId="{936C0CD8-9B43-6547-A0BD-0A0CB95121A2}">
      <dgm:prSet/>
      <dgm:spPr/>
      <dgm:t>
        <a:bodyPr/>
        <a:lstStyle/>
        <a:p>
          <a:endParaRPr lang="fr-FR"/>
        </a:p>
      </dgm:t>
    </dgm:pt>
    <dgm:pt modelId="{B0D09B1B-34FD-7646-ACC0-9753205AE9E2}" type="sibTrans" cxnId="{936C0CD8-9B43-6547-A0BD-0A0CB95121A2}">
      <dgm:prSet/>
      <dgm:spPr/>
      <dgm:t>
        <a:bodyPr/>
        <a:lstStyle/>
        <a:p>
          <a:endParaRPr lang="fr-FR"/>
        </a:p>
      </dgm:t>
    </dgm:pt>
    <dgm:pt modelId="{2BDFAD4B-3EA7-B142-89C5-643F8EDC9127}">
      <dgm:prSet phldrT="[Texte]" custT="1"/>
      <dgm:spPr/>
      <dgm:t>
        <a:bodyPr/>
        <a:lstStyle/>
        <a:p>
          <a:r>
            <a:rPr lang="fr-FR" sz="1800"/>
            <a:t>Information</a:t>
          </a:r>
        </a:p>
      </dgm:t>
    </dgm:pt>
    <dgm:pt modelId="{30E2E960-F964-DA4F-B49B-7BF83AC68D87}" type="parTrans" cxnId="{8875290C-21E7-1644-8D34-07CC8F4E1C56}">
      <dgm:prSet/>
      <dgm:spPr/>
      <dgm:t>
        <a:bodyPr/>
        <a:lstStyle/>
        <a:p>
          <a:endParaRPr lang="fr-FR"/>
        </a:p>
      </dgm:t>
    </dgm:pt>
    <dgm:pt modelId="{27AFFD97-B4FF-7C41-9082-A7C33D0B41A0}" type="sibTrans" cxnId="{8875290C-21E7-1644-8D34-07CC8F4E1C56}">
      <dgm:prSet/>
      <dgm:spPr/>
      <dgm:t>
        <a:bodyPr/>
        <a:lstStyle/>
        <a:p>
          <a:endParaRPr lang="fr-FR"/>
        </a:p>
      </dgm:t>
    </dgm:pt>
    <dgm:pt modelId="{6206A6D3-D8CD-FB4F-B508-90BB752BCB53}" type="pres">
      <dgm:prSet presAssocID="{90A3F552-20F2-114A-9FFC-12A5D30C8833}" presName="Name0" presStyleCnt="0">
        <dgm:presLayoutVars>
          <dgm:dir/>
          <dgm:animOne val="branch"/>
          <dgm:animLvl val="lvl"/>
        </dgm:presLayoutVars>
      </dgm:prSet>
      <dgm:spPr/>
      <dgm:t>
        <a:bodyPr/>
        <a:lstStyle/>
        <a:p>
          <a:endParaRPr lang="fr-FR"/>
        </a:p>
      </dgm:t>
    </dgm:pt>
    <dgm:pt modelId="{3846D5CA-698D-7B45-9D61-261182054FFD}" type="pres">
      <dgm:prSet presAssocID="{689E76CF-DB2F-8243-9E30-BA887B48D802}" presName="chaos" presStyleCnt="0"/>
      <dgm:spPr/>
    </dgm:pt>
    <dgm:pt modelId="{22581E99-4495-0F4D-A9A9-12EF23A62956}" type="pres">
      <dgm:prSet presAssocID="{689E76CF-DB2F-8243-9E30-BA887B48D802}" presName="parTx1" presStyleLbl="revTx" presStyleIdx="0" presStyleCnt="3"/>
      <dgm:spPr/>
      <dgm:t>
        <a:bodyPr/>
        <a:lstStyle/>
        <a:p>
          <a:endParaRPr lang="fr-FR"/>
        </a:p>
      </dgm:t>
    </dgm:pt>
    <dgm:pt modelId="{025A139E-19AC-B14A-8980-3D43F9EAFEE1}" type="pres">
      <dgm:prSet presAssocID="{689E76CF-DB2F-8243-9E30-BA887B48D802}" presName="c1" presStyleLbl="node1" presStyleIdx="0" presStyleCnt="19"/>
      <dgm:spPr/>
    </dgm:pt>
    <dgm:pt modelId="{D091364C-4DA4-B34C-993D-593C0B2451DF}" type="pres">
      <dgm:prSet presAssocID="{689E76CF-DB2F-8243-9E30-BA887B48D802}" presName="c2" presStyleLbl="node1" presStyleIdx="1" presStyleCnt="19"/>
      <dgm:spPr/>
    </dgm:pt>
    <dgm:pt modelId="{1351080A-BE14-904C-B679-030A5469F47C}" type="pres">
      <dgm:prSet presAssocID="{689E76CF-DB2F-8243-9E30-BA887B48D802}" presName="c3" presStyleLbl="node1" presStyleIdx="2" presStyleCnt="19"/>
      <dgm:spPr/>
    </dgm:pt>
    <dgm:pt modelId="{44748A90-E75C-2642-8414-2545EC6EF4CE}" type="pres">
      <dgm:prSet presAssocID="{689E76CF-DB2F-8243-9E30-BA887B48D802}" presName="c4" presStyleLbl="node1" presStyleIdx="3" presStyleCnt="19"/>
      <dgm:spPr/>
    </dgm:pt>
    <dgm:pt modelId="{9D7F1FA6-A875-CD49-8FD0-47AE9A93861F}" type="pres">
      <dgm:prSet presAssocID="{689E76CF-DB2F-8243-9E30-BA887B48D802}" presName="c5" presStyleLbl="node1" presStyleIdx="4" presStyleCnt="19"/>
      <dgm:spPr/>
    </dgm:pt>
    <dgm:pt modelId="{3DBDED2C-E944-904A-B260-EAF0CD09DC3A}" type="pres">
      <dgm:prSet presAssocID="{689E76CF-DB2F-8243-9E30-BA887B48D802}" presName="c6" presStyleLbl="node1" presStyleIdx="5" presStyleCnt="19"/>
      <dgm:spPr/>
    </dgm:pt>
    <dgm:pt modelId="{E2A98D6E-1010-8145-9356-8755F7A7A069}" type="pres">
      <dgm:prSet presAssocID="{689E76CF-DB2F-8243-9E30-BA887B48D802}" presName="c7" presStyleLbl="node1" presStyleIdx="6" presStyleCnt="19"/>
      <dgm:spPr/>
    </dgm:pt>
    <dgm:pt modelId="{A89A618A-3DDD-8D41-A5BD-DE5E947F81CA}" type="pres">
      <dgm:prSet presAssocID="{689E76CF-DB2F-8243-9E30-BA887B48D802}" presName="c8" presStyleLbl="node1" presStyleIdx="7" presStyleCnt="19"/>
      <dgm:spPr/>
    </dgm:pt>
    <dgm:pt modelId="{D0772B0B-33F6-7848-9967-02F2E20CCD23}" type="pres">
      <dgm:prSet presAssocID="{689E76CF-DB2F-8243-9E30-BA887B48D802}" presName="c9" presStyleLbl="node1" presStyleIdx="8" presStyleCnt="19"/>
      <dgm:spPr/>
    </dgm:pt>
    <dgm:pt modelId="{19DA1715-7872-9F40-A746-EC4937BAA557}" type="pres">
      <dgm:prSet presAssocID="{689E76CF-DB2F-8243-9E30-BA887B48D802}" presName="c10" presStyleLbl="node1" presStyleIdx="9" presStyleCnt="19"/>
      <dgm:spPr/>
    </dgm:pt>
    <dgm:pt modelId="{AB312215-1F95-744F-895E-ED8D80A2F716}" type="pres">
      <dgm:prSet presAssocID="{689E76CF-DB2F-8243-9E30-BA887B48D802}" presName="c11" presStyleLbl="node1" presStyleIdx="10" presStyleCnt="19"/>
      <dgm:spPr/>
    </dgm:pt>
    <dgm:pt modelId="{3A8F4A27-8181-3045-87FE-FACEE82918C3}" type="pres">
      <dgm:prSet presAssocID="{689E76CF-DB2F-8243-9E30-BA887B48D802}" presName="c12" presStyleLbl="node1" presStyleIdx="11" presStyleCnt="19"/>
      <dgm:spPr/>
    </dgm:pt>
    <dgm:pt modelId="{BCE57AAB-4A74-E041-9D1F-2A0DA1F96440}" type="pres">
      <dgm:prSet presAssocID="{689E76CF-DB2F-8243-9E30-BA887B48D802}" presName="c13" presStyleLbl="node1" presStyleIdx="12" presStyleCnt="19"/>
      <dgm:spPr/>
    </dgm:pt>
    <dgm:pt modelId="{F47B72C8-B0A5-2A43-9C4D-FA03B72FD919}" type="pres">
      <dgm:prSet presAssocID="{689E76CF-DB2F-8243-9E30-BA887B48D802}" presName="c14" presStyleLbl="node1" presStyleIdx="13" presStyleCnt="19"/>
      <dgm:spPr/>
    </dgm:pt>
    <dgm:pt modelId="{642101FA-F256-0341-A5D7-B58EA4FE2ABD}" type="pres">
      <dgm:prSet presAssocID="{689E76CF-DB2F-8243-9E30-BA887B48D802}" presName="c15" presStyleLbl="node1" presStyleIdx="14" presStyleCnt="19"/>
      <dgm:spPr/>
    </dgm:pt>
    <dgm:pt modelId="{11615BD6-8AEE-3844-B4B8-FBE2EDBDCA38}" type="pres">
      <dgm:prSet presAssocID="{689E76CF-DB2F-8243-9E30-BA887B48D802}" presName="c16" presStyleLbl="node1" presStyleIdx="15" presStyleCnt="19"/>
      <dgm:spPr/>
    </dgm:pt>
    <dgm:pt modelId="{8351306B-39B6-F54A-9A5F-CA33CB09B610}" type="pres">
      <dgm:prSet presAssocID="{689E76CF-DB2F-8243-9E30-BA887B48D802}" presName="c17" presStyleLbl="node1" presStyleIdx="16" presStyleCnt="19"/>
      <dgm:spPr/>
    </dgm:pt>
    <dgm:pt modelId="{A6E3B94C-D462-CE4B-A87D-060B8379E21C}" type="pres">
      <dgm:prSet presAssocID="{689E76CF-DB2F-8243-9E30-BA887B48D802}" presName="c18" presStyleLbl="node1" presStyleIdx="17" presStyleCnt="19"/>
      <dgm:spPr/>
    </dgm:pt>
    <dgm:pt modelId="{34019CE6-5708-A94A-B23C-A5F65491BF1E}" type="pres">
      <dgm:prSet presAssocID="{A09CD8AA-2D14-924E-8162-6069200B2713}" presName="chevronComposite1" presStyleCnt="0"/>
      <dgm:spPr/>
    </dgm:pt>
    <dgm:pt modelId="{64345DDE-F935-F54B-8318-31D603D2639B}" type="pres">
      <dgm:prSet presAssocID="{A09CD8AA-2D14-924E-8162-6069200B2713}" presName="chevron1" presStyleLbl="sibTrans2D1" presStyleIdx="0" presStyleCnt="3"/>
      <dgm:spPr/>
    </dgm:pt>
    <dgm:pt modelId="{E4AC4CBC-F77E-9F4C-8289-E3014AB7C8EE}" type="pres">
      <dgm:prSet presAssocID="{A09CD8AA-2D14-924E-8162-6069200B2713}" presName="spChevron1" presStyleCnt="0"/>
      <dgm:spPr/>
    </dgm:pt>
    <dgm:pt modelId="{09C2E686-4902-094E-AC82-226CA8E9229B}" type="pres">
      <dgm:prSet presAssocID="{A652C18E-D3FA-2647-9F06-7FD248EB5BE8}" presName="middle" presStyleCnt="0"/>
      <dgm:spPr/>
    </dgm:pt>
    <dgm:pt modelId="{3CA1D893-5826-A744-AA8A-E90BF3B316B7}" type="pres">
      <dgm:prSet presAssocID="{A652C18E-D3FA-2647-9F06-7FD248EB5BE8}" presName="parTxMid" presStyleLbl="revTx" presStyleIdx="1" presStyleCnt="3"/>
      <dgm:spPr/>
      <dgm:t>
        <a:bodyPr/>
        <a:lstStyle/>
        <a:p>
          <a:endParaRPr lang="fr-FR"/>
        </a:p>
      </dgm:t>
    </dgm:pt>
    <dgm:pt modelId="{60803714-9256-5B4F-8174-25F6112E5CE4}" type="pres">
      <dgm:prSet presAssocID="{A652C18E-D3FA-2647-9F06-7FD248EB5BE8}" presName="spMid" presStyleCnt="0"/>
      <dgm:spPr/>
    </dgm:pt>
    <dgm:pt modelId="{F6AEBFDB-E69C-8D43-ACDC-DBF1D65E1E30}" type="pres">
      <dgm:prSet presAssocID="{F40A0E49-2EFD-CD4B-9C88-6DFA77E8B974}" presName="chevronComposite1" presStyleCnt="0"/>
      <dgm:spPr/>
    </dgm:pt>
    <dgm:pt modelId="{1C496A0B-F382-C848-804D-BE266F6293DA}" type="pres">
      <dgm:prSet presAssocID="{F40A0E49-2EFD-CD4B-9C88-6DFA77E8B974}" presName="chevron1" presStyleLbl="sibTrans2D1" presStyleIdx="1" presStyleCnt="3"/>
      <dgm:spPr/>
    </dgm:pt>
    <dgm:pt modelId="{16CD037E-B3B3-B948-B478-4D4CF66933EE}" type="pres">
      <dgm:prSet presAssocID="{F40A0E49-2EFD-CD4B-9C88-6DFA77E8B974}" presName="spChevron1" presStyleCnt="0"/>
      <dgm:spPr/>
    </dgm:pt>
    <dgm:pt modelId="{7E52D929-DBDC-BD43-BD78-521BA07C31C2}" type="pres">
      <dgm:prSet presAssocID="{DF2CD713-0D9E-0F4D-B7C9-78F1CD567A17}" presName="middle" presStyleCnt="0"/>
      <dgm:spPr/>
    </dgm:pt>
    <dgm:pt modelId="{4371C65A-9E03-174D-A7B1-331B1C367304}" type="pres">
      <dgm:prSet presAssocID="{DF2CD713-0D9E-0F4D-B7C9-78F1CD567A17}" presName="parTxMid" presStyleLbl="revTx" presStyleIdx="2" presStyleCnt="3"/>
      <dgm:spPr/>
      <dgm:t>
        <a:bodyPr/>
        <a:lstStyle/>
        <a:p>
          <a:endParaRPr lang="fr-FR"/>
        </a:p>
      </dgm:t>
    </dgm:pt>
    <dgm:pt modelId="{CDB29D8A-E66C-514E-BAE8-D8CEBEFB58D8}" type="pres">
      <dgm:prSet presAssocID="{DF2CD713-0D9E-0F4D-B7C9-78F1CD567A17}" presName="spMid" presStyleCnt="0"/>
      <dgm:spPr/>
    </dgm:pt>
    <dgm:pt modelId="{6D44390E-0233-A640-AE93-5713BA4EB7EA}" type="pres">
      <dgm:prSet presAssocID="{B0D09B1B-34FD-7646-ACC0-9753205AE9E2}" presName="chevronComposite1" presStyleCnt="0"/>
      <dgm:spPr/>
    </dgm:pt>
    <dgm:pt modelId="{F80585E9-F116-B741-8BD8-44EBA25828DE}" type="pres">
      <dgm:prSet presAssocID="{B0D09B1B-34FD-7646-ACC0-9753205AE9E2}" presName="chevron1" presStyleLbl="sibTrans2D1" presStyleIdx="2" presStyleCnt="3" custLinFactNeighborX="-38571"/>
      <dgm:spPr/>
    </dgm:pt>
    <dgm:pt modelId="{1387CC1B-52B2-864D-80D4-2FF4649E5220}" type="pres">
      <dgm:prSet presAssocID="{B0D09B1B-34FD-7646-ACC0-9753205AE9E2}" presName="spChevron1" presStyleCnt="0"/>
      <dgm:spPr/>
    </dgm:pt>
    <dgm:pt modelId="{7C3C83B7-6CD2-4D44-A132-4CADA036C920}" type="pres">
      <dgm:prSet presAssocID="{2BDFAD4B-3EA7-B142-89C5-643F8EDC9127}" presName="last" presStyleCnt="0"/>
      <dgm:spPr/>
    </dgm:pt>
    <dgm:pt modelId="{3D8C3ADE-863C-7B45-8EE1-0D3A189A5691}" type="pres">
      <dgm:prSet presAssocID="{2BDFAD4B-3EA7-B142-89C5-643F8EDC9127}" presName="circleTx" presStyleLbl="node1" presStyleIdx="18" presStyleCnt="19" custScaleX="193662" custScaleY="116997" custLinFactNeighborX="4204"/>
      <dgm:spPr/>
      <dgm:t>
        <a:bodyPr/>
        <a:lstStyle/>
        <a:p>
          <a:endParaRPr lang="fr-FR"/>
        </a:p>
      </dgm:t>
    </dgm:pt>
    <dgm:pt modelId="{7FBF5789-2932-1441-AC5D-DC76D4A9A15E}" type="pres">
      <dgm:prSet presAssocID="{2BDFAD4B-3EA7-B142-89C5-643F8EDC9127}" presName="spN" presStyleCnt="0"/>
      <dgm:spPr/>
    </dgm:pt>
  </dgm:ptLst>
  <dgm:cxnLst>
    <dgm:cxn modelId="{8875290C-21E7-1644-8D34-07CC8F4E1C56}" srcId="{90A3F552-20F2-114A-9FFC-12A5D30C8833}" destId="{2BDFAD4B-3EA7-B142-89C5-643F8EDC9127}" srcOrd="3" destOrd="0" parTransId="{30E2E960-F964-DA4F-B49B-7BF83AC68D87}" sibTransId="{27AFFD97-B4FF-7C41-9082-A7C33D0B41A0}"/>
    <dgm:cxn modelId="{0B190667-9805-DD46-91BA-F429353F90B0}" type="presOf" srcId="{2BDFAD4B-3EA7-B142-89C5-643F8EDC9127}" destId="{3D8C3ADE-863C-7B45-8EE1-0D3A189A5691}" srcOrd="0" destOrd="0" presId="urn:microsoft.com/office/officeart/2009/3/layout/RandomtoResultProcess"/>
    <dgm:cxn modelId="{AE472154-BD9D-5C46-B5B3-DAD2D5B8A065}" srcId="{90A3F552-20F2-114A-9FFC-12A5D30C8833}" destId="{A652C18E-D3FA-2647-9F06-7FD248EB5BE8}" srcOrd="1" destOrd="0" parTransId="{984D0EBF-F988-A441-BCA4-9E6E8C987A32}" sibTransId="{F40A0E49-2EFD-CD4B-9C88-6DFA77E8B974}"/>
    <dgm:cxn modelId="{ABE3EAEB-FCFC-7C43-84A7-D97A6F733DC3}" srcId="{90A3F552-20F2-114A-9FFC-12A5D30C8833}" destId="{689E76CF-DB2F-8243-9E30-BA887B48D802}" srcOrd="0" destOrd="0" parTransId="{80B831A6-7676-CB40-BA02-22FE8868D727}" sibTransId="{A09CD8AA-2D14-924E-8162-6069200B2713}"/>
    <dgm:cxn modelId="{15F5CEEB-7EA3-2B4D-9F40-BA0940FFC5B7}" type="presOf" srcId="{90A3F552-20F2-114A-9FFC-12A5D30C8833}" destId="{6206A6D3-D8CD-FB4F-B508-90BB752BCB53}" srcOrd="0" destOrd="0" presId="urn:microsoft.com/office/officeart/2009/3/layout/RandomtoResultProcess"/>
    <dgm:cxn modelId="{C3E81426-EDA9-F54C-946E-380D1BBF2489}" type="presOf" srcId="{689E76CF-DB2F-8243-9E30-BA887B48D802}" destId="{22581E99-4495-0F4D-A9A9-12EF23A62956}" srcOrd="0" destOrd="0" presId="urn:microsoft.com/office/officeart/2009/3/layout/RandomtoResultProcess"/>
    <dgm:cxn modelId="{E992ADFA-744F-634D-8A70-F73189ABBC27}" type="presOf" srcId="{DF2CD713-0D9E-0F4D-B7C9-78F1CD567A17}" destId="{4371C65A-9E03-174D-A7B1-331B1C367304}" srcOrd="0" destOrd="0" presId="urn:microsoft.com/office/officeart/2009/3/layout/RandomtoResultProcess"/>
    <dgm:cxn modelId="{7039384A-13F7-7147-A8E7-C817BF0A27AD}" type="presOf" srcId="{A652C18E-D3FA-2647-9F06-7FD248EB5BE8}" destId="{3CA1D893-5826-A744-AA8A-E90BF3B316B7}" srcOrd="0" destOrd="0" presId="urn:microsoft.com/office/officeart/2009/3/layout/RandomtoResultProcess"/>
    <dgm:cxn modelId="{936C0CD8-9B43-6547-A0BD-0A0CB95121A2}" srcId="{90A3F552-20F2-114A-9FFC-12A5D30C8833}" destId="{DF2CD713-0D9E-0F4D-B7C9-78F1CD567A17}" srcOrd="2" destOrd="0" parTransId="{B2A83DAC-8E17-F546-A7EF-AB36EEBAB695}" sibTransId="{B0D09B1B-34FD-7646-ACC0-9753205AE9E2}"/>
    <dgm:cxn modelId="{EFB3342F-55F9-EF40-A744-33D43C9CAF8D}" type="presParOf" srcId="{6206A6D3-D8CD-FB4F-B508-90BB752BCB53}" destId="{3846D5CA-698D-7B45-9D61-261182054FFD}" srcOrd="0" destOrd="0" presId="urn:microsoft.com/office/officeart/2009/3/layout/RandomtoResultProcess"/>
    <dgm:cxn modelId="{7E87B79C-3426-DB43-8DAD-7E2FAC097709}" type="presParOf" srcId="{3846D5CA-698D-7B45-9D61-261182054FFD}" destId="{22581E99-4495-0F4D-A9A9-12EF23A62956}" srcOrd="0" destOrd="0" presId="urn:microsoft.com/office/officeart/2009/3/layout/RandomtoResultProcess"/>
    <dgm:cxn modelId="{5594F4DC-9910-BC4A-B68B-D51EBE8CFE1F}" type="presParOf" srcId="{3846D5CA-698D-7B45-9D61-261182054FFD}" destId="{025A139E-19AC-B14A-8980-3D43F9EAFEE1}" srcOrd="1" destOrd="0" presId="urn:microsoft.com/office/officeart/2009/3/layout/RandomtoResultProcess"/>
    <dgm:cxn modelId="{49034B67-7D34-304B-A686-65188A5AB795}" type="presParOf" srcId="{3846D5CA-698D-7B45-9D61-261182054FFD}" destId="{D091364C-4DA4-B34C-993D-593C0B2451DF}" srcOrd="2" destOrd="0" presId="urn:microsoft.com/office/officeart/2009/3/layout/RandomtoResultProcess"/>
    <dgm:cxn modelId="{F61FC18F-A785-7342-8238-D9DE0CEF2296}" type="presParOf" srcId="{3846D5CA-698D-7B45-9D61-261182054FFD}" destId="{1351080A-BE14-904C-B679-030A5469F47C}" srcOrd="3" destOrd="0" presId="urn:microsoft.com/office/officeart/2009/3/layout/RandomtoResultProcess"/>
    <dgm:cxn modelId="{0FB3C4C0-9D0A-3645-8206-8275778ED571}" type="presParOf" srcId="{3846D5CA-698D-7B45-9D61-261182054FFD}" destId="{44748A90-E75C-2642-8414-2545EC6EF4CE}" srcOrd="4" destOrd="0" presId="urn:microsoft.com/office/officeart/2009/3/layout/RandomtoResultProcess"/>
    <dgm:cxn modelId="{252C5CEF-0CA4-134F-9075-C16858E0F554}" type="presParOf" srcId="{3846D5CA-698D-7B45-9D61-261182054FFD}" destId="{9D7F1FA6-A875-CD49-8FD0-47AE9A93861F}" srcOrd="5" destOrd="0" presId="urn:microsoft.com/office/officeart/2009/3/layout/RandomtoResultProcess"/>
    <dgm:cxn modelId="{3C2C5578-94D6-E54F-920E-7B5F7F99659D}" type="presParOf" srcId="{3846D5CA-698D-7B45-9D61-261182054FFD}" destId="{3DBDED2C-E944-904A-B260-EAF0CD09DC3A}" srcOrd="6" destOrd="0" presId="urn:microsoft.com/office/officeart/2009/3/layout/RandomtoResultProcess"/>
    <dgm:cxn modelId="{0A0C1F3F-E680-BB4E-AB73-6E50BF0E391D}" type="presParOf" srcId="{3846D5CA-698D-7B45-9D61-261182054FFD}" destId="{E2A98D6E-1010-8145-9356-8755F7A7A069}" srcOrd="7" destOrd="0" presId="urn:microsoft.com/office/officeart/2009/3/layout/RandomtoResultProcess"/>
    <dgm:cxn modelId="{F46886FC-2851-F842-A30B-FC9BD5A0E0E3}" type="presParOf" srcId="{3846D5CA-698D-7B45-9D61-261182054FFD}" destId="{A89A618A-3DDD-8D41-A5BD-DE5E947F81CA}" srcOrd="8" destOrd="0" presId="urn:microsoft.com/office/officeart/2009/3/layout/RandomtoResultProcess"/>
    <dgm:cxn modelId="{28F90BBC-D906-9F40-B6A6-E329304AEA4D}" type="presParOf" srcId="{3846D5CA-698D-7B45-9D61-261182054FFD}" destId="{D0772B0B-33F6-7848-9967-02F2E20CCD23}" srcOrd="9" destOrd="0" presId="urn:microsoft.com/office/officeart/2009/3/layout/RandomtoResultProcess"/>
    <dgm:cxn modelId="{E651AA6A-66BD-2643-8352-473F8294D4A0}" type="presParOf" srcId="{3846D5CA-698D-7B45-9D61-261182054FFD}" destId="{19DA1715-7872-9F40-A746-EC4937BAA557}" srcOrd="10" destOrd="0" presId="urn:microsoft.com/office/officeart/2009/3/layout/RandomtoResultProcess"/>
    <dgm:cxn modelId="{95A66CB7-7C19-0244-87EF-C35C1E90D1D4}" type="presParOf" srcId="{3846D5CA-698D-7B45-9D61-261182054FFD}" destId="{AB312215-1F95-744F-895E-ED8D80A2F716}" srcOrd="11" destOrd="0" presId="urn:microsoft.com/office/officeart/2009/3/layout/RandomtoResultProcess"/>
    <dgm:cxn modelId="{35FE6933-64AA-9C4F-8C5E-CC78D7DF70B9}" type="presParOf" srcId="{3846D5CA-698D-7B45-9D61-261182054FFD}" destId="{3A8F4A27-8181-3045-87FE-FACEE82918C3}" srcOrd="12" destOrd="0" presId="urn:microsoft.com/office/officeart/2009/3/layout/RandomtoResultProcess"/>
    <dgm:cxn modelId="{CDBEE70B-5C1A-5647-8B5C-FEB3915E4682}" type="presParOf" srcId="{3846D5CA-698D-7B45-9D61-261182054FFD}" destId="{BCE57AAB-4A74-E041-9D1F-2A0DA1F96440}" srcOrd="13" destOrd="0" presId="urn:microsoft.com/office/officeart/2009/3/layout/RandomtoResultProcess"/>
    <dgm:cxn modelId="{72099635-FDE2-BC46-A450-F60904B68C56}" type="presParOf" srcId="{3846D5CA-698D-7B45-9D61-261182054FFD}" destId="{F47B72C8-B0A5-2A43-9C4D-FA03B72FD919}" srcOrd="14" destOrd="0" presId="urn:microsoft.com/office/officeart/2009/3/layout/RandomtoResultProcess"/>
    <dgm:cxn modelId="{23890267-D758-BE43-AAB0-057F1209687F}" type="presParOf" srcId="{3846D5CA-698D-7B45-9D61-261182054FFD}" destId="{642101FA-F256-0341-A5D7-B58EA4FE2ABD}" srcOrd="15" destOrd="0" presId="urn:microsoft.com/office/officeart/2009/3/layout/RandomtoResultProcess"/>
    <dgm:cxn modelId="{16073DBB-8577-4D49-B104-A8B8DBF54A1B}" type="presParOf" srcId="{3846D5CA-698D-7B45-9D61-261182054FFD}" destId="{11615BD6-8AEE-3844-B4B8-FBE2EDBDCA38}" srcOrd="16" destOrd="0" presId="urn:microsoft.com/office/officeart/2009/3/layout/RandomtoResultProcess"/>
    <dgm:cxn modelId="{C645B4B2-953E-C243-A4A7-B183B911194B}" type="presParOf" srcId="{3846D5CA-698D-7B45-9D61-261182054FFD}" destId="{8351306B-39B6-F54A-9A5F-CA33CB09B610}" srcOrd="17" destOrd="0" presId="urn:microsoft.com/office/officeart/2009/3/layout/RandomtoResultProcess"/>
    <dgm:cxn modelId="{6540D69A-CDC5-2144-9484-E51B1C39AFD4}" type="presParOf" srcId="{3846D5CA-698D-7B45-9D61-261182054FFD}" destId="{A6E3B94C-D462-CE4B-A87D-060B8379E21C}" srcOrd="18" destOrd="0" presId="urn:microsoft.com/office/officeart/2009/3/layout/RandomtoResultProcess"/>
    <dgm:cxn modelId="{E037314D-F33E-2242-89EC-3760A6C4A636}" type="presParOf" srcId="{6206A6D3-D8CD-FB4F-B508-90BB752BCB53}" destId="{34019CE6-5708-A94A-B23C-A5F65491BF1E}" srcOrd="1" destOrd="0" presId="urn:microsoft.com/office/officeart/2009/3/layout/RandomtoResultProcess"/>
    <dgm:cxn modelId="{F9EA2F5D-013E-3C43-A8B6-30A85BFF35CB}" type="presParOf" srcId="{34019CE6-5708-A94A-B23C-A5F65491BF1E}" destId="{64345DDE-F935-F54B-8318-31D603D2639B}" srcOrd="0" destOrd="0" presId="urn:microsoft.com/office/officeart/2009/3/layout/RandomtoResultProcess"/>
    <dgm:cxn modelId="{A907C8EB-85C0-3145-B0CD-C1FA2640DA49}" type="presParOf" srcId="{34019CE6-5708-A94A-B23C-A5F65491BF1E}" destId="{E4AC4CBC-F77E-9F4C-8289-E3014AB7C8EE}" srcOrd="1" destOrd="0" presId="urn:microsoft.com/office/officeart/2009/3/layout/RandomtoResultProcess"/>
    <dgm:cxn modelId="{BB9A256E-15B5-B34B-BD13-C1E927AD8ECC}" type="presParOf" srcId="{6206A6D3-D8CD-FB4F-B508-90BB752BCB53}" destId="{09C2E686-4902-094E-AC82-226CA8E9229B}" srcOrd="2" destOrd="0" presId="urn:microsoft.com/office/officeart/2009/3/layout/RandomtoResultProcess"/>
    <dgm:cxn modelId="{F955EF79-8E79-034C-9926-8A619AC13CD6}" type="presParOf" srcId="{09C2E686-4902-094E-AC82-226CA8E9229B}" destId="{3CA1D893-5826-A744-AA8A-E90BF3B316B7}" srcOrd="0" destOrd="0" presId="urn:microsoft.com/office/officeart/2009/3/layout/RandomtoResultProcess"/>
    <dgm:cxn modelId="{99DDE9F2-EE41-5B4C-9245-4BBAD61E0F45}" type="presParOf" srcId="{09C2E686-4902-094E-AC82-226CA8E9229B}" destId="{60803714-9256-5B4F-8174-25F6112E5CE4}" srcOrd="1" destOrd="0" presId="urn:microsoft.com/office/officeart/2009/3/layout/RandomtoResultProcess"/>
    <dgm:cxn modelId="{689AB7B2-4161-484D-8D66-9D1D1378963B}" type="presParOf" srcId="{6206A6D3-D8CD-FB4F-B508-90BB752BCB53}" destId="{F6AEBFDB-E69C-8D43-ACDC-DBF1D65E1E30}" srcOrd="3" destOrd="0" presId="urn:microsoft.com/office/officeart/2009/3/layout/RandomtoResultProcess"/>
    <dgm:cxn modelId="{DD2B1D3A-7971-A14D-918B-6F8A61D31729}" type="presParOf" srcId="{F6AEBFDB-E69C-8D43-ACDC-DBF1D65E1E30}" destId="{1C496A0B-F382-C848-804D-BE266F6293DA}" srcOrd="0" destOrd="0" presId="urn:microsoft.com/office/officeart/2009/3/layout/RandomtoResultProcess"/>
    <dgm:cxn modelId="{C841A5DC-745C-CD46-A1A5-3618EB2D9A4C}" type="presParOf" srcId="{F6AEBFDB-E69C-8D43-ACDC-DBF1D65E1E30}" destId="{16CD037E-B3B3-B948-B478-4D4CF66933EE}" srcOrd="1" destOrd="0" presId="urn:microsoft.com/office/officeart/2009/3/layout/RandomtoResultProcess"/>
    <dgm:cxn modelId="{F64B899E-AC9A-D44D-AD43-B5DF288C8134}" type="presParOf" srcId="{6206A6D3-D8CD-FB4F-B508-90BB752BCB53}" destId="{7E52D929-DBDC-BD43-BD78-521BA07C31C2}" srcOrd="4" destOrd="0" presId="urn:microsoft.com/office/officeart/2009/3/layout/RandomtoResultProcess"/>
    <dgm:cxn modelId="{2EBF006C-7C45-7142-948E-6FEB84EFF054}" type="presParOf" srcId="{7E52D929-DBDC-BD43-BD78-521BA07C31C2}" destId="{4371C65A-9E03-174D-A7B1-331B1C367304}" srcOrd="0" destOrd="0" presId="urn:microsoft.com/office/officeart/2009/3/layout/RandomtoResultProcess"/>
    <dgm:cxn modelId="{508542C2-9935-0344-A09F-2AFB02A72CEE}" type="presParOf" srcId="{7E52D929-DBDC-BD43-BD78-521BA07C31C2}" destId="{CDB29D8A-E66C-514E-BAE8-D8CEBEFB58D8}" srcOrd="1" destOrd="0" presId="urn:microsoft.com/office/officeart/2009/3/layout/RandomtoResultProcess"/>
    <dgm:cxn modelId="{4F64AA20-03A0-A44E-BD47-DF0BCB9133F5}" type="presParOf" srcId="{6206A6D3-D8CD-FB4F-B508-90BB752BCB53}" destId="{6D44390E-0233-A640-AE93-5713BA4EB7EA}" srcOrd="5" destOrd="0" presId="urn:microsoft.com/office/officeart/2009/3/layout/RandomtoResultProcess"/>
    <dgm:cxn modelId="{92CEE942-0772-1748-B731-AF7629F1ACEB}" type="presParOf" srcId="{6D44390E-0233-A640-AE93-5713BA4EB7EA}" destId="{F80585E9-F116-B741-8BD8-44EBA25828DE}" srcOrd="0" destOrd="0" presId="urn:microsoft.com/office/officeart/2009/3/layout/RandomtoResultProcess"/>
    <dgm:cxn modelId="{994EA7E0-CC51-F647-B408-A954A4D38617}" type="presParOf" srcId="{6D44390E-0233-A640-AE93-5713BA4EB7EA}" destId="{1387CC1B-52B2-864D-80D4-2FF4649E5220}" srcOrd="1" destOrd="0" presId="urn:microsoft.com/office/officeart/2009/3/layout/RandomtoResultProcess"/>
    <dgm:cxn modelId="{32BBD9D5-AA8E-B247-B551-6F5A24BEE28F}" type="presParOf" srcId="{6206A6D3-D8CD-FB4F-B508-90BB752BCB53}" destId="{7C3C83B7-6CD2-4D44-A132-4CADA036C920}" srcOrd="6" destOrd="0" presId="urn:microsoft.com/office/officeart/2009/3/layout/RandomtoResultProcess"/>
    <dgm:cxn modelId="{6F7F61F0-819A-B44E-B69D-87A87F323F62}" type="presParOf" srcId="{7C3C83B7-6CD2-4D44-A132-4CADA036C920}" destId="{3D8C3ADE-863C-7B45-8EE1-0D3A189A5691}" srcOrd="0" destOrd="0" presId="urn:microsoft.com/office/officeart/2009/3/layout/RandomtoResultProcess"/>
    <dgm:cxn modelId="{96D485A0-A56E-DA45-9BE1-9454C7EB0184}" type="presParOf" srcId="{7C3C83B7-6CD2-4D44-A132-4CADA036C920}" destId="{7FBF5789-2932-1441-AC5D-DC76D4A9A15E}"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81E99-4495-0F4D-A9A9-12EF23A62956}">
      <dsp:nvSpPr>
        <dsp:cNvPr id="0" name=""/>
        <dsp:cNvSpPr/>
      </dsp:nvSpPr>
      <dsp:spPr>
        <a:xfrm>
          <a:off x="76125" y="660202"/>
          <a:ext cx="1134657" cy="373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kern="1200"/>
            <a:t>Phénomène physique</a:t>
          </a:r>
        </a:p>
      </dsp:txBody>
      <dsp:txXfrm>
        <a:off x="76125" y="660202"/>
        <a:ext cx="1134657" cy="373921"/>
      </dsp:txXfrm>
    </dsp:sp>
    <dsp:sp modelId="{025A139E-19AC-B14A-8980-3D43F9EAFEE1}">
      <dsp:nvSpPr>
        <dsp:cNvPr id="0" name=""/>
        <dsp:cNvSpPr/>
      </dsp:nvSpPr>
      <dsp:spPr>
        <a:xfrm>
          <a:off x="74836" y="546478"/>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091364C-4DA4-B34C-993D-593C0B2451DF}">
      <dsp:nvSpPr>
        <dsp:cNvPr id="0" name=""/>
        <dsp:cNvSpPr/>
      </dsp:nvSpPr>
      <dsp:spPr>
        <a:xfrm>
          <a:off x="138015" y="420118"/>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351080A-BE14-904C-B679-030A5469F47C}">
      <dsp:nvSpPr>
        <dsp:cNvPr id="0" name=""/>
        <dsp:cNvSpPr/>
      </dsp:nvSpPr>
      <dsp:spPr>
        <a:xfrm>
          <a:off x="289647" y="445390"/>
          <a:ext cx="141832" cy="141832"/>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4748A90-E75C-2642-8414-2545EC6EF4CE}">
      <dsp:nvSpPr>
        <dsp:cNvPr id="0" name=""/>
        <dsp:cNvSpPr/>
      </dsp:nvSpPr>
      <dsp:spPr>
        <a:xfrm>
          <a:off x="416006" y="306395"/>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D7F1FA6-A875-CD49-8FD0-47AE9A93861F}">
      <dsp:nvSpPr>
        <dsp:cNvPr id="0" name=""/>
        <dsp:cNvSpPr/>
      </dsp:nvSpPr>
      <dsp:spPr>
        <a:xfrm>
          <a:off x="580274" y="255851"/>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DBDED2C-E944-904A-B260-EAF0CD09DC3A}">
      <dsp:nvSpPr>
        <dsp:cNvPr id="0" name=""/>
        <dsp:cNvSpPr/>
      </dsp:nvSpPr>
      <dsp:spPr>
        <a:xfrm>
          <a:off x="782449" y="344303"/>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2A98D6E-1010-8145-9356-8755F7A7A069}">
      <dsp:nvSpPr>
        <dsp:cNvPr id="0" name=""/>
        <dsp:cNvSpPr/>
      </dsp:nvSpPr>
      <dsp:spPr>
        <a:xfrm>
          <a:off x="908809" y="407482"/>
          <a:ext cx="141832" cy="141832"/>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89A618A-3DDD-8D41-A5BD-DE5E947F81CA}">
      <dsp:nvSpPr>
        <dsp:cNvPr id="0" name=""/>
        <dsp:cNvSpPr/>
      </dsp:nvSpPr>
      <dsp:spPr>
        <a:xfrm>
          <a:off x="1085712" y="546478"/>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0772B0B-33F6-7848-9967-02F2E20CCD23}">
      <dsp:nvSpPr>
        <dsp:cNvPr id="0" name=""/>
        <dsp:cNvSpPr/>
      </dsp:nvSpPr>
      <dsp:spPr>
        <a:xfrm>
          <a:off x="1161528" y="685474"/>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9DA1715-7872-9F40-A746-EC4937BAA557}">
      <dsp:nvSpPr>
        <dsp:cNvPr id="0" name=""/>
        <dsp:cNvSpPr/>
      </dsp:nvSpPr>
      <dsp:spPr>
        <a:xfrm>
          <a:off x="504458" y="420118"/>
          <a:ext cx="232089" cy="232089"/>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B312215-1F95-744F-895E-ED8D80A2F716}">
      <dsp:nvSpPr>
        <dsp:cNvPr id="0" name=""/>
        <dsp:cNvSpPr/>
      </dsp:nvSpPr>
      <dsp:spPr>
        <a:xfrm>
          <a:off x="11656" y="900285"/>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A8F4A27-8181-3045-87FE-FACEE82918C3}">
      <dsp:nvSpPr>
        <dsp:cNvPr id="0" name=""/>
        <dsp:cNvSpPr/>
      </dsp:nvSpPr>
      <dsp:spPr>
        <a:xfrm>
          <a:off x="87472" y="1014009"/>
          <a:ext cx="141832" cy="141832"/>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CE57AAB-4A74-E041-9D1F-2A0DA1F96440}">
      <dsp:nvSpPr>
        <dsp:cNvPr id="0" name=""/>
        <dsp:cNvSpPr/>
      </dsp:nvSpPr>
      <dsp:spPr>
        <a:xfrm>
          <a:off x="277011" y="1115096"/>
          <a:ext cx="206301" cy="20630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47B72C8-B0A5-2A43-9C4D-FA03B72FD919}">
      <dsp:nvSpPr>
        <dsp:cNvPr id="0" name=""/>
        <dsp:cNvSpPr/>
      </dsp:nvSpPr>
      <dsp:spPr>
        <a:xfrm>
          <a:off x="542366" y="1279364"/>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42101FA-F256-0341-A5D7-B58EA4FE2ABD}">
      <dsp:nvSpPr>
        <dsp:cNvPr id="0" name=""/>
        <dsp:cNvSpPr/>
      </dsp:nvSpPr>
      <dsp:spPr>
        <a:xfrm>
          <a:off x="592910" y="1115096"/>
          <a:ext cx="141832" cy="141832"/>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1615BD6-8AEE-3844-B4B8-FBE2EDBDCA38}">
      <dsp:nvSpPr>
        <dsp:cNvPr id="0" name=""/>
        <dsp:cNvSpPr/>
      </dsp:nvSpPr>
      <dsp:spPr>
        <a:xfrm>
          <a:off x="719270" y="1292000"/>
          <a:ext cx="90256" cy="9025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351306B-39B6-F54A-9A5F-CA33CB09B610}">
      <dsp:nvSpPr>
        <dsp:cNvPr id="0" name=""/>
        <dsp:cNvSpPr/>
      </dsp:nvSpPr>
      <dsp:spPr>
        <a:xfrm>
          <a:off x="832993" y="1089824"/>
          <a:ext cx="206301" cy="20630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6E3B94C-D462-CE4B-A87D-060B8379E21C}">
      <dsp:nvSpPr>
        <dsp:cNvPr id="0" name=""/>
        <dsp:cNvSpPr/>
      </dsp:nvSpPr>
      <dsp:spPr>
        <a:xfrm>
          <a:off x="1110984" y="1039280"/>
          <a:ext cx="141832" cy="141832"/>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4345DDE-F935-F54B-8318-31D603D2639B}">
      <dsp:nvSpPr>
        <dsp:cNvPr id="0" name=""/>
        <dsp:cNvSpPr/>
      </dsp:nvSpPr>
      <dsp:spPr>
        <a:xfrm>
          <a:off x="1252817" y="445180"/>
          <a:ext cx="416541" cy="795222"/>
        </a:xfrm>
        <a:prstGeom prst="chevron">
          <a:avLst>
            <a:gd name="adj" fmla="val 6231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CA1D893-5826-A744-AA8A-E90BF3B316B7}">
      <dsp:nvSpPr>
        <dsp:cNvPr id="0" name=""/>
        <dsp:cNvSpPr/>
      </dsp:nvSpPr>
      <dsp:spPr>
        <a:xfrm>
          <a:off x="1669358" y="445566"/>
          <a:ext cx="1136020" cy="79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a:t>Capteur</a:t>
          </a:r>
        </a:p>
      </dsp:txBody>
      <dsp:txXfrm>
        <a:off x="1669358" y="445566"/>
        <a:ext cx="1136020" cy="795214"/>
      </dsp:txXfrm>
    </dsp:sp>
    <dsp:sp modelId="{1C496A0B-F382-C848-804D-BE266F6293DA}">
      <dsp:nvSpPr>
        <dsp:cNvPr id="0" name=""/>
        <dsp:cNvSpPr/>
      </dsp:nvSpPr>
      <dsp:spPr>
        <a:xfrm>
          <a:off x="2805379" y="445180"/>
          <a:ext cx="416541" cy="795222"/>
        </a:xfrm>
        <a:prstGeom prst="chevron">
          <a:avLst>
            <a:gd name="adj" fmla="val 6231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371C65A-9E03-174D-A7B1-331B1C367304}">
      <dsp:nvSpPr>
        <dsp:cNvPr id="0" name=""/>
        <dsp:cNvSpPr/>
      </dsp:nvSpPr>
      <dsp:spPr>
        <a:xfrm>
          <a:off x="3221920" y="445566"/>
          <a:ext cx="1136020" cy="79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kern="1200"/>
            <a:t>Traitement</a:t>
          </a:r>
        </a:p>
      </dsp:txBody>
      <dsp:txXfrm>
        <a:off x="3221920" y="445566"/>
        <a:ext cx="1136020" cy="795214"/>
      </dsp:txXfrm>
    </dsp:sp>
    <dsp:sp modelId="{F80585E9-F116-B741-8BD8-44EBA25828DE}">
      <dsp:nvSpPr>
        <dsp:cNvPr id="0" name=""/>
        <dsp:cNvSpPr/>
      </dsp:nvSpPr>
      <dsp:spPr>
        <a:xfrm>
          <a:off x="4197276" y="445180"/>
          <a:ext cx="416541" cy="795222"/>
        </a:xfrm>
        <a:prstGeom prst="chevron">
          <a:avLst>
            <a:gd name="adj" fmla="val 6231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D8C3ADE-863C-7B45-8EE1-0D3A189A5691}">
      <dsp:nvSpPr>
        <dsp:cNvPr id="0" name=""/>
        <dsp:cNvSpPr/>
      </dsp:nvSpPr>
      <dsp:spPr>
        <a:xfrm>
          <a:off x="4786138" y="297398"/>
          <a:ext cx="1870034" cy="1129743"/>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fr-FR" sz="1800" kern="1200"/>
            <a:t>Information</a:t>
          </a:r>
        </a:p>
      </dsp:txBody>
      <dsp:txXfrm>
        <a:off x="5059998" y="462845"/>
        <a:ext cx="1322314" cy="798849"/>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wmf"/><Relationship Id="rId5" Type="http://schemas.openxmlformats.org/officeDocument/2006/relationships/image" Target="../media/image46.wmf"/><Relationship Id="rId1" Type="http://schemas.openxmlformats.org/officeDocument/2006/relationships/image" Target="../media/image42.wmf"/><Relationship Id="rId2" Type="http://schemas.openxmlformats.org/officeDocument/2006/relationships/image" Target="../media/image4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wmf"/><Relationship Id="rId2" Type="http://schemas.openxmlformats.org/officeDocument/2006/relationships/image" Target="../media/image4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wmf"/><Relationship Id="rId3" Type="http://schemas.openxmlformats.org/officeDocument/2006/relationships/image" Target="../media/image5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5" Type="http://schemas.openxmlformats.org/officeDocument/2006/relationships/image" Target="../media/image56.wmf"/><Relationship Id="rId1" Type="http://schemas.openxmlformats.org/officeDocument/2006/relationships/image" Target="../media/image52.wmf"/><Relationship Id="rId2" Type="http://schemas.openxmlformats.org/officeDocument/2006/relationships/image" Target="../media/image5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9.wmf"/><Relationship Id="rId2" Type="http://schemas.openxmlformats.org/officeDocument/2006/relationships/image" Target="../media/image14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84.wmf"/><Relationship Id="rId4" Type="http://schemas.openxmlformats.org/officeDocument/2006/relationships/image" Target="../media/image185.wmf"/><Relationship Id="rId5" Type="http://schemas.openxmlformats.org/officeDocument/2006/relationships/image" Target="../media/image186.wmf"/><Relationship Id="rId6" Type="http://schemas.openxmlformats.org/officeDocument/2006/relationships/image" Target="../media/image187.wmf"/><Relationship Id="rId7" Type="http://schemas.openxmlformats.org/officeDocument/2006/relationships/image" Target="../media/image188.wmf"/><Relationship Id="rId8" Type="http://schemas.openxmlformats.org/officeDocument/2006/relationships/image" Target="../media/image189.wmf"/><Relationship Id="rId9" Type="http://schemas.openxmlformats.org/officeDocument/2006/relationships/image" Target="../media/image190.wmf"/><Relationship Id="rId1" Type="http://schemas.openxmlformats.org/officeDocument/2006/relationships/image" Target="../media/image182.wmf"/><Relationship Id="rId2" Type="http://schemas.openxmlformats.org/officeDocument/2006/relationships/image" Target="../media/image18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9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92.wmf"/><Relationship Id="rId2" Type="http://schemas.openxmlformats.org/officeDocument/2006/relationships/image" Target="../media/image193.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9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97.wmf"/><Relationship Id="rId2" Type="http://schemas.openxmlformats.org/officeDocument/2006/relationships/image" Target="../media/image198.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9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01.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04.wmf"/><Relationship Id="rId4" Type="http://schemas.openxmlformats.org/officeDocument/2006/relationships/image" Target="../media/image205.wmf"/><Relationship Id="rId1" Type="http://schemas.openxmlformats.org/officeDocument/2006/relationships/image" Target="../media/image202.wmf"/><Relationship Id="rId2" Type="http://schemas.openxmlformats.org/officeDocument/2006/relationships/image" Target="../media/image20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8.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0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11.wmf"/><Relationship Id="rId4" Type="http://schemas.openxmlformats.org/officeDocument/2006/relationships/image" Target="../media/image212.wmf"/><Relationship Id="rId5" Type="http://schemas.openxmlformats.org/officeDocument/2006/relationships/image" Target="../media/image195.png"/><Relationship Id="rId1" Type="http://schemas.openxmlformats.org/officeDocument/2006/relationships/image" Target="../media/image209.wmf"/><Relationship Id="rId2" Type="http://schemas.openxmlformats.org/officeDocument/2006/relationships/image" Target="../media/image210.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13.wmf"/><Relationship Id="rId2" Type="http://schemas.openxmlformats.org/officeDocument/2006/relationships/image" Target="../media/image214.wmf"/><Relationship Id="rId3" Type="http://schemas.openxmlformats.org/officeDocument/2006/relationships/image" Target="../media/image195.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18.wmf"/><Relationship Id="rId2" Type="http://schemas.openxmlformats.org/officeDocument/2006/relationships/image" Target="../media/image195.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 Id="rId3"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34.wmf"/><Relationship Id="rId1" Type="http://schemas.openxmlformats.org/officeDocument/2006/relationships/image" Target="../media/image30.wmf"/><Relationship Id="rId2"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wmf"/><Relationship Id="rId5" Type="http://schemas.openxmlformats.org/officeDocument/2006/relationships/image" Target="../media/image38.wmf"/><Relationship Id="rId6" Type="http://schemas.openxmlformats.org/officeDocument/2006/relationships/image" Target="../media/image39.wmf"/><Relationship Id="rId7" Type="http://schemas.openxmlformats.org/officeDocument/2006/relationships/image" Target="../media/image40.wmf"/><Relationship Id="rId1" Type="http://schemas.openxmlformats.org/officeDocument/2006/relationships/image" Target="../media/image34.wmf"/><Relationship Id="rId2"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6754" name="Rectangle 2"/>
          <p:cNvSpPr>
            <a:spLocks noGrp="1" noChangeArrowheads="1"/>
          </p:cNvSpPr>
          <p:nvPr>
            <p:ph type="hdr" sz="quarter"/>
          </p:nvPr>
        </p:nvSpPr>
        <p:spPr bwMode="auto">
          <a:xfrm>
            <a:off x="2" y="1"/>
            <a:ext cx="3078639" cy="477838"/>
          </a:xfrm>
          <a:prstGeom prst="rect">
            <a:avLst/>
          </a:prstGeom>
          <a:noFill/>
          <a:ln w="9525">
            <a:noFill/>
            <a:miter lim="800000"/>
            <a:headEnd/>
            <a:tailEnd/>
          </a:ln>
          <a:effectLst/>
        </p:spPr>
        <p:txBody>
          <a:bodyPr vert="horz" wrap="square" lIns="94897" tIns="47449" rIns="94897" bIns="47449" numCol="1" anchor="t" anchorCtr="0" compatLnSpc="1">
            <a:prstTxWarp prst="textNoShape">
              <a:avLst/>
            </a:prstTxWarp>
          </a:bodyPr>
          <a:lstStyle>
            <a:lvl1pPr defTabSz="949243">
              <a:defRPr sz="1200"/>
            </a:lvl1pPr>
          </a:lstStyle>
          <a:p>
            <a:r>
              <a:rPr lang="fr-FR" dirty="0"/>
              <a:t>Poly </a:t>
            </a:r>
            <a:r>
              <a:rPr lang="fr-FR" dirty="0" smtClean="0"/>
              <a:t>CM et TD Automatisme M1214 (A)</a:t>
            </a:r>
            <a:endParaRPr lang="fr-FR" dirty="0"/>
          </a:p>
        </p:txBody>
      </p:sp>
      <p:sp>
        <p:nvSpPr>
          <p:cNvPr id="586755" name="Rectangle 3"/>
          <p:cNvSpPr>
            <a:spLocks noGrp="1" noChangeArrowheads="1"/>
          </p:cNvSpPr>
          <p:nvPr>
            <p:ph type="dt" sz="quarter" idx="1"/>
          </p:nvPr>
        </p:nvSpPr>
        <p:spPr bwMode="auto">
          <a:xfrm>
            <a:off x="4025424" y="1"/>
            <a:ext cx="3078639" cy="477838"/>
          </a:xfrm>
          <a:prstGeom prst="rect">
            <a:avLst/>
          </a:prstGeom>
          <a:noFill/>
          <a:ln w="9525">
            <a:noFill/>
            <a:miter lim="800000"/>
            <a:headEnd/>
            <a:tailEnd/>
          </a:ln>
          <a:effectLst/>
        </p:spPr>
        <p:txBody>
          <a:bodyPr vert="horz" wrap="square" lIns="94897" tIns="47449" rIns="94897" bIns="47449" numCol="1" anchor="t" anchorCtr="0" compatLnSpc="1">
            <a:prstTxWarp prst="textNoShape">
              <a:avLst/>
            </a:prstTxWarp>
          </a:bodyPr>
          <a:lstStyle>
            <a:lvl1pPr algn="r" defTabSz="949243">
              <a:defRPr sz="1200"/>
            </a:lvl1pPr>
          </a:lstStyle>
          <a:p>
            <a:fld id="{52D267F6-38A7-E14E-A65F-0ABE91E1D7DD}" type="datetime1">
              <a:t>09/12/2020</a:t>
            </a:fld>
            <a:endParaRPr lang="fr-FR"/>
          </a:p>
        </p:txBody>
      </p:sp>
      <p:sp>
        <p:nvSpPr>
          <p:cNvPr id="586756" name="Rectangle 4"/>
          <p:cNvSpPr>
            <a:spLocks noGrp="1" noChangeArrowheads="1"/>
          </p:cNvSpPr>
          <p:nvPr>
            <p:ph type="ftr" sz="quarter" idx="2"/>
          </p:nvPr>
        </p:nvSpPr>
        <p:spPr bwMode="auto">
          <a:xfrm>
            <a:off x="2" y="9734552"/>
            <a:ext cx="3078639" cy="479425"/>
          </a:xfrm>
          <a:prstGeom prst="rect">
            <a:avLst/>
          </a:prstGeom>
          <a:noFill/>
          <a:ln w="9525">
            <a:noFill/>
            <a:miter lim="800000"/>
            <a:headEnd/>
            <a:tailEnd/>
          </a:ln>
          <a:effectLst/>
        </p:spPr>
        <p:txBody>
          <a:bodyPr vert="horz" wrap="square" lIns="94897" tIns="47449" rIns="94897" bIns="47449" numCol="1" anchor="b" anchorCtr="0" compatLnSpc="1">
            <a:prstTxWarp prst="textNoShape">
              <a:avLst/>
            </a:prstTxWarp>
          </a:bodyPr>
          <a:lstStyle>
            <a:lvl1pPr defTabSz="949243">
              <a:defRPr sz="1200"/>
            </a:lvl1pPr>
          </a:lstStyle>
          <a:p>
            <a:r>
              <a:rPr lang="fr-FR"/>
              <a:t>Philippe.grare@univ-reims.fr</a:t>
            </a:r>
          </a:p>
        </p:txBody>
      </p:sp>
      <p:sp>
        <p:nvSpPr>
          <p:cNvPr id="586757" name="Rectangle 5"/>
          <p:cNvSpPr>
            <a:spLocks noGrp="1" noChangeArrowheads="1"/>
          </p:cNvSpPr>
          <p:nvPr>
            <p:ph type="sldNum" sz="quarter" idx="3"/>
          </p:nvPr>
        </p:nvSpPr>
        <p:spPr bwMode="auto">
          <a:xfrm>
            <a:off x="4025424" y="9734552"/>
            <a:ext cx="3078639" cy="479425"/>
          </a:xfrm>
          <a:prstGeom prst="rect">
            <a:avLst/>
          </a:prstGeom>
          <a:noFill/>
          <a:ln w="9525">
            <a:noFill/>
            <a:miter lim="800000"/>
            <a:headEnd/>
            <a:tailEnd/>
          </a:ln>
          <a:effectLst/>
        </p:spPr>
        <p:txBody>
          <a:bodyPr vert="horz" wrap="square" lIns="94897" tIns="47449" rIns="94897" bIns="47449" numCol="1" anchor="b" anchorCtr="0" compatLnSpc="1">
            <a:prstTxWarp prst="textNoShape">
              <a:avLst/>
            </a:prstTxWarp>
          </a:bodyPr>
          <a:lstStyle>
            <a:lvl1pPr algn="r" defTabSz="949243">
              <a:defRPr sz="1200"/>
            </a:lvl1pPr>
          </a:lstStyle>
          <a:p>
            <a:fld id="{F7251AA7-05E8-460B-8087-6499253E6750}" type="slidenum">
              <a:rPr lang="fr-FR"/>
              <a:pPr/>
              <a:t>‹#›</a:t>
            </a:fld>
            <a:endParaRPr 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2" y="2"/>
            <a:ext cx="3078639" cy="512763"/>
          </a:xfrm>
          <a:prstGeom prst="rect">
            <a:avLst/>
          </a:prstGeom>
          <a:noFill/>
          <a:ln w="9525">
            <a:noFill/>
            <a:miter lim="800000"/>
            <a:headEnd/>
            <a:tailEnd/>
          </a:ln>
        </p:spPr>
        <p:txBody>
          <a:bodyPr vert="horz" wrap="square" lIns="94897" tIns="47449" rIns="94897" bIns="47449" numCol="1" anchor="t" anchorCtr="0" compatLnSpc="1">
            <a:prstTxWarp prst="textNoShape">
              <a:avLst/>
            </a:prstTxWarp>
          </a:bodyPr>
          <a:lstStyle>
            <a:lvl1pPr defTabSz="949243">
              <a:defRPr kumimoji="0" sz="1200">
                <a:solidFill>
                  <a:schemeClr val="tx1"/>
                </a:solidFill>
              </a:defRPr>
            </a:lvl1pPr>
          </a:lstStyle>
          <a:p>
            <a:r>
              <a:rPr lang="fr-FR"/>
              <a:t>Poly F128</a:t>
            </a:r>
          </a:p>
        </p:txBody>
      </p:sp>
      <p:sp>
        <p:nvSpPr>
          <p:cNvPr id="16387" name="Rectangle 3"/>
          <p:cNvSpPr>
            <a:spLocks noGrp="1" noChangeArrowheads="1"/>
          </p:cNvSpPr>
          <p:nvPr>
            <p:ph type="dt" idx="1"/>
          </p:nvPr>
        </p:nvSpPr>
        <p:spPr bwMode="auto">
          <a:xfrm>
            <a:off x="4025424" y="2"/>
            <a:ext cx="3078639" cy="512763"/>
          </a:xfrm>
          <a:prstGeom prst="rect">
            <a:avLst/>
          </a:prstGeom>
          <a:noFill/>
          <a:ln w="9525">
            <a:noFill/>
            <a:miter lim="800000"/>
            <a:headEnd/>
            <a:tailEnd/>
          </a:ln>
        </p:spPr>
        <p:txBody>
          <a:bodyPr vert="horz" wrap="square" lIns="94897" tIns="47449" rIns="94897" bIns="47449" numCol="1" anchor="t" anchorCtr="0" compatLnSpc="1">
            <a:prstTxWarp prst="textNoShape">
              <a:avLst/>
            </a:prstTxWarp>
          </a:bodyPr>
          <a:lstStyle>
            <a:lvl1pPr algn="r" defTabSz="949243">
              <a:defRPr kumimoji="0" sz="1200">
                <a:solidFill>
                  <a:schemeClr val="tx1"/>
                </a:solidFill>
              </a:defRPr>
            </a:lvl1pPr>
          </a:lstStyle>
          <a:p>
            <a:fld id="{D34C7999-B999-9742-922B-E988D37941B5}" type="datetime1">
              <a:t>09/12/2020</a:t>
            </a:fld>
            <a:endParaRPr lang="fr-FR"/>
          </a:p>
        </p:txBody>
      </p:sp>
      <p:sp>
        <p:nvSpPr>
          <p:cNvPr id="16388" name="Rectangle 4"/>
          <p:cNvSpPr>
            <a:spLocks noGrp="1" noRot="1" noChangeAspect="1" noChangeArrowheads="1" noTextEdit="1"/>
          </p:cNvSpPr>
          <p:nvPr>
            <p:ph type="sldImg" idx="2"/>
          </p:nvPr>
        </p:nvSpPr>
        <p:spPr bwMode="auto">
          <a:xfrm>
            <a:off x="992188" y="768350"/>
            <a:ext cx="5119687" cy="3838575"/>
          </a:xfrm>
          <a:prstGeom prst="rect">
            <a:avLst/>
          </a:prstGeom>
          <a:noFill/>
          <a:ln w="9525">
            <a:solidFill>
              <a:srgbClr val="000000"/>
            </a:solidFill>
            <a:miter lim="800000"/>
            <a:headEnd/>
            <a:tailEnd/>
          </a:ln>
          <a:effectLst/>
        </p:spPr>
      </p:sp>
      <p:sp>
        <p:nvSpPr>
          <p:cNvPr id="16389" name="Rectangle 5"/>
          <p:cNvSpPr>
            <a:spLocks noGrp="1" noChangeArrowheads="1"/>
          </p:cNvSpPr>
          <p:nvPr>
            <p:ph type="body" sz="quarter" idx="3"/>
          </p:nvPr>
        </p:nvSpPr>
        <p:spPr bwMode="auto">
          <a:xfrm>
            <a:off x="948376" y="4862514"/>
            <a:ext cx="5207316" cy="4603751"/>
          </a:xfrm>
          <a:prstGeom prst="rect">
            <a:avLst/>
          </a:prstGeom>
          <a:noFill/>
          <a:ln w="9525">
            <a:noFill/>
            <a:miter lim="800000"/>
            <a:headEnd/>
            <a:tailEnd/>
          </a:ln>
        </p:spPr>
        <p:txBody>
          <a:bodyPr vert="horz" wrap="square" lIns="94897" tIns="47449" rIns="94897" bIns="47449"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6390" name="Rectangle 6"/>
          <p:cNvSpPr>
            <a:spLocks noGrp="1" noChangeArrowheads="1"/>
          </p:cNvSpPr>
          <p:nvPr>
            <p:ph type="ftr" sz="quarter" idx="4"/>
          </p:nvPr>
        </p:nvSpPr>
        <p:spPr bwMode="auto">
          <a:xfrm>
            <a:off x="2" y="9721852"/>
            <a:ext cx="3078639" cy="512763"/>
          </a:xfrm>
          <a:prstGeom prst="rect">
            <a:avLst/>
          </a:prstGeom>
          <a:noFill/>
          <a:ln w="9525">
            <a:noFill/>
            <a:miter lim="800000"/>
            <a:headEnd/>
            <a:tailEnd/>
          </a:ln>
        </p:spPr>
        <p:txBody>
          <a:bodyPr vert="horz" wrap="square" lIns="94897" tIns="47449" rIns="94897" bIns="47449" numCol="1" anchor="b" anchorCtr="0" compatLnSpc="1">
            <a:prstTxWarp prst="textNoShape">
              <a:avLst/>
            </a:prstTxWarp>
          </a:bodyPr>
          <a:lstStyle>
            <a:lvl1pPr defTabSz="949243">
              <a:defRPr kumimoji="0" sz="1200">
                <a:solidFill>
                  <a:schemeClr val="tx1"/>
                </a:solidFill>
              </a:defRPr>
            </a:lvl1pPr>
          </a:lstStyle>
          <a:p>
            <a:r>
              <a:rPr lang="fr-FR"/>
              <a:t>Philippe.grare@univ-reims.fr</a:t>
            </a:r>
          </a:p>
        </p:txBody>
      </p:sp>
      <p:sp>
        <p:nvSpPr>
          <p:cNvPr id="16391" name="Rectangle 7"/>
          <p:cNvSpPr>
            <a:spLocks noGrp="1" noChangeArrowheads="1"/>
          </p:cNvSpPr>
          <p:nvPr>
            <p:ph type="sldNum" sz="quarter" idx="5"/>
          </p:nvPr>
        </p:nvSpPr>
        <p:spPr bwMode="auto">
          <a:xfrm>
            <a:off x="4025424" y="9721852"/>
            <a:ext cx="3078639" cy="512763"/>
          </a:xfrm>
          <a:prstGeom prst="rect">
            <a:avLst/>
          </a:prstGeom>
          <a:noFill/>
          <a:ln w="9525">
            <a:noFill/>
            <a:miter lim="800000"/>
            <a:headEnd/>
            <a:tailEnd/>
          </a:ln>
        </p:spPr>
        <p:txBody>
          <a:bodyPr vert="horz" wrap="square" lIns="94897" tIns="47449" rIns="94897" bIns="47449" numCol="1" anchor="b" anchorCtr="0" compatLnSpc="1">
            <a:prstTxWarp prst="textNoShape">
              <a:avLst/>
            </a:prstTxWarp>
          </a:bodyPr>
          <a:lstStyle>
            <a:lvl1pPr algn="r" defTabSz="949243">
              <a:defRPr kumimoji="0" sz="1200">
                <a:solidFill>
                  <a:schemeClr val="tx1"/>
                </a:solidFill>
              </a:defRPr>
            </a:lvl1pPr>
          </a:lstStyle>
          <a:p>
            <a:fld id="{09BB8723-94ED-4071-AB68-080A6B36F001}" type="slidenum">
              <a:rPr lang="fr-FR"/>
              <a:pPr/>
              <a:t>‹#›</a:t>
            </a:fld>
            <a:endParaRPr lang="fr-FR"/>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a:t>
            </a:fld>
            <a:endParaRPr lang="fr-FR"/>
          </a:p>
        </p:txBody>
      </p:sp>
    </p:spTree>
    <p:extLst>
      <p:ext uri="{BB962C8B-B14F-4D97-AF65-F5344CB8AC3E}">
        <p14:creationId xmlns:p14="http://schemas.microsoft.com/office/powerpoint/2010/main" val="13804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a:t>
            </a:fld>
            <a:endParaRPr lang="fr-FR"/>
          </a:p>
        </p:txBody>
      </p:sp>
    </p:spTree>
    <p:extLst>
      <p:ext uri="{BB962C8B-B14F-4D97-AF65-F5344CB8AC3E}">
        <p14:creationId xmlns:p14="http://schemas.microsoft.com/office/powerpoint/2010/main" val="20240772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115</a:t>
            </a:fld>
            <a:endParaRPr lang="fr-FR"/>
          </a:p>
        </p:txBody>
      </p:sp>
    </p:spTree>
    <p:extLst>
      <p:ext uri="{BB962C8B-B14F-4D97-AF65-F5344CB8AC3E}">
        <p14:creationId xmlns:p14="http://schemas.microsoft.com/office/powerpoint/2010/main" val="7157296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116</a:t>
            </a:fld>
            <a:endParaRPr lang="fr-FR"/>
          </a:p>
        </p:txBody>
      </p:sp>
    </p:spTree>
    <p:extLst>
      <p:ext uri="{BB962C8B-B14F-4D97-AF65-F5344CB8AC3E}">
        <p14:creationId xmlns:p14="http://schemas.microsoft.com/office/powerpoint/2010/main" val="5754329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117</a:t>
            </a:fld>
            <a:endParaRPr lang="fr-FR"/>
          </a:p>
        </p:txBody>
      </p:sp>
    </p:spTree>
    <p:extLst>
      <p:ext uri="{BB962C8B-B14F-4D97-AF65-F5344CB8AC3E}">
        <p14:creationId xmlns:p14="http://schemas.microsoft.com/office/powerpoint/2010/main" val="20355450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118</a:t>
            </a:fld>
            <a:endParaRPr lang="fr-FR"/>
          </a:p>
        </p:txBody>
      </p:sp>
    </p:spTree>
    <p:extLst>
      <p:ext uri="{BB962C8B-B14F-4D97-AF65-F5344CB8AC3E}">
        <p14:creationId xmlns:p14="http://schemas.microsoft.com/office/powerpoint/2010/main" val="20850794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119</a:t>
            </a:fld>
            <a:endParaRPr lang="fr-FR"/>
          </a:p>
        </p:txBody>
      </p:sp>
    </p:spTree>
    <p:extLst>
      <p:ext uri="{BB962C8B-B14F-4D97-AF65-F5344CB8AC3E}">
        <p14:creationId xmlns:p14="http://schemas.microsoft.com/office/powerpoint/2010/main" val="7578336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120</a:t>
            </a:fld>
            <a:endParaRPr lang="fr-FR"/>
          </a:p>
        </p:txBody>
      </p:sp>
    </p:spTree>
    <p:extLst>
      <p:ext uri="{BB962C8B-B14F-4D97-AF65-F5344CB8AC3E}">
        <p14:creationId xmlns:p14="http://schemas.microsoft.com/office/powerpoint/2010/main" val="18137743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121</a:t>
            </a:fld>
            <a:endParaRPr lang="fr-FR"/>
          </a:p>
        </p:txBody>
      </p:sp>
    </p:spTree>
    <p:extLst>
      <p:ext uri="{BB962C8B-B14F-4D97-AF65-F5344CB8AC3E}">
        <p14:creationId xmlns:p14="http://schemas.microsoft.com/office/powerpoint/2010/main" val="8276690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122</a:t>
            </a:fld>
            <a:endParaRPr lang="fr-FR"/>
          </a:p>
        </p:txBody>
      </p:sp>
    </p:spTree>
    <p:extLst>
      <p:ext uri="{BB962C8B-B14F-4D97-AF65-F5344CB8AC3E}">
        <p14:creationId xmlns:p14="http://schemas.microsoft.com/office/powerpoint/2010/main" val="14226545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123</a:t>
            </a:fld>
            <a:endParaRPr lang="fr-FR"/>
          </a:p>
        </p:txBody>
      </p:sp>
    </p:spTree>
    <p:extLst>
      <p:ext uri="{BB962C8B-B14F-4D97-AF65-F5344CB8AC3E}">
        <p14:creationId xmlns:p14="http://schemas.microsoft.com/office/powerpoint/2010/main" val="4632814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124</a:t>
            </a:fld>
            <a:endParaRPr lang="fr-FR"/>
          </a:p>
        </p:txBody>
      </p:sp>
    </p:spTree>
    <p:extLst>
      <p:ext uri="{BB962C8B-B14F-4D97-AF65-F5344CB8AC3E}">
        <p14:creationId xmlns:p14="http://schemas.microsoft.com/office/powerpoint/2010/main" val="1205985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a:t>
            </a:fld>
            <a:endParaRPr lang="fr-FR"/>
          </a:p>
        </p:txBody>
      </p:sp>
    </p:spTree>
    <p:extLst>
      <p:ext uri="{BB962C8B-B14F-4D97-AF65-F5344CB8AC3E}">
        <p14:creationId xmlns:p14="http://schemas.microsoft.com/office/powerpoint/2010/main" val="16020083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125</a:t>
            </a:fld>
            <a:endParaRPr lang="fr-FR"/>
          </a:p>
        </p:txBody>
      </p:sp>
    </p:spTree>
    <p:extLst>
      <p:ext uri="{BB962C8B-B14F-4D97-AF65-F5344CB8AC3E}">
        <p14:creationId xmlns:p14="http://schemas.microsoft.com/office/powerpoint/2010/main" val="3012951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126</a:t>
            </a:fld>
            <a:endParaRPr lang="fr-FR"/>
          </a:p>
        </p:txBody>
      </p:sp>
    </p:spTree>
    <p:extLst>
      <p:ext uri="{BB962C8B-B14F-4D97-AF65-F5344CB8AC3E}">
        <p14:creationId xmlns:p14="http://schemas.microsoft.com/office/powerpoint/2010/main" val="13132991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127</a:t>
            </a:fld>
            <a:endParaRPr lang="fr-FR"/>
          </a:p>
        </p:txBody>
      </p:sp>
    </p:spTree>
    <p:extLst>
      <p:ext uri="{BB962C8B-B14F-4D97-AF65-F5344CB8AC3E}">
        <p14:creationId xmlns:p14="http://schemas.microsoft.com/office/powerpoint/2010/main" val="21248634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128</a:t>
            </a:fld>
            <a:endParaRPr lang="fr-FR"/>
          </a:p>
        </p:txBody>
      </p:sp>
    </p:spTree>
    <p:extLst>
      <p:ext uri="{BB962C8B-B14F-4D97-AF65-F5344CB8AC3E}">
        <p14:creationId xmlns:p14="http://schemas.microsoft.com/office/powerpoint/2010/main" val="14696112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129</a:t>
            </a:fld>
            <a:endParaRPr lang="fr-FR"/>
          </a:p>
        </p:txBody>
      </p:sp>
    </p:spTree>
    <p:extLst>
      <p:ext uri="{BB962C8B-B14F-4D97-AF65-F5344CB8AC3E}">
        <p14:creationId xmlns:p14="http://schemas.microsoft.com/office/powerpoint/2010/main" val="5921101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130</a:t>
            </a:fld>
            <a:endParaRPr lang="fr-FR"/>
          </a:p>
        </p:txBody>
      </p:sp>
    </p:spTree>
    <p:extLst>
      <p:ext uri="{BB962C8B-B14F-4D97-AF65-F5344CB8AC3E}">
        <p14:creationId xmlns:p14="http://schemas.microsoft.com/office/powerpoint/2010/main" val="19454788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131</a:t>
            </a:fld>
            <a:endParaRPr lang="fr-FR"/>
          </a:p>
        </p:txBody>
      </p:sp>
    </p:spTree>
    <p:extLst>
      <p:ext uri="{BB962C8B-B14F-4D97-AF65-F5344CB8AC3E}">
        <p14:creationId xmlns:p14="http://schemas.microsoft.com/office/powerpoint/2010/main" val="20725302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132</a:t>
            </a:fld>
            <a:endParaRPr lang="fr-FR"/>
          </a:p>
        </p:txBody>
      </p:sp>
    </p:spTree>
    <p:extLst>
      <p:ext uri="{BB962C8B-B14F-4D97-AF65-F5344CB8AC3E}">
        <p14:creationId xmlns:p14="http://schemas.microsoft.com/office/powerpoint/2010/main" val="1756990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133</a:t>
            </a:fld>
            <a:endParaRPr lang="fr-FR"/>
          </a:p>
        </p:txBody>
      </p:sp>
    </p:spTree>
    <p:extLst>
      <p:ext uri="{BB962C8B-B14F-4D97-AF65-F5344CB8AC3E}">
        <p14:creationId xmlns:p14="http://schemas.microsoft.com/office/powerpoint/2010/main" val="8988016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134</a:t>
            </a:fld>
            <a:endParaRPr lang="fr-FR"/>
          </a:p>
        </p:txBody>
      </p:sp>
    </p:spTree>
    <p:extLst>
      <p:ext uri="{BB962C8B-B14F-4D97-AF65-F5344CB8AC3E}">
        <p14:creationId xmlns:p14="http://schemas.microsoft.com/office/powerpoint/2010/main" val="204085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12</a:t>
            </a:fld>
            <a:endParaRPr lang="fr-FR"/>
          </a:p>
        </p:txBody>
      </p:sp>
    </p:spTree>
    <p:extLst>
      <p:ext uri="{BB962C8B-B14F-4D97-AF65-F5344CB8AC3E}">
        <p14:creationId xmlns:p14="http://schemas.microsoft.com/office/powerpoint/2010/main" val="13685073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135</a:t>
            </a:fld>
            <a:endParaRPr lang="fr-FR"/>
          </a:p>
        </p:txBody>
      </p:sp>
    </p:spTree>
    <p:extLst>
      <p:ext uri="{BB962C8B-B14F-4D97-AF65-F5344CB8AC3E}">
        <p14:creationId xmlns:p14="http://schemas.microsoft.com/office/powerpoint/2010/main" val="15155998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136</a:t>
            </a:fld>
            <a:endParaRPr lang="fr-FR"/>
          </a:p>
        </p:txBody>
      </p:sp>
    </p:spTree>
    <p:extLst>
      <p:ext uri="{BB962C8B-B14F-4D97-AF65-F5344CB8AC3E}">
        <p14:creationId xmlns:p14="http://schemas.microsoft.com/office/powerpoint/2010/main" val="14281616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137</a:t>
            </a:fld>
            <a:endParaRPr lang="fr-FR"/>
          </a:p>
        </p:txBody>
      </p:sp>
    </p:spTree>
    <p:extLst>
      <p:ext uri="{BB962C8B-B14F-4D97-AF65-F5344CB8AC3E}">
        <p14:creationId xmlns:p14="http://schemas.microsoft.com/office/powerpoint/2010/main" val="3991509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138</a:t>
            </a:fld>
            <a:endParaRPr lang="fr-FR"/>
          </a:p>
        </p:txBody>
      </p:sp>
    </p:spTree>
    <p:extLst>
      <p:ext uri="{BB962C8B-B14F-4D97-AF65-F5344CB8AC3E}">
        <p14:creationId xmlns:p14="http://schemas.microsoft.com/office/powerpoint/2010/main" val="7744342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139</a:t>
            </a:fld>
            <a:endParaRPr lang="fr-FR"/>
          </a:p>
        </p:txBody>
      </p:sp>
    </p:spTree>
    <p:extLst>
      <p:ext uri="{BB962C8B-B14F-4D97-AF65-F5344CB8AC3E}">
        <p14:creationId xmlns:p14="http://schemas.microsoft.com/office/powerpoint/2010/main" val="5517634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140</a:t>
            </a:fld>
            <a:endParaRPr lang="fr-FR"/>
          </a:p>
        </p:txBody>
      </p:sp>
    </p:spTree>
    <p:extLst>
      <p:ext uri="{BB962C8B-B14F-4D97-AF65-F5344CB8AC3E}">
        <p14:creationId xmlns:p14="http://schemas.microsoft.com/office/powerpoint/2010/main" val="19359188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141</a:t>
            </a:fld>
            <a:endParaRPr lang="fr-FR"/>
          </a:p>
        </p:txBody>
      </p:sp>
    </p:spTree>
    <p:extLst>
      <p:ext uri="{BB962C8B-B14F-4D97-AF65-F5344CB8AC3E}">
        <p14:creationId xmlns:p14="http://schemas.microsoft.com/office/powerpoint/2010/main" val="13307131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142</a:t>
            </a:fld>
            <a:endParaRPr lang="fr-FR"/>
          </a:p>
        </p:txBody>
      </p:sp>
    </p:spTree>
    <p:extLst>
      <p:ext uri="{BB962C8B-B14F-4D97-AF65-F5344CB8AC3E}">
        <p14:creationId xmlns:p14="http://schemas.microsoft.com/office/powerpoint/2010/main" val="2113477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143</a:t>
            </a:fld>
            <a:endParaRPr lang="fr-FR"/>
          </a:p>
        </p:txBody>
      </p:sp>
    </p:spTree>
    <p:extLst>
      <p:ext uri="{BB962C8B-B14F-4D97-AF65-F5344CB8AC3E}">
        <p14:creationId xmlns:p14="http://schemas.microsoft.com/office/powerpoint/2010/main" val="8587046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160</a:t>
            </a:fld>
            <a:endParaRPr lang="fr-FR"/>
          </a:p>
        </p:txBody>
      </p:sp>
    </p:spTree>
    <p:extLst>
      <p:ext uri="{BB962C8B-B14F-4D97-AF65-F5344CB8AC3E}">
        <p14:creationId xmlns:p14="http://schemas.microsoft.com/office/powerpoint/2010/main" val="191091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13</a:t>
            </a:fld>
            <a:endParaRPr lang="fr-FR"/>
          </a:p>
        </p:txBody>
      </p:sp>
    </p:spTree>
    <p:extLst>
      <p:ext uri="{BB962C8B-B14F-4D97-AF65-F5344CB8AC3E}">
        <p14:creationId xmlns:p14="http://schemas.microsoft.com/office/powerpoint/2010/main" val="3219830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r>
              <a:rPr lang="fr-FR" smtClean="0"/>
              <a:t>EA01 CM N°3</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a:ln/>
        </p:spPr>
      </p:sp>
      <p:sp>
        <p:nvSpPr>
          <p:cNvPr id="97283" name="Espace réservé des commentaires 2"/>
          <p:cNvSpPr>
            <a:spLocks noGrp="1"/>
          </p:cNvSpPr>
          <p:nvPr>
            <p:ph type="body" idx="1"/>
          </p:nvPr>
        </p:nvSpPr>
        <p:spPr>
          <a:noFill/>
          <a:ln/>
        </p:spPr>
        <p:txBody>
          <a:bodyPr/>
          <a:lstStyle/>
          <a:p>
            <a:endParaRPr lang="fr-FR" smtClean="0"/>
          </a:p>
        </p:txBody>
      </p:sp>
      <p:sp>
        <p:nvSpPr>
          <p:cNvPr id="97284" name="Espace réservé du numéro de diapositive 3"/>
          <p:cNvSpPr>
            <a:spLocks noGrp="1"/>
          </p:cNvSpPr>
          <p:nvPr>
            <p:ph type="sldNum" sz="quarter" idx="5"/>
          </p:nvPr>
        </p:nvSpPr>
        <p:spPr>
          <a:noFill/>
        </p:spPr>
        <p:txBody>
          <a:bodyPr/>
          <a:lstStyle/>
          <a:p>
            <a:fld id="{4A93C94E-9EE1-4739-B2E7-862EF29440B6}" type="slidenum">
              <a:rPr lang="fr-FR"/>
              <a:pPr/>
              <a:t>167</a:t>
            </a:fld>
            <a:endParaRPr lang="fr-F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p:cNvSpPr>
            <a:spLocks noGrp="1" noRot="1" noChangeAspect="1" noTextEdit="1"/>
          </p:cNvSpPr>
          <p:nvPr>
            <p:ph type="sldImg"/>
          </p:nvPr>
        </p:nvSpPr>
        <p:spPr>
          <a:ln/>
        </p:spPr>
      </p:sp>
      <p:sp>
        <p:nvSpPr>
          <p:cNvPr id="98307" name="Espace réservé des commentaires 2"/>
          <p:cNvSpPr>
            <a:spLocks noGrp="1"/>
          </p:cNvSpPr>
          <p:nvPr>
            <p:ph type="body" idx="1"/>
          </p:nvPr>
        </p:nvSpPr>
        <p:spPr>
          <a:noFill/>
          <a:ln/>
        </p:spPr>
        <p:txBody>
          <a:bodyPr/>
          <a:lstStyle/>
          <a:p>
            <a:endParaRPr lang="fr-FR" smtClean="0"/>
          </a:p>
        </p:txBody>
      </p:sp>
      <p:sp>
        <p:nvSpPr>
          <p:cNvPr id="98308" name="Espace réservé du numéro de diapositive 3"/>
          <p:cNvSpPr>
            <a:spLocks noGrp="1"/>
          </p:cNvSpPr>
          <p:nvPr>
            <p:ph type="sldNum" sz="quarter" idx="5"/>
          </p:nvPr>
        </p:nvSpPr>
        <p:spPr>
          <a:noFill/>
        </p:spPr>
        <p:txBody>
          <a:bodyPr/>
          <a:lstStyle/>
          <a:p>
            <a:fld id="{9C944D3D-D4C8-41C7-9300-D2F6C558409F}" type="slidenum">
              <a:rPr lang="fr-FR"/>
              <a:pPr/>
              <a:t>168</a:t>
            </a:fld>
            <a:endParaRPr lang="fr-F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a:ln/>
        </p:spPr>
      </p:sp>
      <p:sp>
        <p:nvSpPr>
          <p:cNvPr id="105475" name="Espace réservé des commentaires 2"/>
          <p:cNvSpPr>
            <a:spLocks noGrp="1"/>
          </p:cNvSpPr>
          <p:nvPr>
            <p:ph type="body" idx="1"/>
          </p:nvPr>
        </p:nvSpPr>
        <p:spPr>
          <a:noFill/>
          <a:ln/>
        </p:spPr>
        <p:txBody>
          <a:bodyPr/>
          <a:lstStyle/>
          <a:p>
            <a:endParaRPr lang="fr-FR" smtClean="0"/>
          </a:p>
        </p:txBody>
      </p:sp>
      <p:sp>
        <p:nvSpPr>
          <p:cNvPr id="105476" name="Espace réservé du numéro de diapositive 3"/>
          <p:cNvSpPr>
            <a:spLocks noGrp="1"/>
          </p:cNvSpPr>
          <p:nvPr>
            <p:ph type="sldNum" sz="quarter" idx="5"/>
          </p:nvPr>
        </p:nvSpPr>
        <p:spPr>
          <a:noFill/>
        </p:spPr>
        <p:txBody>
          <a:bodyPr/>
          <a:lstStyle/>
          <a:p>
            <a:fld id="{58C1779A-3BAA-4626-966E-5BB13EBAB059}" type="slidenum">
              <a:rPr lang="fr-FR"/>
              <a:pPr/>
              <a:t>169</a:t>
            </a:fld>
            <a:endParaRPr lang="fr-F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a:ln/>
        </p:spPr>
      </p:sp>
      <p:sp>
        <p:nvSpPr>
          <p:cNvPr id="109571" name="Espace réservé des commentaires 2"/>
          <p:cNvSpPr>
            <a:spLocks noGrp="1"/>
          </p:cNvSpPr>
          <p:nvPr>
            <p:ph type="body" idx="1"/>
          </p:nvPr>
        </p:nvSpPr>
        <p:spPr>
          <a:noFill/>
          <a:ln/>
        </p:spPr>
        <p:txBody>
          <a:bodyPr/>
          <a:lstStyle/>
          <a:p>
            <a:endParaRPr lang="fr-FR" smtClean="0"/>
          </a:p>
        </p:txBody>
      </p:sp>
      <p:sp>
        <p:nvSpPr>
          <p:cNvPr id="109572" name="Espace réservé du numéro de diapositive 3"/>
          <p:cNvSpPr>
            <a:spLocks noGrp="1"/>
          </p:cNvSpPr>
          <p:nvPr>
            <p:ph type="sldNum" sz="quarter" idx="5"/>
          </p:nvPr>
        </p:nvSpPr>
        <p:spPr>
          <a:noFill/>
        </p:spPr>
        <p:txBody>
          <a:bodyPr/>
          <a:lstStyle/>
          <a:p>
            <a:fld id="{5F6A6C3B-9FD8-4897-8663-0C7D2C6078B9}" type="slidenum">
              <a:rPr lang="fr-FR"/>
              <a:pPr/>
              <a:t>170</a:t>
            </a:fld>
            <a:endParaRPr lang="fr-F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a:ln/>
        </p:spPr>
      </p:sp>
      <p:sp>
        <p:nvSpPr>
          <p:cNvPr id="113667" name="Espace réservé des commentaires 2"/>
          <p:cNvSpPr>
            <a:spLocks noGrp="1"/>
          </p:cNvSpPr>
          <p:nvPr>
            <p:ph type="body" idx="1"/>
          </p:nvPr>
        </p:nvSpPr>
        <p:spPr>
          <a:noFill/>
          <a:ln/>
        </p:spPr>
        <p:txBody>
          <a:bodyPr/>
          <a:lstStyle/>
          <a:p>
            <a:endParaRPr lang="fr-FR" smtClean="0"/>
          </a:p>
        </p:txBody>
      </p:sp>
      <p:sp>
        <p:nvSpPr>
          <p:cNvPr id="113668" name="Espace réservé du numéro de diapositive 3"/>
          <p:cNvSpPr>
            <a:spLocks noGrp="1"/>
          </p:cNvSpPr>
          <p:nvPr>
            <p:ph type="sldNum" sz="quarter" idx="5"/>
          </p:nvPr>
        </p:nvSpPr>
        <p:spPr>
          <a:noFill/>
        </p:spPr>
        <p:txBody>
          <a:bodyPr/>
          <a:lstStyle/>
          <a:p>
            <a:fld id="{89F1416D-5381-4B25-A835-C464555934C1}" type="slidenum">
              <a:rPr lang="fr-FR"/>
              <a:pPr/>
              <a:t>171</a:t>
            </a:fld>
            <a:endParaRPr lang="fr-F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a:ln/>
        </p:spPr>
      </p:sp>
      <p:sp>
        <p:nvSpPr>
          <p:cNvPr id="114691" name="Espace réservé des commentaires 2"/>
          <p:cNvSpPr>
            <a:spLocks noGrp="1"/>
          </p:cNvSpPr>
          <p:nvPr>
            <p:ph type="body" idx="1"/>
          </p:nvPr>
        </p:nvSpPr>
        <p:spPr>
          <a:noFill/>
          <a:ln/>
        </p:spPr>
        <p:txBody>
          <a:bodyPr/>
          <a:lstStyle/>
          <a:p>
            <a:endParaRPr lang="fr-FR" smtClean="0"/>
          </a:p>
        </p:txBody>
      </p:sp>
      <p:sp>
        <p:nvSpPr>
          <p:cNvPr id="114692" name="Espace réservé du numéro de diapositive 3"/>
          <p:cNvSpPr>
            <a:spLocks noGrp="1"/>
          </p:cNvSpPr>
          <p:nvPr>
            <p:ph type="sldNum" sz="quarter" idx="5"/>
          </p:nvPr>
        </p:nvSpPr>
        <p:spPr>
          <a:noFill/>
        </p:spPr>
        <p:txBody>
          <a:bodyPr/>
          <a:lstStyle/>
          <a:p>
            <a:fld id="{5C162ECB-6D54-41AE-91AF-2F4E0ADAE073}" type="slidenum">
              <a:rPr lang="fr-FR"/>
              <a:pPr/>
              <a:t>172</a:t>
            </a:fld>
            <a:endParaRPr lang="fr-F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a:ln/>
        </p:spPr>
      </p:sp>
      <p:sp>
        <p:nvSpPr>
          <p:cNvPr id="115715" name="Espace réservé des commentaires 2"/>
          <p:cNvSpPr>
            <a:spLocks noGrp="1"/>
          </p:cNvSpPr>
          <p:nvPr>
            <p:ph type="body" idx="1"/>
          </p:nvPr>
        </p:nvSpPr>
        <p:spPr>
          <a:noFill/>
          <a:ln/>
        </p:spPr>
        <p:txBody>
          <a:bodyPr/>
          <a:lstStyle/>
          <a:p>
            <a:endParaRPr lang="fr-FR" smtClean="0"/>
          </a:p>
        </p:txBody>
      </p:sp>
      <p:sp>
        <p:nvSpPr>
          <p:cNvPr id="115716" name="Espace réservé du numéro de diapositive 3"/>
          <p:cNvSpPr>
            <a:spLocks noGrp="1"/>
          </p:cNvSpPr>
          <p:nvPr>
            <p:ph type="sldNum" sz="quarter" idx="5"/>
          </p:nvPr>
        </p:nvSpPr>
        <p:spPr>
          <a:noFill/>
        </p:spPr>
        <p:txBody>
          <a:bodyPr/>
          <a:lstStyle/>
          <a:p>
            <a:fld id="{6FD7F5EA-95E0-4473-851C-0EABF2040C8D}" type="slidenum">
              <a:rPr lang="fr-FR"/>
              <a:pPr/>
              <a:t>173</a:t>
            </a:fld>
            <a:endParaRPr lang="fr-F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p:cNvSpPr>
            <a:spLocks noGrp="1" noRot="1" noChangeAspect="1" noTextEdit="1"/>
          </p:cNvSpPr>
          <p:nvPr>
            <p:ph type="sldImg"/>
          </p:nvPr>
        </p:nvSpPr>
        <p:spPr>
          <a:ln/>
        </p:spPr>
      </p:sp>
      <p:sp>
        <p:nvSpPr>
          <p:cNvPr id="116739" name="Espace réservé des commentaires 2"/>
          <p:cNvSpPr>
            <a:spLocks noGrp="1"/>
          </p:cNvSpPr>
          <p:nvPr>
            <p:ph type="body" idx="1"/>
          </p:nvPr>
        </p:nvSpPr>
        <p:spPr>
          <a:noFill/>
          <a:ln/>
        </p:spPr>
        <p:txBody>
          <a:bodyPr/>
          <a:lstStyle/>
          <a:p>
            <a:endParaRPr lang="fr-FR" smtClean="0"/>
          </a:p>
        </p:txBody>
      </p:sp>
      <p:sp>
        <p:nvSpPr>
          <p:cNvPr id="116740" name="Espace réservé du numéro de diapositive 3"/>
          <p:cNvSpPr>
            <a:spLocks noGrp="1"/>
          </p:cNvSpPr>
          <p:nvPr>
            <p:ph type="sldNum" sz="quarter" idx="5"/>
          </p:nvPr>
        </p:nvSpPr>
        <p:spPr>
          <a:noFill/>
        </p:spPr>
        <p:txBody>
          <a:bodyPr/>
          <a:lstStyle/>
          <a:p>
            <a:fld id="{16BDD896-FECA-4A08-B65B-291EEB5443AA}" type="slidenum">
              <a:rPr lang="fr-FR"/>
              <a:pPr/>
              <a:t>174</a:t>
            </a:fld>
            <a:endParaRPr lang="fr-F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a:ln/>
        </p:spPr>
      </p:sp>
      <p:sp>
        <p:nvSpPr>
          <p:cNvPr id="117763" name="Espace réservé des commentaires 2"/>
          <p:cNvSpPr>
            <a:spLocks noGrp="1"/>
          </p:cNvSpPr>
          <p:nvPr>
            <p:ph type="body" idx="1"/>
          </p:nvPr>
        </p:nvSpPr>
        <p:spPr>
          <a:noFill/>
          <a:ln/>
        </p:spPr>
        <p:txBody>
          <a:bodyPr/>
          <a:lstStyle/>
          <a:p>
            <a:endParaRPr lang="fr-FR" smtClean="0"/>
          </a:p>
        </p:txBody>
      </p:sp>
      <p:sp>
        <p:nvSpPr>
          <p:cNvPr id="117764" name="Espace réservé du numéro de diapositive 3"/>
          <p:cNvSpPr>
            <a:spLocks noGrp="1"/>
          </p:cNvSpPr>
          <p:nvPr>
            <p:ph type="sldNum" sz="quarter" idx="5"/>
          </p:nvPr>
        </p:nvSpPr>
        <p:spPr>
          <a:noFill/>
        </p:spPr>
        <p:txBody>
          <a:bodyPr/>
          <a:lstStyle/>
          <a:p>
            <a:fld id="{5D500149-D61C-4575-8028-9CD010E6BBD1}" type="slidenum">
              <a:rPr lang="fr-FR"/>
              <a:pPr/>
              <a:t>175</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14</a:t>
            </a:fld>
            <a:endParaRPr lang="fr-FR"/>
          </a:p>
        </p:txBody>
      </p:sp>
    </p:spTree>
    <p:extLst>
      <p:ext uri="{BB962C8B-B14F-4D97-AF65-F5344CB8AC3E}">
        <p14:creationId xmlns:p14="http://schemas.microsoft.com/office/powerpoint/2010/main" val="11749347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4BF64919-D87F-754D-B2AA-4F967232A80B}"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182</a:t>
            </a:fld>
            <a:endParaRPr lang="fr-FR"/>
          </a:p>
        </p:txBody>
      </p:sp>
    </p:spTree>
    <p:extLst>
      <p:ext uri="{BB962C8B-B14F-4D97-AF65-F5344CB8AC3E}">
        <p14:creationId xmlns:p14="http://schemas.microsoft.com/office/powerpoint/2010/main" val="19818108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186</a:t>
            </a:fld>
            <a:endParaRPr lang="fr-FR"/>
          </a:p>
        </p:txBody>
      </p:sp>
    </p:spTree>
    <p:extLst>
      <p:ext uri="{BB962C8B-B14F-4D97-AF65-F5344CB8AC3E}">
        <p14:creationId xmlns:p14="http://schemas.microsoft.com/office/powerpoint/2010/main" val="10634098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187</a:t>
            </a:fld>
            <a:endParaRPr lang="fr-FR"/>
          </a:p>
        </p:txBody>
      </p:sp>
    </p:spTree>
    <p:extLst>
      <p:ext uri="{BB962C8B-B14F-4D97-AF65-F5344CB8AC3E}">
        <p14:creationId xmlns:p14="http://schemas.microsoft.com/office/powerpoint/2010/main" val="14628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15</a:t>
            </a:fld>
            <a:endParaRPr lang="fr-FR"/>
          </a:p>
        </p:txBody>
      </p:sp>
    </p:spTree>
    <p:extLst>
      <p:ext uri="{BB962C8B-B14F-4D97-AF65-F5344CB8AC3E}">
        <p14:creationId xmlns:p14="http://schemas.microsoft.com/office/powerpoint/2010/main" val="63835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16</a:t>
            </a:fld>
            <a:endParaRPr lang="fr-FR"/>
          </a:p>
        </p:txBody>
      </p:sp>
    </p:spTree>
    <p:extLst>
      <p:ext uri="{BB962C8B-B14F-4D97-AF65-F5344CB8AC3E}">
        <p14:creationId xmlns:p14="http://schemas.microsoft.com/office/powerpoint/2010/main" val="59007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17</a:t>
            </a:fld>
            <a:endParaRPr lang="fr-FR"/>
          </a:p>
        </p:txBody>
      </p:sp>
    </p:spTree>
    <p:extLst>
      <p:ext uri="{BB962C8B-B14F-4D97-AF65-F5344CB8AC3E}">
        <p14:creationId xmlns:p14="http://schemas.microsoft.com/office/powerpoint/2010/main" val="1217011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18</a:t>
            </a:fld>
            <a:endParaRPr lang="fr-FR"/>
          </a:p>
        </p:txBody>
      </p:sp>
    </p:spTree>
    <p:extLst>
      <p:ext uri="{BB962C8B-B14F-4D97-AF65-F5344CB8AC3E}">
        <p14:creationId xmlns:p14="http://schemas.microsoft.com/office/powerpoint/2010/main" val="971154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19</a:t>
            </a:fld>
            <a:endParaRPr lang="fr-FR"/>
          </a:p>
        </p:txBody>
      </p:sp>
    </p:spTree>
    <p:extLst>
      <p:ext uri="{BB962C8B-B14F-4D97-AF65-F5344CB8AC3E}">
        <p14:creationId xmlns:p14="http://schemas.microsoft.com/office/powerpoint/2010/main" val="1115296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2</a:t>
            </a:fld>
            <a:endParaRPr lang="fr-FR"/>
          </a:p>
        </p:txBody>
      </p:sp>
    </p:spTree>
    <p:extLst>
      <p:ext uri="{BB962C8B-B14F-4D97-AF65-F5344CB8AC3E}">
        <p14:creationId xmlns:p14="http://schemas.microsoft.com/office/powerpoint/2010/main" val="996584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20</a:t>
            </a:fld>
            <a:endParaRPr lang="fr-FR"/>
          </a:p>
        </p:txBody>
      </p:sp>
    </p:spTree>
    <p:extLst>
      <p:ext uri="{BB962C8B-B14F-4D97-AF65-F5344CB8AC3E}">
        <p14:creationId xmlns:p14="http://schemas.microsoft.com/office/powerpoint/2010/main" val="1893377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6289BECF-03E3-714F-939A-51CFE52040D2}" type="datetime1">
              <a:t>09/12/2020</a:t>
            </a:fld>
            <a:endParaRPr lang="fr-FR"/>
          </a:p>
        </p:txBody>
      </p:sp>
      <p:sp>
        <p:nvSpPr>
          <p:cNvPr id="7" name="Rectangle 7"/>
          <p:cNvSpPr>
            <a:spLocks noGrp="1" noChangeArrowheads="1"/>
          </p:cNvSpPr>
          <p:nvPr>
            <p:ph type="sldNum" sz="quarter" idx="5"/>
          </p:nvPr>
        </p:nvSpPr>
        <p:spPr>
          <a:ln/>
        </p:spPr>
        <p:txBody>
          <a:bodyPr/>
          <a:lstStyle/>
          <a:p>
            <a:fld id="{E56B0873-8620-498F-8388-13035CE7EB6B}" type="slidenum">
              <a:rPr lang="fr-FR"/>
              <a:pPr/>
              <a:t>21</a:t>
            </a:fld>
            <a:endParaRPr lang="fr-FR"/>
          </a:p>
        </p:txBody>
      </p:sp>
      <p:sp>
        <p:nvSpPr>
          <p:cNvPr id="968706" name="Rectangle 2"/>
          <p:cNvSpPr>
            <a:spLocks noGrp="1" noRot="1" noChangeAspect="1" noChangeArrowheads="1" noTextEdit="1"/>
          </p:cNvSpPr>
          <p:nvPr>
            <p:ph type="sldImg"/>
          </p:nvPr>
        </p:nvSpPr>
        <p:spPr>
          <a:xfrm>
            <a:off x="995363" y="768350"/>
            <a:ext cx="5114925" cy="3836988"/>
          </a:xfrm>
          <a:ln/>
        </p:spPr>
      </p:sp>
      <p:sp>
        <p:nvSpPr>
          <p:cNvPr id="9687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22</a:t>
            </a:fld>
            <a:endParaRPr lang="fr-FR"/>
          </a:p>
        </p:txBody>
      </p:sp>
    </p:spTree>
    <p:extLst>
      <p:ext uri="{BB962C8B-B14F-4D97-AF65-F5344CB8AC3E}">
        <p14:creationId xmlns:p14="http://schemas.microsoft.com/office/powerpoint/2010/main" val="1525048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23</a:t>
            </a:fld>
            <a:endParaRPr lang="fr-FR"/>
          </a:p>
        </p:txBody>
      </p:sp>
    </p:spTree>
    <p:extLst>
      <p:ext uri="{BB962C8B-B14F-4D97-AF65-F5344CB8AC3E}">
        <p14:creationId xmlns:p14="http://schemas.microsoft.com/office/powerpoint/2010/main" val="1846510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24</a:t>
            </a:fld>
            <a:endParaRPr lang="fr-FR"/>
          </a:p>
        </p:txBody>
      </p:sp>
    </p:spTree>
    <p:extLst>
      <p:ext uri="{BB962C8B-B14F-4D97-AF65-F5344CB8AC3E}">
        <p14:creationId xmlns:p14="http://schemas.microsoft.com/office/powerpoint/2010/main" val="1551964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25</a:t>
            </a:fld>
            <a:endParaRPr lang="fr-FR"/>
          </a:p>
        </p:txBody>
      </p:sp>
    </p:spTree>
    <p:extLst>
      <p:ext uri="{BB962C8B-B14F-4D97-AF65-F5344CB8AC3E}">
        <p14:creationId xmlns:p14="http://schemas.microsoft.com/office/powerpoint/2010/main" val="1948947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26</a:t>
            </a:fld>
            <a:endParaRPr lang="fr-FR"/>
          </a:p>
        </p:txBody>
      </p:sp>
    </p:spTree>
    <p:extLst>
      <p:ext uri="{BB962C8B-B14F-4D97-AF65-F5344CB8AC3E}">
        <p14:creationId xmlns:p14="http://schemas.microsoft.com/office/powerpoint/2010/main" val="1427761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EC14C61-73AF-1947-BF60-850BABE5E8A0}" type="datetime1">
              <a:t>09/12/2020</a:t>
            </a:fld>
            <a:endParaRPr lang="fr-FR"/>
          </a:p>
        </p:txBody>
      </p:sp>
      <p:sp>
        <p:nvSpPr>
          <p:cNvPr id="7" name="Rectangle 7"/>
          <p:cNvSpPr>
            <a:spLocks noGrp="1" noChangeArrowheads="1"/>
          </p:cNvSpPr>
          <p:nvPr>
            <p:ph type="sldNum" sz="quarter" idx="5"/>
          </p:nvPr>
        </p:nvSpPr>
        <p:spPr>
          <a:ln/>
        </p:spPr>
        <p:txBody>
          <a:bodyPr/>
          <a:lstStyle/>
          <a:p>
            <a:fld id="{089929A1-9603-4EA5-A2CA-0E7959359BE6}" type="slidenum">
              <a:rPr lang="fr-FR"/>
              <a:pPr/>
              <a:t>27</a:t>
            </a:fld>
            <a:endParaRPr lang="fr-FR"/>
          </a:p>
        </p:txBody>
      </p:sp>
      <p:sp>
        <p:nvSpPr>
          <p:cNvPr id="974850" name="Rectangle 2"/>
          <p:cNvSpPr>
            <a:spLocks noGrp="1" noRot="1" noChangeAspect="1" noChangeArrowheads="1" noTextEdit="1"/>
          </p:cNvSpPr>
          <p:nvPr>
            <p:ph type="sldImg"/>
          </p:nvPr>
        </p:nvSpPr>
        <p:spPr>
          <a:xfrm>
            <a:off x="995363" y="768350"/>
            <a:ext cx="5114925" cy="3836988"/>
          </a:xfrm>
          <a:ln/>
        </p:spPr>
      </p:sp>
      <p:sp>
        <p:nvSpPr>
          <p:cNvPr id="974851" name="Rectangle 3"/>
          <p:cNvSpPr>
            <a:spLocks noGrp="1" noChangeArrowheads="1"/>
          </p:cNvSpPr>
          <p:nvPr>
            <p:ph type="body" idx="1"/>
          </p:nvPr>
        </p:nvSpPr>
        <p:spPr/>
        <p:txBody>
          <a:bodyPr/>
          <a:lstStyle/>
          <a:p>
            <a:r>
              <a:rPr lang="fr-FR"/>
              <a:t>Début CM combinatoire SY12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28</a:t>
            </a:fld>
            <a:endParaRPr lang="fr-FR"/>
          </a:p>
        </p:txBody>
      </p:sp>
    </p:spTree>
    <p:extLst>
      <p:ext uri="{BB962C8B-B14F-4D97-AF65-F5344CB8AC3E}">
        <p14:creationId xmlns:p14="http://schemas.microsoft.com/office/powerpoint/2010/main" val="2094592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29</a:t>
            </a:fld>
            <a:endParaRPr lang="fr-FR"/>
          </a:p>
        </p:txBody>
      </p:sp>
    </p:spTree>
    <p:extLst>
      <p:ext uri="{BB962C8B-B14F-4D97-AF65-F5344CB8AC3E}">
        <p14:creationId xmlns:p14="http://schemas.microsoft.com/office/powerpoint/2010/main" val="132054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a:t>
            </a:fld>
            <a:endParaRPr lang="fr-FR"/>
          </a:p>
        </p:txBody>
      </p:sp>
    </p:spTree>
    <p:extLst>
      <p:ext uri="{BB962C8B-B14F-4D97-AF65-F5344CB8AC3E}">
        <p14:creationId xmlns:p14="http://schemas.microsoft.com/office/powerpoint/2010/main" val="101023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30</a:t>
            </a:fld>
            <a:endParaRPr lang="fr-FR"/>
          </a:p>
        </p:txBody>
      </p:sp>
    </p:spTree>
    <p:extLst>
      <p:ext uri="{BB962C8B-B14F-4D97-AF65-F5344CB8AC3E}">
        <p14:creationId xmlns:p14="http://schemas.microsoft.com/office/powerpoint/2010/main" val="569566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31</a:t>
            </a:fld>
            <a:endParaRPr lang="fr-FR"/>
          </a:p>
        </p:txBody>
      </p:sp>
    </p:spTree>
    <p:extLst>
      <p:ext uri="{BB962C8B-B14F-4D97-AF65-F5344CB8AC3E}">
        <p14:creationId xmlns:p14="http://schemas.microsoft.com/office/powerpoint/2010/main" val="1797368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32</a:t>
            </a:fld>
            <a:endParaRPr lang="fr-FR"/>
          </a:p>
        </p:txBody>
      </p:sp>
    </p:spTree>
    <p:extLst>
      <p:ext uri="{BB962C8B-B14F-4D97-AF65-F5344CB8AC3E}">
        <p14:creationId xmlns:p14="http://schemas.microsoft.com/office/powerpoint/2010/main" val="1107639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33</a:t>
            </a:fld>
            <a:endParaRPr lang="fr-FR"/>
          </a:p>
        </p:txBody>
      </p:sp>
    </p:spTree>
    <p:extLst>
      <p:ext uri="{BB962C8B-B14F-4D97-AF65-F5344CB8AC3E}">
        <p14:creationId xmlns:p14="http://schemas.microsoft.com/office/powerpoint/2010/main" val="1521274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34</a:t>
            </a:fld>
            <a:endParaRPr lang="fr-FR"/>
          </a:p>
        </p:txBody>
      </p:sp>
    </p:spTree>
    <p:extLst>
      <p:ext uri="{BB962C8B-B14F-4D97-AF65-F5344CB8AC3E}">
        <p14:creationId xmlns:p14="http://schemas.microsoft.com/office/powerpoint/2010/main" val="1768035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35</a:t>
            </a:fld>
            <a:endParaRPr lang="fr-FR"/>
          </a:p>
        </p:txBody>
      </p:sp>
    </p:spTree>
    <p:extLst>
      <p:ext uri="{BB962C8B-B14F-4D97-AF65-F5344CB8AC3E}">
        <p14:creationId xmlns:p14="http://schemas.microsoft.com/office/powerpoint/2010/main" val="202836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36</a:t>
            </a:fld>
            <a:endParaRPr lang="fr-FR"/>
          </a:p>
        </p:txBody>
      </p:sp>
    </p:spTree>
    <p:extLst>
      <p:ext uri="{BB962C8B-B14F-4D97-AF65-F5344CB8AC3E}">
        <p14:creationId xmlns:p14="http://schemas.microsoft.com/office/powerpoint/2010/main" val="1687758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37</a:t>
            </a:fld>
            <a:endParaRPr lang="fr-FR"/>
          </a:p>
        </p:txBody>
      </p:sp>
    </p:spTree>
    <p:extLst>
      <p:ext uri="{BB962C8B-B14F-4D97-AF65-F5344CB8AC3E}">
        <p14:creationId xmlns:p14="http://schemas.microsoft.com/office/powerpoint/2010/main" val="511643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38</a:t>
            </a:fld>
            <a:endParaRPr lang="fr-FR"/>
          </a:p>
        </p:txBody>
      </p:sp>
    </p:spTree>
    <p:extLst>
      <p:ext uri="{BB962C8B-B14F-4D97-AF65-F5344CB8AC3E}">
        <p14:creationId xmlns:p14="http://schemas.microsoft.com/office/powerpoint/2010/main" val="1792628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39</a:t>
            </a:fld>
            <a:endParaRPr lang="fr-FR"/>
          </a:p>
        </p:txBody>
      </p:sp>
    </p:spTree>
    <p:extLst>
      <p:ext uri="{BB962C8B-B14F-4D97-AF65-F5344CB8AC3E}">
        <p14:creationId xmlns:p14="http://schemas.microsoft.com/office/powerpoint/2010/main" val="972867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4</a:t>
            </a:fld>
            <a:endParaRPr lang="fr-FR"/>
          </a:p>
        </p:txBody>
      </p:sp>
    </p:spTree>
    <p:extLst>
      <p:ext uri="{BB962C8B-B14F-4D97-AF65-F5344CB8AC3E}">
        <p14:creationId xmlns:p14="http://schemas.microsoft.com/office/powerpoint/2010/main" val="1277102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40</a:t>
            </a:fld>
            <a:endParaRPr lang="fr-FR"/>
          </a:p>
        </p:txBody>
      </p:sp>
    </p:spTree>
    <p:extLst>
      <p:ext uri="{BB962C8B-B14F-4D97-AF65-F5344CB8AC3E}">
        <p14:creationId xmlns:p14="http://schemas.microsoft.com/office/powerpoint/2010/main" val="1253605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41</a:t>
            </a:fld>
            <a:endParaRPr lang="fr-FR"/>
          </a:p>
        </p:txBody>
      </p:sp>
    </p:spTree>
    <p:extLst>
      <p:ext uri="{BB962C8B-B14F-4D97-AF65-F5344CB8AC3E}">
        <p14:creationId xmlns:p14="http://schemas.microsoft.com/office/powerpoint/2010/main" val="121814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42</a:t>
            </a:fld>
            <a:endParaRPr lang="fr-FR"/>
          </a:p>
        </p:txBody>
      </p:sp>
    </p:spTree>
    <p:extLst>
      <p:ext uri="{BB962C8B-B14F-4D97-AF65-F5344CB8AC3E}">
        <p14:creationId xmlns:p14="http://schemas.microsoft.com/office/powerpoint/2010/main" val="712539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F396E00F-49E8-7C4D-89AC-0668F5E16F98}" type="datetime1">
              <a:t>09/12/2020</a:t>
            </a:fld>
            <a:endParaRPr lang="fr-FR"/>
          </a:p>
        </p:txBody>
      </p:sp>
      <p:sp>
        <p:nvSpPr>
          <p:cNvPr id="7" name="Rectangle 7"/>
          <p:cNvSpPr>
            <a:spLocks noGrp="1" noChangeArrowheads="1"/>
          </p:cNvSpPr>
          <p:nvPr>
            <p:ph type="sldNum" sz="quarter" idx="5"/>
          </p:nvPr>
        </p:nvSpPr>
        <p:spPr>
          <a:ln/>
        </p:spPr>
        <p:txBody>
          <a:bodyPr/>
          <a:lstStyle/>
          <a:p>
            <a:fld id="{EBEA11CE-5EA0-4AAD-83A8-C8C3B9582D83}" type="slidenum">
              <a:rPr lang="fr-FR"/>
              <a:pPr/>
              <a:t>45</a:t>
            </a:fld>
            <a:endParaRPr lang="fr-FR"/>
          </a:p>
        </p:txBody>
      </p:sp>
      <p:sp>
        <p:nvSpPr>
          <p:cNvPr id="999426" name="Rectangle 2"/>
          <p:cNvSpPr>
            <a:spLocks noGrp="1" noRot="1" noChangeAspect="1" noChangeArrowheads="1" noTextEdit="1"/>
          </p:cNvSpPr>
          <p:nvPr>
            <p:ph type="sldImg"/>
          </p:nvPr>
        </p:nvSpPr>
        <p:spPr>
          <a:xfrm>
            <a:off x="995363" y="768350"/>
            <a:ext cx="5114925" cy="3836988"/>
          </a:xfrm>
          <a:ln/>
        </p:spPr>
      </p:sp>
      <p:sp>
        <p:nvSpPr>
          <p:cNvPr id="99942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1B493A2-547F-2F45-A71C-5CFAA24FBE68}" type="datetime1">
              <a:t>09/12/2020</a:t>
            </a:fld>
            <a:endParaRPr lang="fr-FR"/>
          </a:p>
        </p:txBody>
      </p:sp>
      <p:sp>
        <p:nvSpPr>
          <p:cNvPr id="7" name="Rectangle 7"/>
          <p:cNvSpPr>
            <a:spLocks noGrp="1" noChangeArrowheads="1"/>
          </p:cNvSpPr>
          <p:nvPr>
            <p:ph type="sldNum" sz="quarter" idx="5"/>
          </p:nvPr>
        </p:nvSpPr>
        <p:spPr>
          <a:ln/>
        </p:spPr>
        <p:txBody>
          <a:bodyPr/>
          <a:lstStyle/>
          <a:p>
            <a:fld id="{3D08F777-C9B6-4F0C-9CAA-50CB79502612}" type="slidenum">
              <a:rPr lang="fr-FR"/>
              <a:pPr/>
              <a:t>51</a:t>
            </a:fld>
            <a:endParaRPr lang="fr-FR"/>
          </a:p>
        </p:txBody>
      </p:sp>
      <p:sp>
        <p:nvSpPr>
          <p:cNvPr id="1009666" name="Rectangle 2"/>
          <p:cNvSpPr>
            <a:spLocks noGrp="1" noRot="1" noChangeAspect="1" noChangeArrowheads="1" noTextEdit="1"/>
          </p:cNvSpPr>
          <p:nvPr>
            <p:ph type="sldImg"/>
          </p:nvPr>
        </p:nvSpPr>
        <p:spPr>
          <a:xfrm>
            <a:off x="995363" y="768350"/>
            <a:ext cx="5114925" cy="3836988"/>
          </a:xfrm>
          <a:ln/>
        </p:spPr>
      </p:sp>
      <p:sp>
        <p:nvSpPr>
          <p:cNvPr id="10096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60</a:t>
            </a:fld>
            <a:endParaRPr lang="fr-FR"/>
          </a:p>
        </p:txBody>
      </p:sp>
    </p:spTree>
    <p:extLst>
      <p:ext uri="{BB962C8B-B14F-4D97-AF65-F5344CB8AC3E}">
        <p14:creationId xmlns:p14="http://schemas.microsoft.com/office/powerpoint/2010/main" val="1556610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61</a:t>
            </a:fld>
            <a:endParaRPr lang="fr-FR"/>
          </a:p>
        </p:txBody>
      </p:sp>
    </p:spTree>
    <p:extLst>
      <p:ext uri="{BB962C8B-B14F-4D97-AF65-F5344CB8AC3E}">
        <p14:creationId xmlns:p14="http://schemas.microsoft.com/office/powerpoint/2010/main" val="322392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t>Souvent utilisée pour des bâtis de machines, des systèmes de manutention (...) l’intérêt de la réalisation par mécano-soudure réside dans la capacité d’obtention de formes complexes à moindre coût. Ces structures nécessitent toutefois des procédés de finition (peinture..) et sont difficilement adaptables.</a:t>
            </a:r>
          </a:p>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62</a:t>
            </a:fld>
            <a:endParaRPr lang="fr-FR"/>
          </a:p>
        </p:txBody>
      </p:sp>
    </p:spTree>
    <p:extLst>
      <p:ext uri="{BB962C8B-B14F-4D97-AF65-F5344CB8AC3E}">
        <p14:creationId xmlns:p14="http://schemas.microsoft.com/office/powerpoint/2010/main" val="1756618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r>
              <a:rPr kumimoji="1" lang="fr-FR" sz="1200" b="0" i="0" u="none" strike="noStrike" kern="1200">
                <a:solidFill>
                  <a:schemeClr val="tx1"/>
                </a:solidFill>
                <a:effectLst/>
                <a:latin typeface="Arial" charset="0"/>
                <a:ea typeface="+mn-ea"/>
                <a:cs typeface="+mn-cs"/>
              </a:rPr>
              <a:t>moins de matière utilisée, mais performances assurées</a:t>
            </a:r>
          </a:p>
          <a:p>
            <a:pPr fontAlgn="base"/>
            <a:r>
              <a:rPr kumimoji="1" lang="fr-FR" sz="1200" b="0" i="0" u="none" strike="noStrike" kern="1200">
                <a:solidFill>
                  <a:schemeClr val="tx1"/>
                </a:solidFill>
                <a:effectLst/>
                <a:latin typeface="Arial" charset="0"/>
                <a:ea typeface="+mn-ea"/>
                <a:cs typeface="+mn-cs"/>
              </a:rPr>
              <a:t>grande capacité de charge malgré un faible poids propre</a:t>
            </a:r>
          </a:p>
          <a:p>
            <a:pPr fontAlgn="base"/>
            <a:r>
              <a:rPr kumimoji="1" lang="fr-FR" sz="1200" b="0" i="0" u="none" strike="noStrike" kern="1200">
                <a:solidFill>
                  <a:schemeClr val="tx1"/>
                </a:solidFill>
                <a:effectLst/>
                <a:latin typeface="Arial" charset="0"/>
                <a:ea typeface="+mn-ea"/>
                <a:cs typeface="+mn-cs"/>
              </a:rPr>
              <a:t>pour les installations de style compact</a:t>
            </a:r>
          </a:p>
          <a:p>
            <a:r>
              <a:rPr kumimoji="1" lang="fr-FR" sz="1200" b="0" i="0" u="none" strike="noStrike" kern="1200">
                <a:solidFill>
                  <a:schemeClr val="tx1"/>
                </a:solidFill>
                <a:effectLst/>
                <a:latin typeface="Arial" charset="0"/>
                <a:ea typeface="+mn-ea"/>
                <a:cs typeface="+mn-cs"/>
              </a:rPr>
              <a:t>grand choix en accessoires et extensions</a:t>
            </a:r>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63</a:t>
            </a:fld>
            <a:endParaRPr lang="fr-FR"/>
          </a:p>
        </p:txBody>
      </p:sp>
    </p:spTree>
    <p:extLst>
      <p:ext uri="{BB962C8B-B14F-4D97-AF65-F5344CB8AC3E}">
        <p14:creationId xmlns:p14="http://schemas.microsoft.com/office/powerpoint/2010/main" val="1388075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64</a:t>
            </a:fld>
            <a:endParaRPr lang="fr-FR"/>
          </a:p>
        </p:txBody>
      </p:sp>
    </p:spTree>
    <p:extLst>
      <p:ext uri="{BB962C8B-B14F-4D97-AF65-F5344CB8AC3E}">
        <p14:creationId xmlns:p14="http://schemas.microsoft.com/office/powerpoint/2010/main" val="23510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5</a:t>
            </a:fld>
            <a:endParaRPr lang="fr-FR"/>
          </a:p>
        </p:txBody>
      </p:sp>
    </p:spTree>
    <p:extLst>
      <p:ext uri="{BB962C8B-B14F-4D97-AF65-F5344CB8AC3E}">
        <p14:creationId xmlns:p14="http://schemas.microsoft.com/office/powerpoint/2010/main" val="6470919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65</a:t>
            </a:fld>
            <a:endParaRPr lang="fr-FR"/>
          </a:p>
        </p:txBody>
      </p:sp>
    </p:spTree>
    <p:extLst>
      <p:ext uri="{BB962C8B-B14F-4D97-AF65-F5344CB8AC3E}">
        <p14:creationId xmlns:p14="http://schemas.microsoft.com/office/powerpoint/2010/main" val="1562101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66</a:t>
            </a:fld>
            <a:endParaRPr lang="fr-FR"/>
          </a:p>
        </p:txBody>
      </p:sp>
    </p:spTree>
    <p:extLst>
      <p:ext uri="{BB962C8B-B14F-4D97-AF65-F5344CB8AC3E}">
        <p14:creationId xmlns:p14="http://schemas.microsoft.com/office/powerpoint/2010/main" val="1915179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67</a:t>
            </a:fld>
            <a:endParaRPr lang="fr-FR"/>
          </a:p>
        </p:txBody>
      </p:sp>
    </p:spTree>
    <p:extLst>
      <p:ext uri="{BB962C8B-B14F-4D97-AF65-F5344CB8AC3E}">
        <p14:creationId xmlns:p14="http://schemas.microsoft.com/office/powerpoint/2010/main" val="876312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sz="1200"/>
              <a:t>Ils sont utilisés pour des applications où la vitesse est largement variable (traction électrique, formage, usinage, robotique) </a:t>
            </a:r>
          </a:p>
          <a:p>
            <a:pPr marL="0" indent="0">
              <a:buNone/>
            </a:pPr>
            <a:r>
              <a:rPr lang="fr-FR" sz="1200"/>
              <a:t>Suite aux progrès de l’électronique de puissance (VFD), ils sont progressivement délaissés au profit des moteurs à courant alternatif.</a:t>
            </a:r>
          </a:p>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68</a:t>
            </a:fld>
            <a:endParaRPr lang="fr-FR"/>
          </a:p>
        </p:txBody>
      </p:sp>
    </p:spTree>
    <p:extLst>
      <p:ext uri="{BB962C8B-B14F-4D97-AF65-F5344CB8AC3E}">
        <p14:creationId xmlns:p14="http://schemas.microsoft.com/office/powerpoint/2010/main" val="9025507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a:t>L'usage le plus connu du grand public est dans les imprimantes classiques et imprimantes 3D, les scanner . Mais ils sont présents dans de nombreuses applications telles : les photocopieurs, robotique, instrumentation, pompes à perfusion, système de positionnement sur machine industrielle et machine-outil.</a:t>
            </a:r>
          </a:p>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69</a:t>
            </a:fld>
            <a:endParaRPr lang="fr-FR"/>
          </a:p>
        </p:txBody>
      </p:sp>
    </p:spTree>
    <p:extLst>
      <p:ext uri="{BB962C8B-B14F-4D97-AF65-F5344CB8AC3E}">
        <p14:creationId xmlns:p14="http://schemas.microsoft.com/office/powerpoint/2010/main" val="2002640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sz="1200"/>
              <a:t>Ce type de moteur électrique élimine tous les inconvénients du moteur à courant continu classique : problèmes de commutation au niveau du collecteur, défrettage, inertie, refroidissement (les pertes joules étant situées au stator elles sont plus faciles à évacuer), puissance massique nettement plus grande, géométrie, durée de vie.</a:t>
            </a:r>
          </a:p>
          <a:p>
            <a:pPr marL="0" indent="0">
              <a:buNone/>
            </a:pPr>
            <a:r>
              <a:rPr lang="fr-FR" sz="1200"/>
              <a:t>Ces moteurs sont utilisés depuis les années 1990 pour les systèmes de ventilation/ climatisation automobiles du fait de leur silence de fonctionnement. Aujourd'hui, on les retrouve dans la plupart des motos, scooters et voitures électriques, des véhicules hybrides, des vélos à assistance électrique, mais aussi dans les roues de certains modèles de trottinettes électriques. </a:t>
            </a:r>
          </a:p>
          <a:p>
            <a:pPr marL="0" indent="0">
              <a:buNone/>
            </a:pPr>
            <a:r>
              <a:rPr lang="fr-FR" sz="1200"/>
              <a:t>Ils sont aussi très utilisés en modélisme pour faire se mouvoir des modèles réduits d'avions, d'hélicoptères (aéromodélisme) ainsi que de petits drones. Ils sont moins bruyants que les moteurs avec balais et leur rapport poids/puissance est très favorable à leur utilisation dans ce domaine.</a:t>
            </a:r>
          </a:p>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70</a:t>
            </a:fld>
            <a:endParaRPr lang="fr-FR"/>
          </a:p>
        </p:txBody>
      </p:sp>
    </p:spTree>
    <p:extLst>
      <p:ext uri="{BB962C8B-B14F-4D97-AF65-F5344CB8AC3E}">
        <p14:creationId xmlns:p14="http://schemas.microsoft.com/office/powerpoint/2010/main" val="1628062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sz="1200"/>
              <a:t>Les moteurs rotatifs nécessitent des éléments de transmission, comme des courroies, des chaînes ou autres pour transformer indirectement un mouvement rotatif en mouvement de translation. Les entraînements linéaires, eux, permettent d'exécuter directement des mouvements et des poussées. Par conséquent, les moteurs linéaires sont considérés comme des </a:t>
            </a:r>
            <a:r>
              <a:rPr lang="fr-FR" sz="1200" b="1"/>
              <a:t>entraînements directs</a:t>
            </a:r>
            <a:r>
              <a:rPr lang="fr-FR" sz="1200"/>
              <a:t>.</a:t>
            </a:r>
          </a:p>
          <a:p>
            <a:pPr marL="0" indent="0">
              <a:buNone/>
            </a:pPr>
            <a:r>
              <a:rPr lang="fr-FR" sz="1200"/>
              <a:t>Les moteurs linéaires peuvent atteindre des accélérations très élevées (jusqu'à 6 g) et une vitesse maximale de 13 m/s (soit 48 km/h). Ils sont donc parfaitement adaptés à une utilisation dans les </a:t>
            </a:r>
            <a:r>
              <a:rPr lang="fr-FR" sz="1200" b="1"/>
              <a:t>machines-outils</a:t>
            </a:r>
            <a:r>
              <a:rPr lang="fr-FR" sz="1200"/>
              <a:t>, les systèmes de </a:t>
            </a:r>
            <a:r>
              <a:rPr lang="fr-FR" sz="1200" b="1"/>
              <a:t>positionnement</a:t>
            </a:r>
            <a:r>
              <a:rPr lang="fr-FR" sz="1200"/>
              <a:t> et de manutention et les centres de traitement.</a:t>
            </a:r>
          </a:p>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71</a:t>
            </a:fld>
            <a:endParaRPr lang="fr-FR"/>
          </a:p>
        </p:txBody>
      </p:sp>
    </p:spTree>
    <p:extLst>
      <p:ext uri="{BB962C8B-B14F-4D97-AF65-F5344CB8AC3E}">
        <p14:creationId xmlns:p14="http://schemas.microsoft.com/office/powerpoint/2010/main" val="16240003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t>ils utilisent l'air comprimé, 2 à 10 bars en usage courant. Du fait de la simplicité de mise en oeuvre, ils sont très nombreux dans les systèmes automatisées industriels.</a:t>
            </a:r>
            <a:endParaRPr kumimoji="0" lang="fr-FR"/>
          </a:p>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72</a:t>
            </a:fld>
            <a:endParaRPr lang="fr-FR"/>
          </a:p>
        </p:txBody>
      </p:sp>
    </p:spTree>
    <p:extLst>
      <p:ext uri="{BB962C8B-B14F-4D97-AF65-F5344CB8AC3E}">
        <p14:creationId xmlns:p14="http://schemas.microsoft.com/office/powerpoint/2010/main" val="1399519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73</a:t>
            </a:fld>
            <a:endParaRPr lang="fr-FR"/>
          </a:p>
        </p:txBody>
      </p:sp>
    </p:spTree>
    <p:extLst>
      <p:ext uri="{BB962C8B-B14F-4D97-AF65-F5344CB8AC3E}">
        <p14:creationId xmlns:p14="http://schemas.microsoft.com/office/powerpoint/2010/main" val="78585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74</a:t>
            </a:fld>
            <a:endParaRPr lang="fr-FR"/>
          </a:p>
        </p:txBody>
      </p:sp>
    </p:spTree>
    <p:extLst>
      <p:ext uri="{BB962C8B-B14F-4D97-AF65-F5344CB8AC3E}">
        <p14:creationId xmlns:p14="http://schemas.microsoft.com/office/powerpoint/2010/main" val="39176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6</a:t>
            </a:fld>
            <a:endParaRPr lang="fr-FR"/>
          </a:p>
        </p:txBody>
      </p:sp>
    </p:spTree>
    <p:extLst>
      <p:ext uri="{BB962C8B-B14F-4D97-AF65-F5344CB8AC3E}">
        <p14:creationId xmlns:p14="http://schemas.microsoft.com/office/powerpoint/2010/main" val="798484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75</a:t>
            </a:fld>
            <a:endParaRPr lang="fr-FR"/>
          </a:p>
        </p:txBody>
      </p:sp>
    </p:spTree>
    <p:extLst>
      <p:ext uri="{BB962C8B-B14F-4D97-AF65-F5344CB8AC3E}">
        <p14:creationId xmlns:p14="http://schemas.microsoft.com/office/powerpoint/2010/main" val="9384896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rPr lang="mr-IN"/>
              <a:t>9/12/20</a:t>
            </a:fld>
            <a:endParaRPr lang="mr-IN"/>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76</a:t>
            </a:fld>
            <a:endParaRPr lang="fr-FR"/>
          </a:p>
        </p:txBody>
      </p:sp>
    </p:spTree>
    <p:extLst>
      <p:ext uri="{BB962C8B-B14F-4D97-AF65-F5344CB8AC3E}">
        <p14:creationId xmlns:p14="http://schemas.microsoft.com/office/powerpoint/2010/main" val="854211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77</a:t>
            </a:fld>
            <a:endParaRPr lang="fr-FR"/>
          </a:p>
        </p:txBody>
      </p:sp>
    </p:spTree>
    <p:extLst>
      <p:ext uri="{BB962C8B-B14F-4D97-AF65-F5344CB8AC3E}">
        <p14:creationId xmlns:p14="http://schemas.microsoft.com/office/powerpoint/2010/main" val="11159456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78</a:t>
            </a:fld>
            <a:endParaRPr lang="fr-FR"/>
          </a:p>
        </p:txBody>
      </p:sp>
    </p:spTree>
    <p:extLst>
      <p:ext uri="{BB962C8B-B14F-4D97-AF65-F5344CB8AC3E}">
        <p14:creationId xmlns:p14="http://schemas.microsoft.com/office/powerpoint/2010/main" val="1512532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79</a:t>
            </a:fld>
            <a:endParaRPr lang="fr-FR"/>
          </a:p>
        </p:txBody>
      </p:sp>
    </p:spTree>
    <p:extLst>
      <p:ext uri="{BB962C8B-B14F-4D97-AF65-F5344CB8AC3E}">
        <p14:creationId xmlns:p14="http://schemas.microsoft.com/office/powerpoint/2010/main" val="9376013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80</a:t>
            </a:fld>
            <a:endParaRPr lang="fr-FR"/>
          </a:p>
        </p:txBody>
      </p:sp>
    </p:spTree>
    <p:extLst>
      <p:ext uri="{BB962C8B-B14F-4D97-AF65-F5344CB8AC3E}">
        <p14:creationId xmlns:p14="http://schemas.microsoft.com/office/powerpoint/2010/main" val="16212648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81</a:t>
            </a:fld>
            <a:endParaRPr lang="fr-FR"/>
          </a:p>
        </p:txBody>
      </p:sp>
    </p:spTree>
    <p:extLst>
      <p:ext uri="{BB962C8B-B14F-4D97-AF65-F5344CB8AC3E}">
        <p14:creationId xmlns:p14="http://schemas.microsoft.com/office/powerpoint/2010/main" val="640069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82</a:t>
            </a:fld>
            <a:endParaRPr lang="fr-FR"/>
          </a:p>
        </p:txBody>
      </p:sp>
    </p:spTree>
    <p:extLst>
      <p:ext uri="{BB962C8B-B14F-4D97-AF65-F5344CB8AC3E}">
        <p14:creationId xmlns:p14="http://schemas.microsoft.com/office/powerpoint/2010/main" val="12401244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83</a:t>
            </a:fld>
            <a:endParaRPr lang="fr-FR"/>
          </a:p>
        </p:txBody>
      </p:sp>
    </p:spTree>
    <p:extLst>
      <p:ext uri="{BB962C8B-B14F-4D97-AF65-F5344CB8AC3E}">
        <p14:creationId xmlns:p14="http://schemas.microsoft.com/office/powerpoint/2010/main" val="7258591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84</a:t>
            </a:fld>
            <a:endParaRPr lang="fr-FR"/>
          </a:p>
        </p:txBody>
      </p:sp>
    </p:spTree>
    <p:extLst>
      <p:ext uri="{BB962C8B-B14F-4D97-AF65-F5344CB8AC3E}">
        <p14:creationId xmlns:p14="http://schemas.microsoft.com/office/powerpoint/2010/main" val="32340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7</a:t>
            </a:fld>
            <a:endParaRPr lang="fr-FR"/>
          </a:p>
        </p:txBody>
      </p:sp>
    </p:spTree>
    <p:extLst>
      <p:ext uri="{BB962C8B-B14F-4D97-AF65-F5344CB8AC3E}">
        <p14:creationId xmlns:p14="http://schemas.microsoft.com/office/powerpoint/2010/main" val="5690523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85</a:t>
            </a:fld>
            <a:endParaRPr lang="fr-FR"/>
          </a:p>
        </p:txBody>
      </p:sp>
    </p:spTree>
    <p:extLst>
      <p:ext uri="{BB962C8B-B14F-4D97-AF65-F5344CB8AC3E}">
        <p14:creationId xmlns:p14="http://schemas.microsoft.com/office/powerpoint/2010/main" val="13966790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86</a:t>
            </a:fld>
            <a:endParaRPr lang="fr-FR"/>
          </a:p>
        </p:txBody>
      </p:sp>
    </p:spTree>
    <p:extLst>
      <p:ext uri="{BB962C8B-B14F-4D97-AF65-F5344CB8AC3E}">
        <p14:creationId xmlns:p14="http://schemas.microsoft.com/office/powerpoint/2010/main" val="1864814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87</a:t>
            </a:fld>
            <a:endParaRPr lang="fr-FR"/>
          </a:p>
        </p:txBody>
      </p:sp>
    </p:spTree>
    <p:extLst>
      <p:ext uri="{BB962C8B-B14F-4D97-AF65-F5344CB8AC3E}">
        <p14:creationId xmlns:p14="http://schemas.microsoft.com/office/powerpoint/2010/main" val="247160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88</a:t>
            </a:fld>
            <a:endParaRPr lang="fr-FR"/>
          </a:p>
        </p:txBody>
      </p:sp>
    </p:spTree>
    <p:extLst>
      <p:ext uri="{BB962C8B-B14F-4D97-AF65-F5344CB8AC3E}">
        <p14:creationId xmlns:p14="http://schemas.microsoft.com/office/powerpoint/2010/main" val="11993327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89</a:t>
            </a:fld>
            <a:endParaRPr lang="fr-FR"/>
          </a:p>
        </p:txBody>
      </p:sp>
    </p:spTree>
    <p:extLst>
      <p:ext uri="{BB962C8B-B14F-4D97-AF65-F5344CB8AC3E}">
        <p14:creationId xmlns:p14="http://schemas.microsoft.com/office/powerpoint/2010/main" val="1750494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90</a:t>
            </a:fld>
            <a:endParaRPr lang="fr-FR"/>
          </a:p>
        </p:txBody>
      </p:sp>
    </p:spTree>
    <p:extLst>
      <p:ext uri="{BB962C8B-B14F-4D97-AF65-F5344CB8AC3E}">
        <p14:creationId xmlns:p14="http://schemas.microsoft.com/office/powerpoint/2010/main" val="1203643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91</a:t>
            </a:fld>
            <a:endParaRPr lang="fr-FR"/>
          </a:p>
        </p:txBody>
      </p:sp>
    </p:spTree>
    <p:extLst>
      <p:ext uri="{BB962C8B-B14F-4D97-AF65-F5344CB8AC3E}">
        <p14:creationId xmlns:p14="http://schemas.microsoft.com/office/powerpoint/2010/main" val="19602829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92</a:t>
            </a:fld>
            <a:endParaRPr lang="fr-FR"/>
          </a:p>
        </p:txBody>
      </p:sp>
    </p:spTree>
    <p:extLst>
      <p:ext uri="{BB962C8B-B14F-4D97-AF65-F5344CB8AC3E}">
        <p14:creationId xmlns:p14="http://schemas.microsoft.com/office/powerpoint/2010/main" val="12340443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93</a:t>
            </a:fld>
            <a:endParaRPr lang="fr-FR"/>
          </a:p>
        </p:txBody>
      </p:sp>
    </p:spTree>
    <p:extLst>
      <p:ext uri="{BB962C8B-B14F-4D97-AF65-F5344CB8AC3E}">
        <p14:creationId xmlns:p14="http://schemas.microsoft.com/office/powerpoint/2010/main" val="15973830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94</a:t>
            </a:fld>
            <a:endParaRPr lang="fr-FR"/>
          </a:p>
        </p:txBody>
      </p:sp>
    </p:spTree>
    <p:extLst>
      <p:ext uri="{BB962C8B-B14F-4D97-AF65-F5344CB8AC3E}">
        <p14:creationId xmlns:p14="http://schemas.microsoft.com/office/powerpoint/2010/main" val="1853672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8</a:t>
            </a:fld>
            <a:endParaRPr lang="fr-FR"/>
          </a:p>
        </p:txBody>
      </p:sp>
    </p:spTree>
    <p:extLst>
      <p:ext uri="{BB962C8B-B14F-4D97-AF65-F5344CB8AC3E}">
        <p14:creationId xmlns:p14="http://schemas.microsoft.com/office/powerpoint/2010/main" val="11215214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95</a:t>
            </a:fld>
            <a:endParaRPr lang="fr-FR"/>
          </a:p>
        </p:txBody>
      </p:sp>
    </p:spTree>
    <p:extLst>
      <p:ext uri="{BB962C8B-B14F-4D97-AF65-F5344CB8AC3E}">
        <p14:creationId xmlns:p14="http://schemas.microsoft.com/office/powerpoint/2010/main" val="11382775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96</a:t>
            </a:fld>
            <a:endParaRPr lang="fr-FR"/>
          </a:p>
        </p:txBody>
      </p:sp>
    </p:spTree>
    <p:extLst>
      <p:ext uri="{BB962C8B-B14F-4D97-AF65-F5344CB8AC3E}">
        <p14:creationId xmlns:p14="http://schemas.microsoft.com/office/powerpoint/2010/main" val="11633871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97</a:t>
            </a:fld>
            <a:endParaRPr lang="fr-FR"/>
          </a:p>
        </p:txBody>
      </p:sp>
    </p:spTree>
    <p:extLst>
      <p:ext uri="{BB962C8B-B14F-4D97-AF65-F5344CB8AC3E}">
        <p14:creationId xmlns:p14="http://schemas.microsoft.com/office/powerpoint/2010/main" val="8799650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a:t>Un piston qui bute contre une des culasses avec une vitesse trop élevée peut endommager le vérin. C’est pourquoi il est préférable de freiner la vitesse du piston avant que celui-ci n’atteigne la fin de sa course. Pour cela, il est à conseillé d’utiliser des vérins avec amortisseurs de fin de courses réglables (Fig. 1). Ce type de vérin est équipé d’un “piston d’amortissement” (1) qui, avant la fin de la course du piston, bloque la sortie normale de l’air comprimé (Fig. 2). L’air qui se trouve encore emprisonné dans la chambre du vérin (Fig. 3) doit s’échapper par un limiteur de débit (2). Si le limiteur est bien réglé, un coussin d’air exerce une force sur le piston qui ralentit sa vitesse. Lorsque le piston se déplace en sens contraire, (Fig. 4) l’air peut affluer librement dans la chambre avant via un clapet anti-retour (3), l’air peut ainsi remplir la chambre à plein débit sans devoir passer par l’étrangleur, et le vérin peut accélérer normalement. </a:t>
            </a:r>
          </a:p>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98</a:t>
            </a:fld>
            <a:endParaRPr lang="fr-FR"/>
          </a:p>
        </p:txBody>
      </p:sp>
    </p:spTree>
    <p:extLst>
      <p:ext uri="{BB962C8B-B14F-4D97-AF65-F5344CB8AC3E}">
        <p14:creationId xmlns:p14="http://schemas.microsoft.com/office/powerpoint/2010/main" val="834896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99</a:t>
            </a:fld>
            <a:endParaRPr lang="fr-FR"/>
          </a:p>
        </p:txBody>
      </p:sp>
    </p:spTree>
    <p:extLst>
      <p:ext uri="{BB962C8B-B14F-4D97-AF65-F5344CB8AC3E}">
        <p14:creationId xmlns:p14="http://schemas.microsoft.com/office/powerpoint/2010/main" val="12030486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100</a:t>
            </a:fld>
            <a:endParaRPr lang="fr-FR"/>
          </a:p>
        </p:txBody>
      </p:sp>
    </p:spTree>
    <p:extLst>
      <p:ext uri="{BB962C8B-B14F-4D97-AF65-F5344CB8AC3E}">
        <p14:creationId xmlns:p14="http://schemas.microsoft.com/office/powerpoint/2010/main" val="16454545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101</a:t>
            </a:fld>
            <a:endParaRPr lang="fr-FR"/>
          </a:p>
        </p:txBody>
      </p:sp>
    </p:spTree>
    <p:extLst>
      <p:ext uri="{BB962C8B-B14F-4D97-AF65-F5344CB8AC3E}">
        <p14:creationId xmlns:p14="http://schemas.microsoft.com/office/powerpoint/2010/main" val="15624993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102</a:t>
            </a:fld>
            <a:endParaRPr lang="fr-FR"/>
          </a:p>
        </p:txBody>
      </p:sp>
    </p:spTree>
    <p:extLst>
      <p:ext uri="{BB962C8B-B14F-4D97-AF65-F5344CB8AC3E}">
        <p14:creationId xmlns:p14="http://schemas.microsoft.com/office/powerpoint/2010/main" val="19052061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103</a:t>
            </a:fld>
            <a:endParaRPr lang="fr-FR"/>
          </a:p>
        </p:txBody>
      </p:sp>
    </p:spTree>
    <p:extLst>
      <p:ext uri="{BB962C8B-B14F-4D97-AF65-F5344CB8AC3E}">
        <p14:creationId xmlns:p14="http://schemas.microsoft.com/office/powerpoint/2010/main" val="12814795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104</a:t>
            </a:fld>
            <a:endParaRPr lang="fr-FR"/>
          </a:p>
        </p:txBody>
      </p:sp>
    </p:spTree>
    <p:extLst>
      <p:ext uri="{BB962C8B-B14F-4D97-AF65-F5344CB8AC3E}">
        <p14:creationId xmlns:p14="http://schemas.microsoft.com/office/powerpoint/2010/main" val="818705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9</a:t>
            </a:fld>
            <a:endParaRPr lang="fr-FR"/>
          </a:p>
        </p:txBody>
      </p:sp>
    </p:spTree>
    <p:extLst>
      <p:ext uri="{BB962C8B-B14F-4D97-AF65-F5344CB8AC3E}">
        <p14:creationId xmlns:p14="http://schemas.microsoft.com/office/powerpoint/2010/main" val="6637332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105</a:t>
            </a:fld>
            <a:endParaRPr lang="fr-FR"/>
          </a:p>
        </p:txBody>
      </p:sp>
    </p:spTree>
    <p:extLst>
      <p:ext uri="{BB962C8B-B14F-4D97-AF65-F5344CB8AC3E}">
        <p14:creationId xmlns:p14="http://schemas.microsoft.com/office/powerpoint/2010/main" val="3504403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106</a:t>
            </a:fld>
            <a:endParaRPr lang="fr-FR"/>
          </a:p>
        </p:txBody>
      </p:sp>
    </p:spTree>
    <p:extLst>
      <p:ext uri="{BB962C8B-B14F-4D97-AF65-F5344CB8AC3E}">
        <p14:creationId xmlns:p14="http://schemas.microsoft.com/office/powerpoint/2010/main" val="18103092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107</a:t>
            </a:fld>
            <a:endParaRPr lang="fr-FR"/>
          </a:p>
        </p:txBody>
      </p:sp>
    </p:spTree>
    <p:extLst>
      <p:ext uri="{BB962C8B-B14F-4D97-AF65-F5344CB8AC3E}">
        <p14:creationId xmlns:p14="http://schemas.microsoft.com/office/powerpoint/2010/main" val="9228469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108</a:t>
            </a:fld>
            <a:endParaRPr lang="fr-FR"/>
          </a:p>
        </p:txBody>
      </p:sp>
    </p:spTree>
    <p:extLst>
      <p:ext uri="{BB962C8B-B14F-4D97-AF65-F5344CB8AC3E}">
        <p14:creationId xmlns:p14="http://schemas.microsoft.com/office/powerpoint/2010/main" val="19158989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109</a:t>
            </a:fld>
            <a:endParaRPr lang="fr-FR"/>
          </a:p>
        </p:txBody>
      </p:sp>
    </p:spTree>
    <p:extLst>
      <p:ext uri="{BB962C8B-B14F-4D97-AF65-F5344CB8AC3E}">
        <p14:creationId xmlns:p14="http://schemas.microsoft.com/office/powerpoint/2010/main" val="4487596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110</a:t>
            </a:fld>
            <a:endParaRPr lang="fr-FR"/>
          </a:p>
        </p:txBody>
      </p:sp>
    </p:spTree>
    <p:extLst>
      <p:ext uri="{BB962C8B-B14F-4D97-AF65-F5344CB8AC3E}">
        <p14:creationId xmlns:p14="http://schemas.microsoft.com/office/powerpoint/2010/main" val="8693570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111</a:t>
            </a:fld>
            <a:endParaRPr lang="fr-FR"/>
          </a:p>
        </p:txBody>
      </p:sp>
    </p:spTree>
    <p:extLst>
      <p:ext uri="{BB962C8B-B14F-4D97-AF65-F5344CB8AC3E}">
        <p14:creationId xmlns:p14="http://schemas.microsoft.com/office/powerpoint/2010/main" val="11005128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112</a:t>
            </a:fld>
            <a:endParaRPr lang="fr-FR"/>
          </a:p>
        </p:txBody>
      </p:sp>
    </p:spTree>
    <p:extLst>
      <p:ext uri="{BB962C8B-B14F-4D97-AF65-F5344CB8AC3E}">
        <p14:creationId xmlns:p14="http://schemas.microsoft.com/office/powerpoint/2010/main" val="17304764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113</a:t>
            </a:fld>
            <a:endParaRPr lang="fr-FR"/>
          </a:p>
        </p:txBody>
      </p:sp>
    </p:spTree>
    <p:extLst>
      <p:ext uri="{BB962C8B-B14F-4D97-AF65-F5344CB8AC3E}">
        <p14:creationId xmlns:p14="http://schemas.microsoft.com/office/powerpoint/2010/main" val="1334413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Poly F128</a:t>
            </a:r>
          </a:p>
        </p:txBody>
      </p:sp>
      <p:sp>
        <p:nvSpPr>
          <p:cNvPr id="5" name="Espace réservé de la date 4"/>
          <p:cNvSpPr>
            <a:spLocks noGrp="1"/>
          </p:cNvSpPr>
          <p:nvPr>
            <p:ph type="dt" idx="11"/>
          </p:nvPr>
        </p:nvSpPr>
        <p:spPr/>
        <p:txBody>
          <a:bodyPr/>
          <a:lstStyle/>
          <a:p>
            <a:fld id="{D34C7999-B999-9742-922B-E988D37941B5}" type="datetime1">
              <a:t>09/12/2020</a:t>
            </a:fld>
            <a:endParaRPr lang="fr-FR"/>
          </a:p>
        </p:txBody>
      </p:sp>
      <p:sp>
        <p:nvSpPr>
          <p:cNvPr id="6" name="Espace réservé du pied de page 5"/>
          <p:cNvSpPr>
            <a:spLocks noGrp="1"/>
          </p:cNvSpPr>
          <p:nvPr>
            <p:ph type="ftr" sz="quarter" idx="12"/>
          </p:nvPr>
        </p:nvSpPr>
        <p:spPr/>
        <p:txBody>
          <a:bodyPr/>
          <a:lstStyle/>
          <a:p>
            <a:r>
              <a:rPr lang="fr-FR"/>
              <a:t>Philippe.grare@univ-reims.fr</a:t>
            </a:r>
          </a:p>
        </p:txBody>
      </p:sp>
      <p:sp>
        <p:nvSpPr>
          <p:cNvPr id="7" name="Espace réservé du numéro de diapositive 6"/>
          <p:cNvSpPr>
            <a:spLocks noGrp="1"/>
          </p:cNvSpPr>
          <p:nvPr>
            <p:ph type="sldNum" sz="quarter" idx="13"/>
          </p:nvPr>
        </p:nvSpPr>
        <p:spPr/>
        <p:txBody>
          <a:bodyPr/>
          <a:lstStyle/>
          <a:p>
            <a:fld id="{09BB8723-94ED-4071-AB68-080A6B36F001}" type="slidenum">
              <a:rPr lang="fr-FR"/>
              <a:pPr/>
              <a:t>114</a:t>
            </a:fld>
            <a:endParaRPr lang="fr-FR"/>
          </a:p>
        </p:txBody>
      </p:sp>
    </p:spTree>
    <p:extLst>
      <p:ext uri="{BB962C8B-B14F-4D97-AF65-F5344CB8AC3E}">
        <p14:creationId xmlns:p14="http://schemas.microsoft.com/office/powerpoint/2010/main" val="1679799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dirty="0"/>
              <a:t>Cliquez et modifiez le titre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dirty="0"/>
              <a:t>Cliquez pour modifier le style des sous-titres du masque</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fr-FR" dirty="0"/>
              <a:t>PG/TB</a:t>
            </a:r>
            <a:endParaRPr lang="en-US" dirty="0"/>
          </a:p>
        </p:txBody>
      </p:sp>
      <p:sp>
        <p:nvSpPr>
          <p:cNvPr id="11"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cs-CZ" dirty="0"/>
              <a:t>GMP3 - M1214</a:t>
            </a:r>
            <a:endParaRPr lang="en-US" dirty="0"/>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r>
              <a:rPr lang="fr-FR" dirty="0"/>
              <a:t>PG/TB</a:t>
            </a:r>
            <a:endParaRPr lang="en-US" dirty="0"/>
          </a:p>
        </p:txBody>
      </p:sp>
      <p:sp>
        <p:nvSpPr>
          <p:cNvPr id="5" name="Footer Placeholder 4"/>
          <p:cNvSpPr>
            <a:spLocks noGrp="1"/>
          </p:cNvSpPr>
          <p:nvPr>
            <p:ph type="ftr" sz="quarter" idx="11"/>
          </p:nvPr>
        </p:nvSpPr>
        <p:spPr/>
        <p:txBody>
          <a:bodyPr/>
          <a:lstStyle/>
          <a:p>
            <a:r>
              <a:rPr lang="cs-CZ" dirty="0"/>
              <a:t>GMP3 - M1214</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fr-FR" dirty="0"/>
              <a:t>Cliquez et modifiez le titre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r>
              <a:rPr lang="fr-FR" dirty="0"/>
              <a:t>PG/TB</a:t>
            </a:r>
            <a:endParaRPr lang="en-US" dirty="0"/>
          </a:p>
        </p:txBody>
      </p:sp>
      <p:sp>
        <p:nvSpPr>
          <p:cNvPr id="5" name="Footer Placeholder 4"/>
          <p:cNvSpPr>
            <a:spLocks noGrp="1"/>
          </p:cNvSpPr>
          <p:nvPr>
            <p:ph type="ftr" sz="quarter" idx="11"/>
          </p:nvPr>
        </p:nvSpPr>
        <p:spPr/>
        <p:txBody>
          <a:bodyPr/>
          <a:lstStyle/>
          <a:p>
            <a:r>
              <a:rPr lang="cs-CZ" dirty="0"/>
              <a:t>GMP3 - M1214</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et texte vertical">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Texte et image de la bibliothèque">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Content Placeholder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dirty="0"/>
              <a:t>‹#›</a:t>
            </a:fld>
            <a:endParaRPr lang="en-US" dirty="0"/>
          </a:p>
        </p:txBody>
      </p:sp>
      <p:sp>
        <p:nvSpPr>
          <p:cNvPr id="7"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fr-FR" dirty="0"/>
              <a:t>PG/TB</a:t>
            </a:r>
            <a:endParaRPr lang="en-US" dirty="0"/>
          </a:p>
        </p:txBody>
      </p:sp>
      <p:sp>
        <p:nvSpPr>
          <p:cNvPr id="8"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cs-CZ" dirty="0"/>
              <a:t>GMP3 - M1214</a:t>
            </a:r>
            <a:endParaRPr lang="en-US" dirty="0"/>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dirty="0"/>
              <a:t>Cliquez et modifiez le titre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fr-FR" dirty="0"/>
              <a:t>PG/TB</a:t>
            </a:r>
            <a:endParaRPr lang="en-US" dirty="0"/>
          </a:p>
        </p:txBody>
      </p:sp>
      <p:sp>
        <p:nvSpPr>
          <p:cNvPr id="11"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cs-CZ" dirty="0"/>
              <a:t>GMP3 - M1214</a:t>
            </a:r>
            <a:endParaRPr lang="en-US" dirty="0"/>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r-FR" dirty="0"/>
              <a:t>Cliquez et modifiez le titre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9" name="Date Placeholder 3"/>
          <p:cNvSpPr>
            <a:spLocks noGrp="1"/>
          </p:cNvSpPr>
          <p:nvPr>
            <p:ph type="dt" sz="half" idx="13"/>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fr-FR" dirty="0"/>
              <a:t>PG/TB</a:t>
            </a:r>
            <a:endParaRPr lang="en-US" dirty="0"/>
          </a:p>
        </p:txBody>
      </p:sp>
      <p:sp>
        <p:nvSpPr>
          <p:cNvPr id="10"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cs-CZ" dirty="0"/>
              <a:t>GMP3 - M1214</a:t>
            </a:r>
            <a:endParaRPr lang="en-US" dirty="0"/>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r-FR" dirty="0"/>
              <a:t>Cliquez et modifiez le titre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822960" y="2582334"/>
            <a:ext cx="3703320" cy="328676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Content Placeholder 5"/>
          <p:cNvSpPr>
            <a:spLocks noGrp="1"/>
          </p:cNvSpPr>
          <p:nvPr>
            <p:ph sz="quarter" idx="4"/>
          </p:nvPr>
        </p:nvSpPr>
        <p:spPr>
          <a:xfrm>
            <a:off x="4663440" y="2582334"/>
            <a:ext cx="3703320" cy="328676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r>
              <a:rPr lang="fr-FR" dirty="0"/>
              <a:t>PG/TB</a:t>
            </a:r>
            <a:endParaRPr lang="en-US" dirty="0"/>
          </a:p>
        </p:txBody>
      </p:sp>
      <p:sp>
        <p:nvSpPr>
          <p:cNvPr id="8" name="Footer Placeholder 7"/>
          <p:cNvSpPr>
            <a:spLocks noGrp="1"/>
          </p:cNvSpPr>
          <p:nvPr>
            <p:ph type="ftr" sz="quarter" idx="11"/>
          </p:nvPr>
        </p:nvSpPr>
        <p:spPr/>
        <p:txBody>
          <a:bodyPr/>
          <a:lstStyle/>
          <a:p>
            <a:r>
              <a:rPr lang="cs-CZ" dirty="0"/>
              <a:t>GMP3 - M1214</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Date Placeholder 2"/>
          <p:cNvSpPr>
            <a:spLocks noGrp="1"/>
          </p:cNvSpPr>
          <p:nvPr>
            <p:ph type="dt" sz="half" idx="10"/>
          </p:nvPr>
        </p:nvSpPr>
        <p:spPr/>
        <p:txBody>
          <a:bodyPr/>
          <a:lstStyle/>
          <a:p>
            <a:r>
              <a:rPr lang="fr-FR" dirty="0"/>
              <a:t>PG/TB</a:t>
            </a:r>
            <a:endParaRPr lang="en-US" dirty="0"/>
          </a:p>
        </p:txBody>
      </p:sp>
      <p:sp>
        <p:nvSpPr>
          <p:cNvPr id="4" name="Footer Placeholder 3"/>
          <p:cNvSpPr>
            <a:spLocks noGrp="1"/>
          </p:cNvSpPr>
          <p:nvPr>
            <p:ph type="ftr" sz="quarter" idx="11"/>
          </p:nvPr>
        </p:nvSpPr>
        <p:spPr/>
        <p:txBody>
          <a:bodyPr/>
          <a:lstStyle/>
          <a:p>
            <a:r>
              <a:rPr lang="cs-CZ" dirty="0"/>
              <a:t>GMP3 - M1214</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
        <p:nvSpPr>
          <p:cNvPr id="10"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fr-FR" dirty="0"/>
              <a:t>PG/TB</a:t>
            </a:r>
            <a:endParaRPr lang="en-US" dirty="0"/>
          </a:p>
        </p:txBody>
      </p:sp>
      <p:sp>
        <p:nvSpPr>
          <p:cNvPr id="11"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cs-CZ" dirty="0"/>
              <a:t>GMP3 - M1214</a:t>
            </a:r>
            <a:endParaRPr lang="en-US" dirty="0"/>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r-FR" dirty="0"/>
              <a:t>Cliquez et modifiez le titre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fr-FR" dirty="0"/>
              <a:t>PG/TB</a:t>
            </a:r>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cs-CZ" dirty="0"/>
              <a:t>GMP3 - M1214</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r-FR" dirty="0"/>
              <a:t>Cliquez et modifiez le titre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r>
              <a:rPr lang="fr-FR" dirty="0"/>
              <a:t>PG/TB</a:t>
            </a:r>
            <a:endParaRPr lang="en-US" dirty="0"/>
          </a:p>
        </p:txBody>
      </p:sp>
      <p:sp>
        <p:nvSpPr>
          <p:cNvPr id="6" name="Footer Placeholder 5"/>
          <p:cNvSpPr>
            <a:spLocks noGrp="1"/>
          </p:cNvSpPr>
          <p:nvPr>
            <p:ph type="ftr" sz="quarter" idx="11"/>
          </p:nvPr>
        </p:nvSpPr>
        <p:spPr/>
        <p:txBody>
          <a:bodyPr/>
          <a:lstStyle/>
          <a:p>
            <a:r>
              <a:rPr lang="cs-CZ" dirty="0"/>
              <a:t>GMP3 - M1214</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1084996"/>
          </a:xfrm>
          <a:prstGeom prst="rect">
            <a:avLst/>
          </a:prstGeom>
        </p:spPr>
        <p:txBody>
          <a:bodyPr vert="horz" lIns="91440" tIns="45720" rIns="91440" bIns="45720" rtlCol="0" anchor="b">
            <a:normAutofit/>
          </a:bodyPr>
          <a:lstStyle/>
          <a:p>
            <a:r>
              <a:rPr lang="fr-FR" dirty="0"/>
              <a:t>Cliquez et modifiez le titre</a:t>
            </a:r>
            <a:endParaRPr lang="en-US" dirty="0"/>
          </a:p>
        </p:txBody>
      </p:sp>
      <p:sp>
        <p:nvSpPr>
          <p:cNvPr id="3" name="Text Placeholder 2"/>
          <p:cNvSpPr>
            <a:spLocks noGrp="1"/>
          </p:cNvSpPr>
          <p:nvPr>
            <p:ph type="body" idx="1"/>
          </p:nvPr>
        </p:nvSpPr>
        <p:spPr>
          <a:xfrm>
            <a:off x="822959" y="1556951"/>
            <a:ext cx="7543801" cy="431214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latin typeface="+mn-lt"/>
              </a:defRPr>
            </a:lvl1pPr>
          </a:lstStyle>
          <a:p>
            <a:r>
              <a:rPr lang="fr-FR" dirty="0"/>
              <a:t>PG/TB</a:t>
            </a:r>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latin typeface="+mn-lt"/>
              </a:defRPr>
            </a:lvl1pPr>
          </a:lstStyle>
          <a:p>
            <a:r>
              <a:rPr lang="cs-CZ" dirty="0"/>
              <a:t>GMP3 - M1214</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latin typeface="+mn-lt"/>
              </a:defRPr>
            </a:lvl1pPr>
          </a:lstStyle>
          <a:p>
            <a:fld id="{4FAB73BC-B049-4115-A692-8D63A059BFB8}" type="slidenum">
              <a:rPr lang="en-US" dirty="0"/>
              <a:pPr/>
              <a:t>‹#›</a:t>
            </a:fld>
            <a:endParaRPr lang="en-US" dirty="0"/>
          </a:p>
        </p:txBody>
      </p:sp>
      <p:cxnSp>
        <p:nvCxnSpPr>
          <p:cNvPr id="10" name="Straight Connector 9"/>
          <p:cNvCxnSpPr/>
          <p:nvPr/>
        </p:nvCxnSpPr>
        <p:spPr>
          <a:xfrm>
            <a:off x="895149" y="146599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47363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50" r:id="rId12"/>
    <p:sldLayoutId id="2147483658" r:id="rId13"/>
    <p:sldLayoutId id="2147483660" r:id="rId14"/>
    <p:sldLayoutId id="2147483661" r:id="rId15"/>
  </p:sldLayoutIdLst>
  <p:transition/>
  <p:timing>
    <p:tnLst>
      <p:par>
        <p:cTn id="1" dur="indefinite" restart="never" nodeType="tmRoot"/>
      </p:par>
    </p:tnLst>
  </p:timing>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jpg"/><Relationship Id="rId4" Type="http://schemas.openxmlformats.org/officeDocument/2006/relationships/image" Target="../media/image116.jp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jpg"/><Relationship Id="rId4" Type="http://schemas.openxmlformats.org/officeDocument/2006/relationships/image" Target="../media/image118.jpg"/><Relationship Id="rId5" Type="http://schemas.openxmlformats.org/officeDocument/2006/relationships/image" Target="../media/image119.jpg"/><Relationship Id="rId6" Type="http://schemas.openxmlformats.org/officeDocument/2006/relationships/image" Target="../media/image120.jp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5"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gif"/><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26.jpg"/></Relationships>
</file>

<file path=ppt/slides/_rels/slide10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jp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30.jp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6.xml"/><Relationship Id="rId5" Type="http://schemas.openxmlformats.org/officeDocument/2006/relationships/image" Target="../media/image131.png"/><Relationship Id="rId1" Type="http://schemas.microsoft.com/office/2007/relationships/media" Target="../media/media1.mp4"/><Relationship Id="rId2" Type="http://schemas.openxmlformats.org/officeDocument/2006/relationships/video" Target="../media/media1.mp4"/></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jpg"/><Relationship Id="rId4" Type="http://schemas.openxmlformats.org/officeDocument/2006/relationships/image" Target="../media/image133.jp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16.xml.rels><?xml version="1.0" encoding="UTF-8" standalone="yes"?>
<Relationships xmlns="http://schemas.openxmlformats.org/package/2006/relationships"><Relationship Id="rId3" Type="http://schemas.openxmlformats.org/officeDocument/2006/relationships/image" Target="../media/image134.jpg"/><Relationship Id="rId4" Type="http://schemas.openxmlformats.org/officeDocument/2006/relationships/image" Target="../media/image135.jp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17.xml.rels><?xml version="1.0" encoding="UTF-8" standalone="yes"?>
<Relationships xmlns="http://schemas.openxmlformats.org/package/2006/relationships"><Relationship Id="rId3" Type="http://schemas.openxmlformats.org/officeDocument/2006/relationships/image" Target="../media/image136.jpg"/><Relationship Id="rId4" Type="http://schemas.openxmlformats.org/officeDocument/2006/relationships/image" Target="../media/image137.jp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38.jp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4.xml"/><Relationship Id="rId4" Type="http://schemas.openxmlformats.org/officeDocument/2006/relationships/image" Target="../media/image141.png"/><Relationship Id="rId5" Type="http://schemas.openxmlformats.org/officeDocument/2006/relationships/oleObject" Target="../embeddings/oleObject39.bin"/><Relationship Id="rId6" Type="http://schemas.openxmlformats.org/officeDocument/2006/relationships/image" Target="../media/image139.wmf"/><Relationship Id="rId7" Type="http://schemas.openxmlformats.org/officeDocument/2006/relationships/oleObject" Target="../embeddings/oleObject40.bin"/><Relationship Id="rId8" Type="http://schemas.openxmlformats.org/officeDocument/2006/relationships/image" Target="../media/image140.w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5.xml"/><Relationship Id="rId5" Type="http://schemas.openxmlformats.org/officeDocument/2006/relationships/image" Target="../media/image142.png"/><Relationship Id="rId1" Type="http://schemas.microsoft.com/office/2007/relationships/media" Target="../media/media2.mp4"/><Relationship Id="rId2" Type="http://schemas.openxmlformats.org/officeDocument/2006/relationships/video" Target="../media/media2.mp4"/></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jpg"/><Relationship Id="rId4" Type="http://schemas.openxmlformats.org/officeDocument/2006/relationships/image" Target="../media/image144.jpg"/><Relationship Id="rId5" Type="http://schemas.openxmlformats.org/officeDocument/2006/relationships/image" Target="../media/image145.jp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24.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25.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jpg"/><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14.xml"/><Relationship Id="rId4" Type="http://schemas.openxmlformats.org/officeDocument/2006/relationships/oleObject" Target="../embeddings/oleObject41.bin"/><Relationship Id="rId5" Type="http://schemas.openxmlformats.org/officeDocument/2006/relationships/image" Target="../media/image154.w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6.xml"/><Relationship Id="rId4" Type="http://schemas.openxmlformats.org/officeDocument/2006/relationships/oleObject" Target="../embeddings/oleObject42.bin"/><Relationship Id="rId5" Type="http://schemas.openxmlformats.org/officeDocument/2006/relationships/image" Target="../media/image155.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5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5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1.xml"/><Relationship Id="rId5" Type="http://schemas.openxmlformats.org/officeDocument/2006/relationships/image" Target="../media/image158.png"/><Relationship Id="rId1" Type="http://schemas.microsoft.com/office/2007/relationships/media" Target="../media/media3.mp4"/><Relationship Id="rId2" Type="http://schemas.openxmlformats.org/officeDocument/2006/relationships/video" Target="../media/media3.mp4"/></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59.gif"/></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23.xml"/><Relationship Id="rId4" Type="http://schemas.openxmlformats.org/officeDocument/2006/relationships/oleObject" Target="../embeddings/oleObject43.bin"/><Relationship Id="rId5" Type="http://schemas.openxmlformats.org/officeDocument/2006/relationships/image" Target="../media/image160.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24.xml"/><Relationship Id="rId4" Type="http://schemas.openxmlformats.org/officeDocument/2006/relationships/oleObject" Target="../embeddings/oleObject44.bin"/><Relationship Id="rId5" Type="http://schemas.openxmlformats.org/officeDocument/2006/relationships/image" Target="../media/image161.w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62.png"/></Relationships>
</file>

<file path=ppt/slides/_rels/slide142.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6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bin"/><Relationship Id="rId5" Type="http://schemas.openxmlformats.org/officeDocument/2006/relationships/image" Target="../media/image5.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7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png"/><Relationship Id="rId3" Type="http://schemas.openxmlformats.org/officeDocument/2006/relationships/image" Target="../media/image181.png"/></Relationships>
</file>

<file path=ppt/slides/_rels/slide165.xml.rels><?xml version="1.0" encoding="UTF-8" standalone="yes"?>
<Relationships xmlns="http://schemas.openxmlformats.org/package/2006/relationships"><Relationship Id="rId9" Type="http://schemas.openxmlformats.org/officeDocument/2006/relationships/oleObject" Target="../embeddings/oleObject48.bin"/><Relationship Id="rId20" Type="http://schemas.openxmlformats.org/officeDocument/2006/relationships/image" Target="../media/image190.wmf"/><Relationship Id="rId10" Type="http://schemas.openxmlformats.org/officeDocument/2006/relationships/image" Target="../media/image185.wmf"/><Relationship Id="rId11" Type="http://schemas.openxmlformats.org/officeDocument/2006/relationships/oleObject" Target="../embeddings/oleObject49.bin"/><Relationship Id="rId12" Type="http://schemas.openxmlformats.org/officeDocument/2006/relationships/image" Target="../media/image186.wmf"/><Relationship Id="rId13" Type="http://schemas.openxmlformats.org/officeDocument/2006/relationships/oleObject" Target="../embeddings/oleObject50.bin"/><Relationship Id="rId14" Type="http://schemas.openxmlformats.org/officeDocument/2006/relationships/image" Target="../media/image187.wmf"/><Relationship Id="rId15" Type="http://schemas.openxmlformats.org/officeDocument/2006/relationships/oleObject" Target="../embeddings/oleObject51.bin"/><Relationship Id="rId16" Type="http://schemas.openxmlformats.org/officeDocument/2006/relationships/image" Target="../media/image188.wmf"/><Relationship Id="rId17" Type="http://schemas.openxmlformats.org/officeDocument/2006/relationships/oleObject" Target="../embeddings/oleObject52.bin"/><Relationship Id="rId18" Type="http://schemas.openxmlformats.org/officeDocument/2006/relationships/image" Target="../media/image189.wmf"/><Relationship Id="rId19" Type="http://schemas.openxmlformats.org/officeDocument/2006/relationships/oleObject" Target="../embeddings/oleObject53.bin"/><Relationship Id="rId1" Type="http://schemas.openxmlformats.org/officeDocument/2006/relationships/vmlDrawing" Target="../drawings/vmlDrawing20.vml"/><Relationship Id="rId2" Type="http://schemas.openxmlformats.org/officeDocument/2006/relationships/slideLayout" Target="../slideLayouts/slideLayout7.xml"/><Relationship Id="rId3" Type="http://schemas.openxmlformats.org/officeDocument/2006/relationships/oleObject" Target="../embeddings/oleObject45.bin"/><Relationship Id="rId4" Type="http://schemas.openxmlformats.org/officeDocument/2006/relationships/image" Target="../media/image182.wmf"/><Relationship Id="rId5" Type="http://schemas.openxmlformats.org/officeDocument/2006/relationships/oleObject" Target="../embeddings/oleObject46.bin"/><Relationship Id="rId6" Type="http://schemas.openxmlformats.org/officeDocument/2006/relationships/image" Target="../media/image183.wmf"/><Relationship Id="rId7" Type="http://schemas.openxmlformats.org/officeDocument/2006/relationships/oleObject" Target="../embeddings/oleObject47.bin"/><Relationship Id="rId8" Type="http://schemas.openxmlformats.org/officeDocument/2006/relationships/image" Target="../media/image184.wmf"/></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30.xml"/><Relationship Id="rId4" Type="http://schemas.openxmlformats.org/officeDocument/2006/relationships/oleObject" Target="../embeddings/oleObject54.bin"/><Relationship Id="rId5" Type="http://schemas.openxmlformats.org/officeDocument/2006/relationships/image" Target="../media/image191.w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31.xml"/><Relationship Id="rId4" Type="http://schemas.openxmlformats.org/officeDocument/2006/relationships/oleObject" Target="../embeddings/oleObject55.bin"/><Relationship Id="rId5" Type="http://schemas.openxmlformats.org/officeDocument/2006/relationships/image" Target="../media/image192.wmf"/><Relationship Id="rId6" Type="http://schemas.openxmlformats.org/officeDocument/2006/relationships/oleObject" Target="../embeddings/oleObject56.bin"/><Relationship Id="rId7" Type="http://schemas.openxmlformats.org/officeDocument/2006/relationships/image" Target="../media/image193.w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32.xml"/><Relationship Id="rId4" Type="http://schemas.openxmlformats.org/officeDocument/2006/relationships/oleObject" Target="../embeddings/oleObject57.bin"/><Relationship Id="rId5" Type="http://schemas.openxmlformats.org/officeDocument/2006/relationships/image" Target="../media/image194.w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33.xml"/><Relationship Id="rId4" Type="http://schemas.openxmlformats.org/officeDocument/2006/relationships/hyperlink" Target="../CM%20&amp;TD%20%20AUTOMATISME/CM%20TD%20A3%20Grafcet%20partie%201/TD%20Grafcet%20partie%201/Corrig&#233;%20TD%20Grafcet%20partie%201/Corriges%20TD%20Poste%20d'embouteillage.pptx" TargetMode="External"/><Relationship Id="rId5" Type="http://schemas.openxmlformats.org/officeDocument/2006/relationships/oleObject" Target="../embeddings/oleObject58.bin"/><Relationship Id="rId6" Type="http://schemas.openxmlformats.org/officeDocument/2006/relationships/image" Target="../media/image195.png"/><Relationship Id="rId7" Type="http://schemas.openxmlformats.org/officeDocument/2006/relationships/image" Target="../media/image196.gi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2.bin"/><Relationship Id="rId5" Type="http://schemas.openxmlformats.org/officeDocument/2006/relationships/image" Target="../media/image6.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34.xml"/><Relationship Id="rId4" Type="http://schemas.openxmlformats.org/officeDocument/2006/relationships/oleObject" Target="../embeddings/oleObject59.bin"/><Relationship Id="rId5" Type="http://schemas.openxmlformats.org/officeDocument/2006/relationships/image" Target="../media/image197.wmf"/><Relationship Id="rId6" Type="http://schemas.openxmlformats.org/officeDocument/2006/relationships/oleObject" Target="../embeddings/oleObject60.bin"/><Relationship Id="rId7" Type="http://schemas.openxmlformats.org/officeDocument/2006/relationships/image" Target="../media/image198.w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35.xml"/><Relationship Id="rId4" Type="http://schemas.openxmlformats.org/officeDocument/2006/relationships/oleObject" Target="../embeddings/oleObject61.bin"/><Relationship Id="rId5" Type="http://schemas.openxmlformats.org/officeDocument/2006/relationships/image" Target="../media/image199.w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36.xml"/><Relationship Id="rId4" Type="http://schemas.openxmlformats.org/officeDocument/2006/relationships/oleObject" Target="../embeddings/oleObject62.bin"/><Relationship Id="rId5" Type="http://schemas.openxmlformats.org/officeDocument/2006/relationships/image" Target="../media/image200.w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37.xml"/><Relationship Id="rId4" Type="http://schemas.openxmlformats.org/officeDocument/2006/relationships/oleObject" Target="../embeddings/oleObject63.bin"/><Relationship Id="rId5" Type="http://schemas.openxmlformats.org/officeDocument/2006/relationships/image" Target="../media/image201.w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38.xml"/><Relationship Id="rId4" Type="http://schemas.openxmlformats.org/officeDocument/2006/relationships/oleObject" Target="../embeddings/oleObject64.bin"/><Relationship Id="rId5" Type="http://schemas.openxmlformats.org/officeDocument/2006/relationships/image" Target="../media/image202.wmf"/><Relationship Id="rId6" Type="http://schemas.openxmlformats.org/officeDocument/2006/relationships/oleObject" Target="../embeddings/oleObject65.bin"/><Relationship Id="rId7" Type="http://schemas.openxmlformats.org/officeDocument/2006/relationships/image" Target="../media/image203.wmf"/><Relationship Id="rId8" Type="http://schemas.openxmlformats.org/officeDocument/2006/relationships/oleObject" Target="../embeddings/oleObject66.bin"/><Relationship Id="rId9" Type="http://schemas.openxmlformats.org/officeDocument/2006/relationships/image" Target="../media/image204.wmf"/><Relationship Id="rId10" Type="http://schemas.openxmlformats.org/officeDocument/2006/relationships/oleObject" Target="../embeddings/oleObject67.bin"/><Relationship Id="rId11" Type="http://schemas.openxmlformats.org/officeDocument/2006/relationships/image" Target="../media/image205.w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39.xml"/><Relationship Id="rId4" Type="http://schemas.openxmlformats.org/officeDocument/2006/relationships/oleObject" Target="../embeddings/oleObject68.bin"/><Relationship Id="rId5" Type="http://schemas.openxmlformats.org/officeDocument/2006/relationships/image" Target="../media/image206.wmf"/><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hyperlink" Target="Corrig&#233;s%20DM%20-%20M1214/Cor%20DS%20SM1214%202017%202018.pptx" TargetMode="External"/><Relationship Id="rId4" Type="http://schemas.openxmlformats.org/officeDocument/2006/relationships/oleObject" Target="../embeddings/oleObject69.bin"/><Relationship Id="rId5" Type="http://schemas.openxmlformats.org/officeDocument/2006/relationships/image" Target="../media/image195.png"/><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png"/></Relationships>
</file>

<file path=ppt/slides/_rels/slide178.xml.rels><?xml version="1.0" encoding="UTF-8" standalone="yes"?>
<Relationships xmlns="http://schemas.openxmlformats.org/package/2006/relationships"><Relationship Id="rId3" Type="http://schemas.openxmlformats.org/officeDocument/2006/relationships/hyperlink" Target="Corrig&#233;s%20DM%20-%20M1214/Cor%20DM3-1%20D&#233;codeur%20GRAY%20-%20BINAIRE.ppt" TargetMode="External"/><Relationship Id="rId4" Type="http://schemas.openxmlformats.org/officeDocument/2006/relationships/oleObject" Target="../embeddings/oleObject70.bin"/><Relationship Id="rId5" Type="http://schemas.openxmlformats.org/officeDocument/2006/relationships/image" Target="../media/image195.png"/><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hyperlink" Target="Corrig&#233;s%20DM%20-%20M1214/Cor%20DM3-1%20D&#233;codeur%20GRAY%20-%20BINAIRE.ppt" TargetMode="External"/><Relationship Id="rId5" Type="http://schemas.openxmlformats.org/officeDocument/2006/relationships/oleObject" Target="../embeddings/oleObject71.bin"/><Relationship Id="rId6" Type="http://schemas.openxmlformats.org/officeDocument/2006/relationships/image" Target="../media/image195.png"/><Relationship Id="rId1" Type="http://schemas.openxmlformats.org/officeDocument/2006/relationships/vmlDrawing" Target="../drawings/vmlDrawing33.vml"/><Relationship Id="rId2"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3" Type="http://schemas.openxmlformats.org/officeDocument/2006/relationships/hyperlink" Target="Corrig&#233;s%20DM%20-%20M1214/Cor%20DM3-1%20D&#233;codeur%20GRAY%20-%20BINAIRE.ppt" TargetMode="External"/><Relationship Id="rId4" Type="http://schemas.openxmlformats.org/officeDocument/2006/relationships/oleObject" Target="../embeddings/oleObject72.bin"/><Relationship Id="rId5" Type="http://schemas.openxmlformats.org/officeDocument/2006/relationships/image" Target="../media/image195.png"/><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Corrig&#233;s%20DM%20-%20M1214/Cor%20DM3-1%20D&#233;codeur%20GRAY%20-%20BINAIRE.ppt" TargetMode="External"/><Relationship Id="rId4" Type="http://schemas.openxmlformats.org/officeDocument/2006/relationships/oleObject" Target="../embeddings/oleObject73.bin"/><Relationship Id="rId5" Type="http://schemas.openxmlformats.org/officeDocument/2006/relationships/image" Target="../media/image195.png"/><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1" Type="http://schemas.openxmlformats.org/officeDocument/2006/relationships/image" Target="../media/image212.wmf"/><Relationship Id="rId12" Type="http://schemas.openxmlformats.org/officeDocument/2006/relationships/hyperlink" Target="Corrig&#233;s%20DM%20-%20M1214/Cor%20DM3-1%20D&#233;codeur%20GRAY%20-%20BINAIRE.ppt" TargetMode="External"/><Relationship Id="rId13" Type="http://schemas.openxmlformats.org/officeDocument/2006/relationships/oleObject" Target="../embeddings/oleObject78.bin"/><Relationship Id="rId14" Type="http://schemas.openxmlformats.org/officeDocument/2006/relationships/image" Target="../media/image195.png"/><Relationship Id="rId1" Type="http://schemas.openxmlformats.org/officeDocument/2006/relationships/vmlDrawing" Target="../drawings/vmlDrawing36.vml"/><Relationship Id="rId2" Type="http://schemas.openxmlformats.org/officeDocument/2006/relationships/slideLayout" Target="../slideLayouts/slideLayout2.xml"/><Relationship Id="rId3" Type="http://schemas.openxmlformats.org/officeDocument/2006/relationships/notesSlide" Target="../notesSlides/notesSlide140.xml"/><Relationship Id="rId4" Type="http://schemas.openxmlformats.org/officeDocument/2006/relationships/oleObject" Target="../embeddings/oleObject74.bin"/><Relationship Id="rId5" Type="http://schemas.openxmlformats.org/officeDocument/2006/relationships/image" Target="../media/image209.wmf"/><Relationship Id="rId6" Type="http://schemas.openxmlformats.org/officeDocument/2006/relationships/oleObject" Target="../embeddings/oleObject75.bin"/><Relationship Id="rId7" Type="http://schemas.openxmlformats.org/officeDocument/2006/relationships/image" Target="../media/image210.wmf"/><Relationship Id="rId8" Type="http://schemas.openxmlformats.org/officeDocument/2006/relationships/oleObject" Target="../embeddings/oleObject76.bin"/><Relationship Id="rId9" Type="http://schemas.openxmlformats.org/officeDocument/2006/relationships/image" Target="../media/image211.wmf"/><Relationship Id="rId10" Type="http://schemas.openxmlformats.org/officeDocument/2006/relationships/oleObject" Target="../embeddings/oleObject77.bin"/></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79.bin"/><Relationship Id="rId4" Type="http://schemas.openxmlformats.org/officeDocument/2006/relationships/image" Target="../media/image213.wmf"/><Relationship Id="rId5" Type="http://schemas.openxmlformats.org/officeDocument/2006/relationships/oleObject" Target="../embeddings/oleObject80.bin"/><Relationship Id="rId6" Type="http://schemas.openxmlformats.org/officeDocument/2006/relationships/image" Target="../media/image214.wmf"/><Relationship Id="rId7" Type="http://schemas.openxmlformats.org/officeDocument/2006/relationships/hyperlink" Target="Corrig&#233;s%20DM%20-%20M1214/Cor%20DM3-1%20D&#233;codeur%20GRAY%20-%20BINAIRE.ppt" TargetMode="External"/><Relationship Id="rId8" Type="http://schemas.openxmlformats.org/officeDocument/2006/relationships/oleObject" Target="../embeddings/oleObject81.bin"/><Relationship Id="rId9" Type="http://schemas.openxmlformats.org/officeDocument/2006/relationships/image" Target="../media/image195.png"/><Relationship Id="rId1" Type="http://schemas.openxmlformats.org/officeDocument/2006/relationships/vmlDrawing" Target="../drawings/vmlDrawing37.vml"/><Relationship Id="rId2"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hyperlink" Target="Corrig&#233;s%20DM%20-%20M1214/Cor%20DM3-1%20D&#233;codeur%20GRAY%20-%20BINAIRE.ppt" TargetMode="External"/><Relationship Id="rId5" Type="http://schemas.openxmlformats.org/officeDocument/2006/relationships/oleObject" Target="../embeddings/oleObject82.bin"/><Relationship Id="rId6" Type="http://schemas.openxmlformats.org/officeDocument/2006/relationships/image" Target="../media/image195.png"/><Relationship Id="rId1" Type="http://schemas.openxmlformats.org/officeDocument/2006/relationships/vmlDrawing" Target="../drawings/vmlDrawing38.vml"/><Relationship Id="rId2"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hyperlink" Target="Corrig&#233;s%20DM%20-%20M1214/Cor%20DM3-1%20D&#233;codeur%20GRAY%20-%20BINAIRE.ppt" TargetMode="External"/><Relationship Id="rId4" Type="http://schemas.openxmlformats.org/officeDocument/2006/relationships/oleObject" Target="../embeddings/oleObject83.bin"/><Relationship Id="rId5" Type="http://schemas.openxmlformats.org/officeDocument/2006/relationships/image" Target="../media/image195.png"/><Relationship Id="rId1" Type="http://schemas.openxmlformats.org/officeDocument/2006/relationships/vmlDrawing" Target="../drawings/vmlDrawing39.vml"/><Relationship Id="rId2"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41.xml"/><Relationship Id="rId4" Type="http://schemas.openxmlformats.org/officeDocument/2006/relationships/hyperlink" Target="Corrig&#233;s%20DM%20-%20M1214/Cor%20DM3-1%20D&#233;codeur%20GRAY%20-%20BINAIRE.ppt" TargetMode="External"/><Relationship Id="rId5" Type="http://schemas.openxmlformats.org/officeDocument/2006/relationships/oleObject" Target="../embeddings/oleObject84.bin"/><Relationship Id="rId6" Type="http://schemas.openxmlformats.org/officeDocument/2006/relationships/image" Target="../media/image195.png"/><Relationship Id="rId1" Type="http://schemas.openxmlformats.org/officeDocument/2006/relationships/vmlDrawing" Target="../drawings/vmlDrawing40.vml"/><Relationship Id="rId2"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42.xml"/><Relationship Id="rId4" Type="http://schemas.openxmlformats.org/officeDocument/2006/relationships/hyperlink" Target="Corrig&#233;s%20DM%20-%20M1214/Cor%20DM3-1%20D&#233;codeur%20GRAY%20-%20BINAIRE.ppt" TargetMode="External"/><Relationship Id="rId5" Type="http://schemas.openxmlformats.org/officeDocument/2006/relationships/oleObject" Target="../embeddings/oleObject85.bin"/><Relationship Id="rId6" Type="http://schemas.openxmlformats.org/officeDocument/2006/relationships/image" Target="../media/image195.png"/><Relationship Id="rId7" Type="http://schemas.openxmlformats.org/officeDocument/2006/relationships/image" Target="../media/image216.png"/><Relationship Id="rId8" Type="http://schemas.openxmlformats.org/officeDocument/2006/relationships/image" Target="../media/image217.png"/><Relationship Id="rId1" Type="http://schemas.openxmlformats.org/officeDocument/2006/relationships/vmlDrawing" Target="../drawings/vmlDrawing41.vml"/><Relationship Id="rId2"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oleObject" Target="../embeddings/oleObject86.bin"/><Relationship Id="rId5" Type="http://schemas.openxmlformats.org/officeDocument/2006/relationships/image" Target="../media/image218.wmf"/><Relationship Id="rId6" Type="http://schemas.openxmlformats.org/officeDocument/2006/relationships/hyperlink" Target="Corrig&#233;s%20DM%20-%20M1214/Cor%20DM3-1%20D&#233;codeur%20GRAY%20-%20BINAIRE.ppt" TargetMode="External"/><Relationship Id="rId7" Type="http://schemas.openxmlformats.org/officeDocument/2006/relationships/oleObject" Target="../embeddings/oleObject87.bin"/><Relationship Id="rId8" Type="http://schemas.openxmlformats.org/officeDocument/2006/relationships/image" Target="../media/image195.png"/><Relationship Id="rId1" Type="http://schemas.openxmlformats.org/officeDocument/2006/relationships/vmlDrawing" Target="../drawings/vmlDrawing42.vml"/><Relationship Id="rId2"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hyperlink" Target="Corrig&#233;s%20DM%20-%20M1214/Cor%20DM3-1%20D&#233;codeur%20GRAY%20-%20BINAIRE.ppt" TargetMode="External"/><Relationship Id="rId5" Type="http://schemas.openxmlformats.org/officeDocument/2006/relationships/oleObject" Target="../embeddings/oleObject88.bin"/><Relationship Id="rId6" Type="http://schemas.openxmlformats.org/officeDocument/2006/relationships/image" Target="../media/image195.png"/><Relationship Id="rId1" Type="http://schemas.openxmlformats.org/officeDocument/2006/relationships/vmlDrawing" Target="../drawings/vmlDrawing43.vml"/><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3" Type="http://schemas.openxmlformats.org/officeDocument/2006/relationships/hyperlink" Target="Corrig&#233;s%20DM%20-%20M1214/Cor%20DM3-1%20D&#233;codeur%20GRAY%20-%20BINAIRE.ppt" TargetMode="External"/><Relationship Id="rId4" Type="http://schemas.openxmlformats.org/officeDocument/2006/relationships/oleObject" Target="../embeddings/oleObject89.bin"/><Relationship Id="rId5" Type="http://schemas.openxmlformats.org/officeDocument/2006/relationships/image" Target="../media/image195.png"/><Relationship Id="rId6" Type="http://schemas.openxmlformats.org/officeDocument/2006/relationships/image" Target="../media/image221.png"/><Relationship Id="rId1" Type="http://schemas.openxmlformats.org/officeDocument/2006/relationships/vmlDrawing" Target="../drawings/vmlDrawing44.v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3.bin"/><Relationship Id="rId5" Type="http://schemas.openxmlformats.org/officeDocument/2006/relationships/image" Target="../media/image7.wmf"/><Relationship Id="rId6" Type="http://schemas.openxmlformats.org/officeDocument/2006/relationships/oleObject" Target="../embeddings/oleObject4.bin"/><Relationship Id="rId7" Type="http://schemas.openxmlformats.org/officeDocument/2006/relationships/image" Target="../media/image8.wmf"/><Relationship Id="rId8" Type="http://schemas.openxmlformats.org/officeDocument/2006/relationships/image" Target="../media/image9.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5.bin"/><Relationship Id="rId5" Type="http://schemas.openxmlformats.org/officeDocument/2006/relationships/image" Target="../media/image18.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6.bin"/><Relationship Id="rId5" Type="http://schemas.openxmlformats.org/officeDocument/2006/relationships/image" Target="../media/image18.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7.bin"/><Relationship Id="rId5" Type="http://schemas.openxmlformats.org/officeDocument/2006/relationships/image" Target="../media/image25.wmf"/><Relationship Id="rId6" Type="http://schemas.openxmlformats.org/officeDocument/2006/relationships/oleObject" Target="../embeddings/oleObject8.bin"/><Relationship Id="rId7" Type="http://schemas.openxmlformats.org/officeDocument/2006/relationships/image" Target="../media/image26.wmf"/><Relationship Id="rId8" Type="http://schemas.openxmlformats.org/officeDocument/2006/relationships/oleObject" Target="../embeddings/oleObject9.bin"/><Relationship Id="rId9" Type="http://schemas.openxmlformats.org/officeDocument/2006/relationships/image" Target="../media/image27.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tiff"/></Relationships>
</file>

<file path=ppt/slides/_rels/slide40.xml.rels><?xml version="1.0" encoding="UTF-8" standalone="yes"?>
<Relationships xmlns="http://schemas.openxmlformats.org/package/2006/relationships"><Relationship Id="rId11" Type="http://schemas.openxmlformats.org/officeDocument/2006/relationships/image" Target="../media/image33.wmf"/><Relationship Id="rId12" Type="http://schemas.openxmlformats.org/officeDocument/2006/relationships/oleObject" Target="../embeddings/oleObject14.bin"/><Relationship Id="rId13" Type="http://schemas.openxmlformats.org/officeDocument/2006/relationships/image" Target="../media/image34.w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40.xml"/><Relationship Id="rId4" Type="http://schemas.openxmlformats.org/officeDocument/2006/relationships/oleObject" Target="../embeddings/oleObject10.bin"/><Relationship Id="rId5" Type="http://schemas.openxmlformats.org/officeDocument/2006/relationships/image" Target="../media/image30.wmf"/><Relationship Id="rId6" Type="http://schemas.openxmlformats.org/officeDocument/2006/relationships/oleObject" Target="../embeddings/oleObject11.bin"/><Relationship Id="rId7" Type="http://schemas.openxmlformats.org/officeDocument/2006/relationships/image" Target="../media/image31.wmf"/><Relationship Id="rId8" Type="http://schemas.openxmlformats.org/officeDocument/2006/relationships/oleObject" Target="../embeddings/oleObject12.bin"/><Relationship Id="rId9" Type="http://schemas.openxmlformats.org/officeDocument/2006/relationships/image" Target="../media/image32.wmf"/><Relationship Id="rId10" Type="http://schemas.openxmlformats.org/officeDocument/2006/relationships/oleObject" Target="../embeddings/oleObject13.bin"/></Relationships>
</file>

<file path=ppt/slides/_rels/slide41.xml.rels><?xml version="1.0" encoding="UTF-8" standalone="yes"?>
<Relationships xmlns="http://schemas.openxmlformats.org/package/2006/relationships"><Relationship Id="rId11" Type="http://schemas.openxmlformats.org/officeDocument/2006/relationships/image" Target="../media/image37.wmf"/><Relationship Id="rId12" Type="http://schemas.openxmlformats.org/officeDocument/2006/relationships/oleObject" Target="../embeddings/oleObject19.bin"/><Relationship Id="rId13" Type="http://schemas.openxmlformats.org/officeDocument/2006/relationships/image" Target="../media/image38.wmf"/><Relationship Id="rId14" Type="http://schemas.openxmlformats.org/officeDocument/2006/relationships/oleObject" Target="../embeddings/oleObject20.bin"/><Relationship Id="rId15" Type="http://schemas.openxmlformats.org/officeDocument/2006/relationships/image" Target="../media/image39.wmf"/><Relationship Id="rId16" Type="http://schemas.openxmlformats.org/officeDocument/2006/relationships/oleObject" Target="../embeddings/oleObject21.bin"/><Relationship Id="rId17" Type="http://schemas.openxmlformats.org/officeDocument/2006/relationships/image" Target="../media/image40.wmf"/><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41.xml"/><Relationship Id="rId4" Type="http://schemas.openxmlformats.org/officeDocument/2006/relationships/oleObject" Target="../embeddings/oleObject15.bin"/><Relationship Id="rId5" Type="http://schemas.openxmlformats.org/officeDocument/2006/relationships/image" Target="../media/image34.wmf"/><Relationship Id="rId6" Type="http://schemas.openxmlformats.org/officeDocument/2006/relationships/oleObject" Target="../embeddings/oleObject16.bin"/><Relationship Id="rId7" Type="http://schemas.openxmlformats.org/officeDocument/2006/relationships/image" Target="../media/image35.wmf"/><Relationship Id="rId8" Type="http://schemas.openxmlformats.org/officeDocument/2006/relationships/oleObject" Target="../embeddings/oleObject17.bin"/><Relationship Id="rId9" Type="http://schemas.openxmlformats.org/officeDocument/2006/relationships/image" Target="../media/image36.wmf"/><Relationship Id="rId10" Type="http://schemas.openxmlformats.org/officeDocument/2006/relationships/oleObject" Target="../embeddings/oleObject18.bin"/></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41.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42.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1" Type="http://schemas.openxmlformats.org/officeDocument/2006/relationships/image" Target="../media/image45.wmf"/><Relationship Id="rId12" Type="http://schemas.openxmlformats.org/officeDocument/2006/relationships/oleObject" Target="../embeddings/oleObject28.bin"/><Relationship Id="rId13" Type="http://schemas.openxmlformats.org/officeDocument/2006/relationships/image" Target="../media/image46.wmf"/><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notesSlide" Target="../notesSlides/notesSlide43.xml"/><Relationship Id="rId4" Type="http://schemas.openxmlformats.org/officeDocument/2006/relationships/oleObject" Target="../embeddings/oleObject24.bin"/><Relationship Id="rId5" Type="http://schemas.openxmlformats.org/officeDocument/2006/relationships/image" Target="../media/image42.wmf"/><Relationship Id="rId6" Type="http://schemas.openxmlformats.org/officeDocument/2006/relationships/oleObject" Target="../embeddings/oleObject25.bin"/><Relationship Id="rId7" Type="http://schemas.openxmlformats.org/officeDocument/2006/relationships/image" Target="../media/image43.wmf"/><Relationship Id="rId8" Type="http://schemas.openxmlformats.org/officeDocument/2006/relationships/oleObject" Target="../embeddings/oleObject26.bin"/><Relationship Id="rId9" Type="http://schemas.openxmlformats.org/officeDocument/2006/relationships/image" Target="../media/image44.wmf"/><Relationship Id="rId10" Type="http://schemas.openxmlformats.org/officeDocument/2006/relationships/oleObject" Target="../embeddings/oleObject27.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47.wm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oleObject" Target="../embeddings/oleObject30.bin"/><Relationship Id="rId8" Type="http://schemas.openxmlformats.org/officeDocument/2006/relationships/image" Target="../media/image48.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49.wmf"/><Relationship Id="rId5" Type="http://schemas.openxmlformats.org/officeDocument/2006/relationships/oleObject" Target="../embeddings/oleObject32.bin"/><Relationship Id="rId6" Type="http://schemas.openxmlformats.org/officeDocument/2006/relationships/image" Target="../media/image50.wmf"/><Relationship Id="rId7" Type="http://schemas.openxmlformats.org/officeDocument/2006/relationships/oleObject" Target="../embeddings/oleObject33.bin"/><Relationship Id="rId8" Type="http://schemas.openxmlformats.org/officeDocument/2006/relationships/image" Target="../media/image51.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1" Type="http://schemas.openxmlformats.org/officeDocument/2006/relationships/image" Target="../media/image55.wmf"/><Relationship Id="rId12" Type="http://schemas.openxmlformats.org/officeDocument/2006/relationships/oleObject" Target="../embeddings/oleObject38.bin"/><Relationship Id="rId13" Type="http://schemas.openxmlformats.org/officeDocument/2006/relationships/image" Target="../media/image56.wmf"/><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notesSlide" Target="../notesSlides/notesSlide44.xml"/><Relationship Id="rId4" Type="http://schemas.openxmlformats.org/officeDocument/2006/relationships/oleObject" Target="../embeddings/oleObject34.bin"/><Relationship Id="rId5" Type="http://schemas.openxmlformats.org/officeDocument/2006/relationships/image" Target="../media/image52.wmf"/><Relationship Id="rId6" Type="http://schemas.openxmlformats.org/officeDocument/2006/relationships/oleObject" Target="../embeddings/oleObject35.bin"/><Relationship Id="rId7" Type="http://schemas.openxmlformats.org/officeDocument/2006/relationships/image" Target="../media/image53.wmf"/><Relationship Id="rId8" Type="http://schemas.openxmlformats.org/officeDocument/2006/relationships/oleObject" Target="../embeddings/oleObject36.bin"/><Relationship Id="rId9" Type="http://schemas.openxmlformats.org/officeDocument/2006/relationships/image" Target="../media/image54.wmf"/><Relationship Id="rId10" Type="http://schemas.openxmlformats.org/officeDocument/2006/relationships/oleObject" Target="../embeddings/oleObject37.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5.jpg"/></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3.jpg"/></Relationships>
</file>

<file path=ppt/slides/_rels/slide69.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gif"/><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8.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0.jp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3.tiff"/></Relationships>
</file>

<file path=ppt/slides/_rels/slide77.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g"/><Relationship Id="rId5" Type="http://schemas.openxmlformats.org/officeDocument/2006/relationships/image" Target="../media/image86.jpg"/><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9.jpg"/></Relationships>
</file>

<file path=ppt/slides/_rels/slide81.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gif"/><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5.jpg"/></Relationships>
</file>

<file path=ppt/slides/_rels/slide85.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99.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0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01.png"/></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a:t>M1214</a:t>
            </a:r>
          </a:p>
        </p:txBody>
      </p:sp>
      <p:sp>
        <p:nvSpPr>
          <p:cNvPr id="4" name="Sous-titre 3"/>
          <p:cNvSpPr>
            <a:spLocks noGrp="1"/>
          </p:cNvSpPr>
          <p:nvPr>
            <p:ph type="subTitle" idx="1"/>
          </p:nvPr>
        </p:nvSpPr>
        <p:spPr/>
        <p:txBody>
          <a:bodyPr/>
          <a:lstStyle/>
          <a:p>
            <a:r>
              <a:rPr lang="fr-FR"/>
              <a:t>Automatismes </a:t>
            </a:r>
            <a:r>
              <a:rPr lang="mr-IN"/>
              <a:t>–</a:t>
            </a:r>
            <a:r>
              <a:rPr lang="fr-FR"/>
              <a:t> semestre 1</a:t>
            </a:r>
          </a:p>
        </p:txBody>
      </p:sp>
      <p:sp>
        <p:nvSpPr>
          <p:cNvPr id="2" name="Espace réservé du numéro de diapositive 1"/>
          <p:cNvSpPr>
            <a:spLocks noGrp="1"/>
          </p:cNvSpPr>
          <p:nvPr>
            <p:ph type="sldNum" sz="quarter" idx="12"/>
          </p:nvPr>
        </p:nvSpPr>
        <p:spPr/>
        <p:txBody>
          <a:bodyPr/>
          <a:lstStyle/>
          <a:p>
            <a:fld id="{4FAB73BC-B049-4115-A692-8D63A059BFB8}" type="slidenum">
              <a:rPr lang="en-US" dirty="0"/>
              <a:pPr/>
              <a:t>1</a:t>
            </a:fld>
            <a:endParaRPr lang="en-US" dirty="0"/>
          </a:p>
        </p:txBody>
      </p:sp>
      <p:sp>
        <p:nvSpPr>
          <p:cNvPr id="6" name="Espace réservé de la date 5"/>
          <p:cNvSpPr>
            <a:spLocks noGrp="1"/>
          </p:cNvSpPr>
          <p:nvPr>
            <p:ph type="dt" sz="half" idx="2"/>
          </p:nvPr>
        </p:nvSpPr>
        <p:spPr/>
        <p:txBody>
          <a:bodyPr/>
          <a:lstStyle/>
          <a:p>
            <a:r>
              <a:rPr lang="fr-FR" dirty="0"/>
              <a:t>PG/TB</a:t>
            </a:r>
            <a:endParaRPr lang="en-US" dirty="0"/>
          </a:p>
        </p:txBody>
      </p:sp>
      <p:sp>
        <p:nvSpPr>
          <p:cNvPr id="5" name="Espace réservé du pied de page 4"/>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42213351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Bibliographie</a:t>
            </a:r>
          </a:p>
        </p:txBody>
      </p:sp>
      <p:sp>
        <p:nvSpPr>
          <p:cNvPr id="3" name="Espace réservé du contenu 2"/>
          <p:cNvSpPr>
            <a:spLocks noGrp="1"/>
          </p:cNvSpPr>
          <p:nvPr>
            <p:ph idx="1"/>
          </p:nvPr>
        </p:nvSpPr>
        <p:spPr>
          <a:xfrm>
            <a:off x="822959" y="1845734"/>
            <a:ext cx="7543801" cy="4047066"/>
          </a:xfrm>
        </p:spPr>
        <p:txBody>
          <a:bodyPr>
            <a:normAutofit/>
          </a:bodyPr>
          <a:lstStyle/>
          <a:p>
            <a:r>
              <a:rPr lang="fr-FR" b="1"/>
              <a:t>Cours et problèmes d’électronique Numérique </a:t>
            </a:r>
          </a:p>
          <a:p>
            <a:r>
              <a:rPr lang="fr-FR"/>
              <a:t>Jean Claude LAFONT &amp; Jean Paul VABRE</a:t>
            </a:r>
          </a:p>
          <a:p>
            <a:r>
              <a:rPr lang="fr-FR"/>
              <a:t>Édition 1996 - ELLIPSES</a:t>
            </a:r>
          </a:p>
          <a:p>
            <a:r>
              <a:rPr lang="fr-FR" b="1" dirty="0"/>
              <a:t>Automatique et informatique industrielle </a:t>
            </a:r>
          </a:p>
          <a:p>
            <a:r>
              <a:rPr lang="fr-FR" dirty="0"/>
              <a:t>J.PERRIN &amp; F BINET </a:t>
            </a:r>
          </a:p>
          <a:p>
            <a:r>
              <a:rPr lang="fr-FR" dirty="0"/>
              <a:t>Édition 2004 NATHAN technologie</a:t>
            </a:r>
          </a:p>
          <a:p>
            <a:r>
              <a:rPr lang="fr-FR" b="1"/>
              <a:t>Ce qu’il faut savoir sur les automatismes </a:t>
            </a:r>
          </a:p>
          <a:p>
            <a:r>
              <a:rPr lang="fr-FR"/>
              <a:t>Édition 2008 Technosup, http://www.amazon.fr/</a:t>
            </a:r>
          </a:p>
          <a:p>
            <a:r>
              <a:rPr lang="fr-FR"/>
              <a:t>Philippe GRARE &amp; Imed KACEM</a:t>
            </a:r>
          </a:p>
          <a:p>
            <a:endParaRPr lang="fr-FR" dirty="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187511074"/>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Régulation oléopneumatique</a:t>
            </a:r>
          </a:p>
        </p:txBody>
      </p:sp>
      <p:pic>
        <p:nvPicPr>
          <p:cNvPr id="43" name="Espace réservé du contenu 4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3331" y="2150609"/>
            <a:ext cx="4678491" cy="2307091"/>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100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31" name="Grouper 30"/>
          <p:cNvGrpSpPr/>
          <p:nvPr/>
        </p:nvGrpSpPr>
        <p:grpSpPr>
          <a:xfrm>
            <a:off x="1601692" y="5393871"/>
            <a:ext cx="1505011" cy="826713"/>
            <a:chOff x="926778" y="4525672"/>
            <a:chExt cx="2798199" cy="1537070"/>
          </a:xfrm>
        </p:grpSpPr>
        <p:grpSp>
          <p:nvGrpSpPr>
            <p:cNvPr id="9" name="Grouper 8"/>
            <p:cNvGrpSpPr/>
            <p:nvPr/>
          </p:nvGrpSpPr>
          <p:grpSpPr>
            <a:xfrm>
              <a:off x="3024224" y="5478281"/>
              <a:ext cx="139690" cy="560351"/>
              <a:chOff x="3000199" y="3810001"/>
              <a:chExt cx="139690" cy="560351"/>
            </a:xfrm>
          </p:grpSpPr>
          <p:sp>
            <p:nvSpPr>
              <p:cNvPr id="10" name="Rectangle 9"/>
              <p:cNvSpPr/>
              <p:nvPr/>
            </p:nvSpPr>
            <p:spPr>
              <a:xfrm>
                <a:off x="3000199" y="4061012"/>
                <a:ext cx="139690" cy="3093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p:nvPr/>
            </p:nvCxnSpPr>
            <p:spPr>
              <a:xfrm flipH="1" flipV="1">
                <a:off x="3063689" y="3810001"/>
                <a:ext cx="0" cy="2510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076575" y="422275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3013075" y="4130675"/>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3009900" y="430530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er 14"/>
            <p:cNvGrpSpPr/>
            <p:nvPr/>
          </p:nvGrpSpPr>
          <p:grpSpPr>
            <a:xfrm>
              <a:off x="926778" y="4793372"/>
              <a:ext cx="462987" cy="405114"/>
              <a:chOff x="3444670" y="4793372"/>
              <a:chExt cx="462987" cy="405114"/>
            </a:xfrm>
          </p:grpSpPr>
          <p:sp>
            <p:nvSpPr>
              <p:cNvPr id="16" name="Rectangle 15"/>
              <p:cNvSpPr/>
              <p:nvPr/>
            </p:nvSpPr>
            <p:spPr>
              <a:xfrm>
                <a:off x="3444670" y="479337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flipV="1">
                <a:off x="3545541" y="479611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er 17"/>
            <p:cNvGrpSpPr/>
            <p:nvPr/>
          </p:nvGrpSpPr>
          <p:grpSpPr>
            <a:xfrm>
              <a:off x="2410878" y="5478899"/>
              <a:ext cx="242047" cy="583843"/>
              <a:chOff x="2386853" y="4183139"/>
              <a:chExt cx="242047" cy="583843"/>
            </a:xfrm>
          </p:grpSpPr>
          <p:cxnSp>
            <p:nvCxnSpPr>
              <p:cNvPr id="19" name="Connecteur droit 18"/>
              <p:cNvCxnSpPr/>
              <p:nvPr/>
            </p:nvCxnSpPr>
            <p:spPr>
              <a:xfrm flipH="1" flipV="1">
                <a:off x="2507876" y="4183139"/>
                <a:ext cx="1" cy="336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2386853" y="4524935"/>
                <a:ext cx="242047" cy="24204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r 20"/>
            <p:cNvGrpSpPr/>
            <p:nvPr/>
          </p:nvGrpSpPr>
          <p:grpSpPr>
            <a:xfrm>
              <a:off x="1385664" y="4525672"/>
              <a:ext cx="1877028" cy="946726"/>
              <a:chOff x="1354239" y="4977875"/>
              <a:chExt cx="1877028" cy="946726"/>
            </a:xfrm>
          </p:grpSpPr>
          <p:sp>
            <p:nvSpPr>
              <p:cNvPr id="22" name="Rectangle 21"/>
              <p:cNvSpPr/>
              <p:nvPr/>
            </p:nvSpPr>
            <p:spPr>
              <a:xfrm>
                <a:off x="1354239" y="4979321"/>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2293718" y="4981250"/>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p:cNvCxnSpPr/>
              <p:nvPr/>
            </p:nvCxnSpPr>
            <p:spPr>
              <a:xfrm flipV="1">
                <a:off x="1546402" y="4977875"/>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2455083" y="4986101"/>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2472019" y="4980597"/>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2097101" y="4990029"/>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er 27"/>
            <p:cNvGrpSpPr/>
            <p:nvPr/>
          </p:nvGrpSpPr>
          <p:grpSpPr>
            <a:xfrm>
              <a:off x="3261990" y="4792384"/>
              <a:ext cx="462987" cy="405114"/>
              <a:chOff x="5845406" y="4735912"/>
              <a:chExt cx="462987" cy="405114"/>
            </a:xfrm>
          </p:grpSpPr>
          <p:sp>
            <p:nvSpPr>
              <p:cNvPr id="29" name="Rectangle 28"/>
              <p:cNvSpPr/>
              <p:nvPr/>
            </p:nvSpPr>
            <p:spPr>
              <a:xfrm>
                <a:off x="5845406" y="473591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p:cNvCxnSpPr/>
              <p:nvPr/>
            </p:nvCxnSpPr>
            <p:spPr>
              <a:xfrm flipV="1">
                <a:off x="5871514" y="473865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 name="Connecteur droit 43"/>
          <p:cNvCxnSpPr/>
          <p:nvPr/>
        </p:nvCxnSpPr>
        <p:spPr>
          <a:xfrm flipV="1">
            <a:off x="2454723" y="4991100"/>
            <a:ext cx="0" cy="420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H="1">
            <a:off x="1089702" y="5006595"/>
            <a:ext cx="13779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V="1">
            <a:off x="1094308" y="4435929"/>
            <a:ext cx="0" cy="5669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V="1">
            <a:off x="2771852" y="4991100"/>
            <a:ext cx="0" cy="4118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2771125" y="5004828"/>
            <a:ext cx="8538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V="1">
            <a:off x="3634565" y="4450398"/>
            <a:ext cx="0" cy="5706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Espace réservé du contenu 2"/>
          <p:cNvSpPr txBox="1">
            <a:spLocks/>
          </p:cNvSpPr>
          <p:nvPr/>
        </p:nvSpPr>
        <p:spPr>
          <a:xfrm>
            <a:off x="822959" y="1556951"/>
            <a:ext cx="7543801" cy="527343"/>
          </a:xfrm>
          <a:prstGeom prst="rect">
            <a:avLst/>
          </a:prstGeom>
        </p:spPr>
        <p:txBody>
          <a:bodyPr vert="horz" lIns="0" tIns="45720" rIns="0" bIns="45720" rtlCol="0">
            <a:normAutofit fontScale="70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a:t>Ce dispositif, plus performant mais aussi plus cher que le RDU, permet suivant les versions plusieurs vitesses d’action du vérin. Il utilise l’imcompressibilité de l’huile pour réguler le mouvement.</a:t>
            </a:r>
          </a:p>
        </p:txBody>
      </p:sp>
      <p:sp>
        <p:nvSpPr>
          <p:cNvPr id="58" name="Espace réservé du contenu 2"/>
          <p:cNvSpPr txBox="1">
            <a:spLocks/>
          </p:cNvSpPr>
          <p:nvPr/>
        </p:nvSpPr>
        <p:spPr>
          <a:xfrm>
            <a:off x="1965960" y="3261927"/>
            <a:ext cx="662940" cy="233748"/>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sz="1100" b="1"/>
              <a:t>Huile</a:t>
            </a:r>
          </a:p>
        </p:txBody>
      </p:sp>
      <p:sp>
        <p:nvSpPr>
          <p:cNvPr id="59" name="Espace réservé du contenu 2"/>
          <p:cNvSpPr txBox="1">
            <a:spLocks/>
          </p:cNvSpPr>
          <p:nvPr/>
        </p:nvSpPr>
        <p:spPr>
          <a:xfrm>
            <a:off x="1956435" y="4166802"/>
            <a:ext cx="662940" cy="233748"/>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sz="1100" b="1"/>
              <a:t>Air</a:t>
            </a:r>
          </a:p>
        </p:txBody>
      </p:sp>
      <p:sp>
        <p:nvSpPr>
          <p:cNvPr id="60" name="Espace réservé du contenu 2"/>
          <p:cNvSpPr txBox="1">
            <a:spLocks/>
          </p:cNvSpPr>
          <p:nvPr/>
        </p:nvSpPr>
        <p:spPr>
          <a:xfrm>
            <a:off x="3851909" y="2338001"/>
            <a:ext cx="958215" cy="395673"/>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sz="1100" b="1"/>
              <a:t>Réservoir de compensation</a:t>
            </a:r>
          </a:p>
        </p:txBody>
      </p:sp>
      <p:sp>
        <p:nvSpPr>
          <p:cNvPr id="61" name="Espace réservé du contenu 2"/>
          <p:cNvSpPr txBox="1">
            <a:spLocks/>
          </p:cNvSpPr>
          <p:nvPr/>
        </p:nvSpPr>
        <p:spPr>
          <a:xfrm>
            <a:off x="5204460" y="2357051"/>
            <a:ext cx="3368040" cy="59570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Il s’agit d’un vérin spécifique : le vérin oléopneumatique (oléo : huile) :</a:t>
            </a:r>
          </a:p>
        </p:txBody>
      </p:sp>
      <p:pic>
        <p:nvPicPr>
          <p:cNvPr id="62" name="Imag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449" y="2904988"/>
            <a:ext cx="2534453" cy="3092450"/>
          </a:xfrm>
          <a:prstGeom prst="rect">
            <a:avLst/>
          </a:prstGeom>
        </p:spPr>
      </p:pic>
    </p:spTree>
    <p:extLst>
      <p:ext uri="{BB962C8B-B14F-4D97-AF65-F5344CB8AC3E}">
        <p14:creationId xmlns:p14="http://schemas.microsoft.com/office/powerpoint/2010/main" val="885188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right)">
                                      <p:cBhvr>
                                        <p:cTn id="16" dur="500"/>
                                        <p:tgtEl>
                                          <p:spTgt spid="4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down)">
                                      <p:cBhvr>
                                        <p:cTn id="20" dur="500"/>
                                        <p:tgtEl>
                                          <p:spTgt spid="46"/>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dissolve">
                                      <p:cBhvr>
                                        <p:cTn id="37" dur="500"/>
                                        <p:tgtEl>
                                          <p:spTgt spid="43"/>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dissolve">
                                      <p:cBhvr>
                                        <p:cTn id="41" dur="500"/>
                                        <p:tgtEl>
                                          <p:spTgt spid="5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dissolve">
                                      <p:cBhvr>
                                        <p:cTn id="44" dur="500"/>
                                        <p:tgtEl>
                                          <p:spTgt spid="58"/>
                                        </p:tgtEl>
                                      </p:cBhvr>
                                    </p:animEffec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6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left)">
                                      <p:cBhvr>
                                        <p:cTn id="52" dur="500"/>
                                        <p:tgtEl>
                                          <p:spTgt spid="61"/>
                                        </p:tgtEl>
                                      </p:cBhvr>
                                    </p:animEffect>
                                  </p:childTnLst>
                                </p:cTn>
                              </p:par>
                            </p:childTnLst>
                          </p:cTn>
                        </p:par>
                        <p:par>
                          <p:cTn id="53" fill="hold">
                            <p:stCondLst>
                              <p:cond delay="500"/>
                            </p:stCondLst>
                            <p:childTnLst>
                              <p:par>
                                <p:cTn id="54" presetID="9" presetClass="entr" presetSubtype="0" fill="hold"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dissolve">
                                      <p:cBhvr>
                                        <p:cTn id="5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Moteur pneumatique</a:t>
            </a:r>
          </a:p>
        </p:txBody>
      </p:sp>
      <p:sp>
        <p:nvSpPr>
          <p:cNvPr id="3" name="Espace réservé du contenu 2"/>
          <p:cNvSpPr>
            <a:spLocks noGrp="1"/>
          </p:cNvSpPr>
          <p:nvPr>
            <p:ph idx="1"/>
          </p:nvPr>
        </p:nvSpPr>
        <p:spPr>
          <a:xfrm>
            <a:off x="822959" y="1556951"/>
            <a:ext cx="7543801" cy="824299"/>
          </a:xfrm>
        </p:spPr>
        <p:txBody>
          <a:bodyPr>
            <a:normAutofit fontScale="55000" lnSpcReduction="20000"/>
          </a:bodyPr>
          <a:lstStyle/>
          <a:p>
            <a:r>
              <a:rPr lang="fr-FR"/>
              <a:t>Bien que fortement dédié aux mouvements linéaires, on peut utiliser l’air comprimé pour obtenir des mouvements rotatif. Cela est déjà connu grâce aux différents équipements tournants que l’on peut directement brancher sur un compresseur - visseuse, ponceuse, etc. Un moteur pneumatique fonctionne sur un principe identique : l’air comprimé entraine une turbine qui transmet son mouvement de rotation à un arbre. La vitesse est fonction du débit, le couple est fonction de la pression. Certains modèles ont 2 entrées d’air comprimé, une pour chaque sens de rotation.</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101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5047" t="4740" r="6410" b="4555"/>
          <a:stretch/>
        </p:blipFill>
        <p:spPr>
          <a:xfrm>
            <a:off x="1235675" y="2656703"/>
            <a:ext cx="4967417" cy="2792627"/>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055" y="2787962"/>
            <a:ext cx="2389520" cy="2389520"/>
          </a:xfrm>
          <a:prstGeom prst="rect">
            <a:avLst/>
          </a:prstGeom>
        </p:spPr>
      </p:pic>
    </p:spTree>
    <p:extLst>
      <p:ext uri="{BB962C8B-B14F-4D97-AF65-F5344CB8AC3E}">
        <p14:creationId xmlns:p14="http://schemas.microsoft.com/office/powerpoint/2010/main" val="404551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Éléments de préhension</a:t>
            </a:r>
          </a:p>
        </p:txBody>
      </p:sp>
      <p:sp>
        <p:nvSpPr>
          <p:cNvPr id="3" name="Espace réservé du contenu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102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522943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a:t>Prendre..</a:t>
            </a:r>
          </a:p>
        </p:txBody>
      </p:sp>
      <p:sp>
        <p:nvSpPr>
          <p:cNvPr id="8" name="Espace réservé du contenu 7"/>
          <p:cNvSpPr>
            <a:spLocks noGrp="1"/>
          </p:cNvSpPr>
          <p:nvPr>
            <p:ph idx="1"/>
          </p:nvPr>
        </p:nvSpPr>
        <p:spPr/>
        <p:txBody>
          <a:bodyPr>
            <a:normAutofit/>
          </a:bodyPr>
          <a:lstStyle/>
          <a:p>
            <a:r>
              <a:rPr lang="fr-FR"/>
              <a:t>Les éléments de préhension sont très importants dans les S.A. :</a:t>
            </a:r>
          </a:p>
          <a:p>
            <a:pPr lvl="1">
              <a:buFont typeface="Arial" charset="0"/>
              <a:buChar char="•"/>
            </a:pPr>
            <a:r>
              <a:rPr lang="fr-FR"/>
              <a:t>Déplacement d’un poste à un autre</a:t>
            </a:r>
          </a:p>
          <a:p>
            <a:pPr lvl="1">
              <a:buFont typeface="Arial" charset="0"/>
              <a:buChar char="•"/>
            </a:pPr>
            <a:r>
              <a:rPr lang="fr-FR"/>
              <a:t>Stockage-déstockage</a:t>
            </a:r>
          </a:p>
          <a:p>
            <a:pPr lvl="1">
              <a:buFont typeface="Arial" charset="0"/>
              <a:buChar char="•"/>
            </a:pPr>
            <a:r>
              <a:rPr lang="fr-FR"/>
              <a:t>Changement de position</a:t>
            </a:r>
          </a:p>
          <a:p>
            <a:pPr lvl="1">
              <a:buFont typeface="Arial" charset="0"/>
              <a:buChar char="•"/>
            </a:pPr>
            <a:r>
              <a:rPr lang="fr-FR"/>
              <a:t>Changement d’outil</a:t>
            </a:r>
          </a:p>
          <a:p>
            <a:r>
              <a:rPr lang="fr-FR"/>
              <a:t>Différents type de préhenseurs :</a:t>
            </a:r>
          </a:p>
          <a:p>
            <a:pPr lvl="1">
              <a:buFont typeface="Arial" charset="0"/>
              <a:buChar char="•"/>
            </a:pPr>
            <a:r>
              <a:rPr lang="fr-FR"/>
              <a:t>mécaniques</a:t>
            </a:r>
          </a:p>
          <a:p>
            <a:pPr lvl="1">
              <a:buFont typeface="Arial" charset="0"/>
              <a:buChar char="•"/>
            </a:pPr>
            <a:r>
              <a:rPr lang="fr-FR"/>
              <a:t>magnétiques</a:t>
            </a:r>
          </a:p>
          <a:p>
            <a:pPr lvl="1">
              <a:buFont typeface="Arial" charset="0"/>
              <a:buChar char="•"/>
            </a:pPr>
            <a:r>
              <a:rPr lang="fr-FR"/>
              <a:t>Pneumatiques</a:t>
            </a:r>
          </a:p>
          <a:p>
            <a:pPr lvl="1">
              <a:buFont typeface="Arial" charset="0"/>
              <a:buChar char="•"/>
            </a:pPr>
            <a:r>
              <a:rPr lang="fr-FR"/>
              <a:t>déformables</a:t>
            </a:r>
          </a:p>
          <a:p>
            <a:endParaRPr lang="fr-FR"/>
          </a:p>
        </p:txBody>
      </p:sp>
      <p:sp>
        <p:nvSpPr>
          <p:cNvPr id="4" name="Espace réservé du numéro de diapositive 3"/>
          <p:cNvSpPr>
            <a:spLocks noGrp="1"/>
          </p:cNvSpPr>
          <p:nvPr>
            <p:ph type="sldNum" sz="quarter" idx="12"/>
          </p:nvPr>
        </p:nvSpPr>
        <p:spPr/>
        <p:txBody>
          <a:bodyPr/>
          <a:lstStyle/>
          <a:p>
            <a:fld id="{4FAB73BC-B049-4115-A692-8D63A059BFB8}" type="slidenum">
              <a:rPr lang="en-US" dirty="0"/>
              <a:t>103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623837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up)">
                                      <p:cBhvr>
                                        <p:cTn id="10" dur="500"/>
                                        <p:tgtEl>
                                          <p:spTgt spid="8">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up)">
                                      <p:cBhvr>
                                        <p:cTn id="13" dur="500"/>
                                        <p:tgtEl>
                                          <p:spTgt spid="8">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up)">
                                      <p:cBhvr>
                                        <p:cTn id="16" dur="500"/>
                                        <p:tgtEl>
                                          <p:spTgt spid="8">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wipe(up)">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wipe(up)">
                                      <p:cBhvr>
                                        <p:cTn id="24" dur="500"/>
                                        <p:tgtEl>
                                          <p:spTgt spid="8">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wipe(up)">
                                      <p:cBhvr>
                                        <p:cTn id="27" dur="500"/>
                                        <p:tgtEl>
                                          <p:spTgt spid="8">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wipe(up)">
                                      <p:cBhvr>
                                        <p:cTn id="30" dur="500"/>
                                        <p:tgtEl>
                                          <p:spTgt spid="8">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wipe(up)">
                                      <p:cBhvr>
                                        <p:cTn id="33" dur="500"/>
                                        <p:tgtEl>
                                          <p:spTgt spid="8">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8">
                                            <p:txEl>
                                              <p:pRg st="9" end="9"/>
                                            </p:txEl>
                                          </p:spTgt>
                                        </p:tgtEl>
                                        <p:attrNameLst>
                                          <p:attrName>style.visibility</p:attrName>
                                        </p:attrNameLst>
                                      </p:cBhvr>
                                      <p:to>
                                        <p:strVal val="visible"/>
                                      </p:to>
                                    </p:set>
                                    <p:animEffect transition="in" filter="wipe(up)">
                                      <p:cBhvr>
                                        <p:cTn id="36"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Préhenseurs mécaniques</a:t>
            </a:r>
          </a:p>
        </p:txBody>
      </p:sp>
      <p:sp>
        <p:nvSpPr>
          <p:cNvPr id="3" name="Espace réservé du contenu 2"/>
          <p:cNvSpPr>
            <a:spLocks noGrp="1"/>
          </p:cNvSpPr>
          <p:nvPr>
            <p:ph idx="1"/>
          </p:nvPr>
        </p:nvSpPr>
        <p:spPr>
          <a:xfrm>
            <a:off x="822959" y="1556952"/>
            <a:ext cx="7543801" cy="1774077"/>
          </a:xfrm>
        </p:spPr>
        <p:txBody>
          <a:bodyPr>
            <a:noAutofit/>
          </a:bodyPr>
          <a:lstStyle/>
          <a:p>
            <a:pPr marL="0" indent="0">
              <a:buNone/>
            </a:pPr>
            <a:r>
              <a:rPr lang="fr-FR" sz="1400"/>
              <a:t>Ils reproduisent souvent une ou plusieurs fonctions de la main - pincer, aggriper, crocheter.. Ils sont très utilisés en manutention (déplacement de grosses charges).</a:t>
            </a:r>
          </a:p>
          <a:p>
            <a:pPr marL="0" indent="0">
              <a:buNone/>
            </a:pPr>
            <a:r>
              <a:rPr lang="fr-FR" sz="1400"/>
              <a:t>Tous les systèmes mécaniques connus sont utilisés pour parvenir à réaliser la fonction : levier, pantographe, arc-boutement, etc.</a:t>
            </a:r>
          </a:p>
          <a:p>
            <a:pPr marL="0" indent="0">
              <a:buNone/>
            </a:pPr>
            <a:r>
              <a:rPr lang="fr-FR" sz="1400"/>
              <a:t>Le plus simple est sans doute le crochet de levage mais on conçoit le plus souvent des préhenseurs mécaniques adaptés à une tâche spécifique, voire un produit. Les bras manipulateurs et les robots de charges utilisent des préhenseurs mécaniques.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104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311" y="3456426"/>
            <a:ext cx="1908266" cy="160978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2658"/>
            <a:ext cx="1811008" cy="1811008"/>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6849" y="3221752"/>
            <a:ext cx="2546894" cy="2942102"/>
          </a:xfrm>
          <a:prstGeom prst="rect">
            <a:avLst/>
          </a:prstGeom>
        </p:spPr>
      </p:pic>
      <p:sp>
        <p:nvSpPr>
          <p:cNvPr id="10" name="Espace réservé du contenu 2"/>
          <p:cNvSpPr txBox="1">
            <a:spLocks/>
          </p:cNvSpPr>
          <p:nvPr/>
        </p:nvSpPr>
        <p:spPr>
          <a:xfrm>
            <a:off x="478972" y="3681845"/>
            <a:ext cx="1545771" cy="341516"/>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400"/>
              <a:t>Crochet de levage</a:t>
            </a:r>
          </a:p>
        </p:txBody>
      </p:sp>
      <p:sp>
        <p:nvSpPr>
          <p:cNvPr id="11" name="Espace réservé du contenu 2"/>
          <p:cNvSpPr txBox="1">
            <a:spLocks/>
          </p:cNvSpPr>
          <p:nvPr/>
        </p:nvSpPr>
        <p:spPr>
          <a:xfrm>
            <a:off x="3714206" y="5192780"/>
            <a:ext cx="1545771" cy="341516"/>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400"/>
              <a:t>Pince à cylindre</a:t>
            </a:r>
          </a:p>
        </p:txBody>
      </p:sp>
      <p:sp>
        <p:nvSpPr>
          <p:cNvPr id="12" name="Espace réservé du contenu 2"/>
          <p:cNvSpPr txBox="1">
            <a:spLocks/>
          </p:cNvSpPr>
          <p:nvPr/>
        </p:nvSpPr>
        <p:spPr>
          <a:xfrm>
            <a:off x="4297684" y="5724004"/>
            <a:ext cx="1541417" cy="428601"/>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400"/>
              <a:t>Bras manipulateur de bouteilles</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205" y="4180114"/>
            <a:ext cx="1110343" cy="1110343"/>
          </a:xfrm>
          <a:prstGeom prst="rect">
            <a:avLst/>
          </a:prstGeom>
        </p:spPr>
      </p:pic>
      <p:sp>
        <p:nvSpPr>
          <p:cNvPr id="14" name="Espace réservé du contenu 2"/>
          <p:cNvSpPr txBox="1">
            <a:spLocks/>
          </p:cNvSpPr>
          <p:nvPr/>
        </p:nvSpPr>
        <p:spPr>
          <a:xfrm>
            <a:off x="2246811" y="5284222"/>
            <a:ext cx="988423" cy="341516"/>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400"/>
              <a:t>Pince</a:t>
            </a:r>
          </a:p>
        </p:txBody>
      </p:sp>
    </p:spTree>
    <p:extLst>
      <p:ext uri="{BB962C8B-B14F-4D97-AF65-F5344CB8AC3E}">
        <p14:creationId xmlns:p14="http://schemas.microsoft.com/office/powerpoint/2010/main" val="140880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Préhenseurs magnétiques</a:t>
            </a:r>
          </a:p>
        </p:txBody>
      </p:sp>
      <p:sp>
        <p:nvSpPr>
          <p:cNvPr id="3" name="Espace réservé du contenu 2"/>
          <p:cNvSpPr>
            <a:spLocks noGrp="1"/>
          </p:cNvSpPr>
          <p:nvPr>
            <p:ph idx="1"/>
          </p:nvPr>
        </p:nvSpPr>
        <p:spPr>
          <a:xfrm>
            <a:off x="822959" y="1556952"/>
            <a:ext cx="7543801" cy="1316877"/>
          </a:xfrm>
        </p:spPr>
        <p:txBody>
          <a:bodyPr>
            <a:noAutofit/>
          </a:bodyPr>
          <a:lstStyle/>
          <a:p>
            <a:pPr marL="0" indent="0">
              <a:buNone/>
            </a:pPr>
            <a:r>
              <a:rPr lang="fr-FR" sz="1400"/>
              <a:t>On utilise l’attraction magnétique d’un aimant permanent (pas d’énergie nécessaire -&gt; petite pièce) ou d’un électroaimant (énergie électrique -&gt; pièce plus volumineuse mais échauffement important de la bobine). Levage de masses jusqu’à 100 T !!</a:t>
            </a:r>
          </a:p>
          <a:p>
            <a:pPr marL="0" indent="0">
              <a:buNone/>
            </a:pPr>
            <a:r>
              <a:rPr lang="fr-FR" sz="1400"/>
              <a:t>Cela ne fonctionne bien sûr que pour les métaux ferreux (mais pas les inox austénitiques).  </a:t>
            </a:r>
          </a:p>
          <a:p>
            <a:pPr marL="0" indent="0">
              <a:buNone/>
            </a:pPr>
            <a:r>
              <a:rPr lang="fr-FR" sz="1400"/>
              <a:t>L’empilage est problèmatique. Risque de salissure des surfaces de contact.</a:t>
            </a:r>
          </a:p>
          <a:p>
            <a:pPr marL="0" indent="0">
              <a:buNone/>
            </a:pPr>
            <a:endParaRPr lang="fr-FR" sz="140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105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057" y="2988128"/>
            <a:ext cx="4136572" cy="3102430"/>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845" y="3375701"/>
            <a:ext cx="797560" cy="1650506"/>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45" y="3499224"/>
            <a:ext cx="956129" cy="741488"/>
          </a:xfrm>
          <a:prstGeom prst="rect">
            <a:avLst/>
          </a:prstGeom>
        </p:spPr>
      </p:pic>
      <p:sp>
        <p:nvSpPr>
          <p:cNvPr id="17" name="Espace réservé du contenu 2"/>
          <p:cNvSpPr txBox="1">
            <a:spLocks/>
          </p:cNvSpPr>
          <p:nvPr/>
        </p:nvSpPr>
        <p:spPr>
          <a:xfrm>
            <a:off x="766355" y="4478679"/>
            <a:ext cx="1545771" cy="472144"/>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400"/>
              <a:t>Préhenseurs à aimants permanents</a:t>
            </a:r>
          </a:p>
        </p:txBody>
      </p:sp>
      <p:sp>
        <p:nvSpPr>
          <p:cNvPr id="18" name="Espace réservé du contenu 2"/>
          <p:cNvSpPr txBox="1">
            <a:spLocks/>
          </p:cNvSpPr>
          <p:nvPr/>
        </p:nvSpPr>
        <p:spPr>
          <a:xfrm>
            <a:off x="2773680" y="5506291"/>
            <a:ext cx="1545771" cy="472144"/>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endParaRPr kumimoji="0" lang="fr-FR" sz="1400"/>
          </a:p>
        </p:txBody>
      </p:sp>
      <p:sp>
        <p:nvSpPr>
          <p:cNvPr id="19" name="Espace réservé du contenu 2"/>
          <p:cNvSpPr txBox="1">
            <a:spLocks/>
          </p:cNvSpPr>
          <p:nvPr/>
        </p:nvSpPr>
        <p:spPr>
          <a:xfrm>
            <a:off x="2838995" y="5584668"/>
            <a:ext cx="1545771" cy="472144"/>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400"/>
              <a:t>Préhenseurs à électroaimant</a:t>
            </a:r>
          </a:p>
        </p:txBody>
      </p:sp>
    </p:spTree>
    <p:extLst>
      <p:ext uri="{BB962C8B-B14F-4D97-AF65-F5344CB8AC3E}">
        <p14:creationId xmlns:p14="http://schemas.microsoft.com/office/powerpoint/2010/main" val="412500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Préhenseurs pneumatiques 1/2</a:t>
            </a:r>
          </a:p>
        </p:txBody>
      </p:sp>
      <p:sp>
        <p:nvSpPr>
          <p:cNvPr id="3" name="Espace réservé du contenu 2"/>
          <p:cNvSpPr>
            <a:spLocks noGrp="1"/>
          </p:cNvSpPr>
          <p:nvPr>
            <p:ph idx="1"/>
          </p:nvPr>
        </p:nvSpPr>
        <p:spPr>
          <a:xfrm>
            <a:off x="822959" y="1556953"/>
            <a:ext cx="7543801" cy="1251562"/>
          </a:xfrm>
        </p:spPr>
        <p:txBody>
          <a:bodyPr>
            <a:noAutofit/>
          </a:bodyPr>
          <a:lstStyle/>
          <a:p>
            <a:pPr marL="0" indent="0">
              <a:buNone/>
            </a:pPr>
            <a:r>
              <a:rPr lang="fr-FR" sz="1400"/>
              <a:t>Ce sont des préhenseurs qui utilisent le vide pour maintenir les objets. Le vide est produit par un système venturi qui provoque une dépression à l’intérieur d’une ventouse flexible. On obtient le même résultat avec une pompe à vide.</a:t>
            </a:r>
          </a:p>
          <a:p>
            <a:pPr marL="0" indent="0">
              <a:buNone/>
            </a:pPr>
            <a:r>
              <a:rPr lang="fr-FR" sz="1400" dirty="0"/>
              <a:t>La dépression peut atteindre 95% pour les pompes et 70% pour les venturis. L’effort d’arrachement maximal est égal à la section de la ventouse multiplié par la pression atmosphérique (environ 1 bar).</a:t>
            </a:r>
          </a:p>
          <a:p>
            <a:pPr marL="0" indent="0">
              <a:buNone/>
            </a:pPr>
            <a:endParaRPr lang="fr-FR" sz="140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106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29" y="2916057"/>
            <a:ext cx="1989546" cy="1496927"/>
          </a:xfrm>
          <a:prstGeom prst="rect">
            <a:avLst/>
          </a:prstGeom>
        </p:spPr>
      </p:pic>
      <p:sp>
        <p:nvSpPr>
          <p:cNvPr id="8" name="Espace réservé du contenu 2"/>
          <p:cNvSpPr txBox="1">
            <a:spLocks/>
          </p:cNvSpPr>
          <p:nvPr/>
        </p:nvSpPr>
        <p:spPr>
          <a:xfrm>
            <a:off x="2847704" y="2924199"/>
            <a:ext cx="5277394" cy="158248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sz="1400"/>
              <a:t>L’effet Venturi </a:t>
            </a:r>
            <a:r>
              <a:rPr lang="fr-FR" sz="1400"/>
              <a:t>est un phénomène important de la dynamique des fluides, et présente la formation d’une dépression dans une zone où les particules sont accélérées.</a:t>
            </a:r>
          </a:p>
          <a:p>
            <a:pPr marL="0" indent="0" fontAlgn="auto">
              <a:buNone/>
            </a:pPr>
            <a:r>
              <a:rPr lang="fr-FR" sz="1400"/>
              <a:t>Ci-contre, le cas d’un tuyau présentant une section variable ; on mesure la </a:t>
            </a:r>
            <a:r>
              <a:rPr lang="fr-FR" sz="1400" b="1"/>
              <a:t>variation de pression du liquide en fonction de la section</a:t>
            </a:r>
            <a:r>
              <a:rPr lang="fr-FR" sz="1400"/>
              <a:t>, la pression la plus faible étant observée pour la section la plus petite.</a:t>
            </a:r>
            <a:endParaRPr kumimoji="0" lang="fr-FR" sz="1400"/>
          </a:p>
        </p:txBody>
      </p:sp>
      <p:grpSp>
        <p:nvGrpSpPr>
          <p:cNvPr id="22" name="Grouper 21"/>
          <p:cNvGrpSpPr/>
          <p:nvPr/>
        </p:nvGrpSpPr>
        <p:grpSpPr>
          <a:xfrm>
            <a:off x="5094516" y="4800599"/>
            <a:ext cx="3200400" cy="1299754"/>
            <a:chOff x="4362994" y="4918166"/>
            <a:chExt cx="3200400" cy="1299754"/>
          </a:xfrm>
        </p:grpSpPr>
        <p:sp>
          <p:nvSpPr>
            <p:cNvPr id="9" name="Rectangle 8"/>
            <p:cNvSpPr/>
            <p:nvPr/>
          </p:nvSpPr>
          <p:spPr>
            <a:xfrm>
              <a:off x="5238206" y="4950823"/>
              <a:ext cx="1449977" cy="8752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p:nvPr/>
          </p:nvCxnSpPr>
          <p:spPr>
            <a:xfrm>
              <a:off x="4362994" y="5388428"/>
              <a:ext cx="3200400" cy="0"/>
            </a:xfrm>
            <a:prstGeom prst="lin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18" name="Grouper 17"/>
            <p:cNvGrpSpPr/>
            <p:nvPr/>
          </p:nvGrpSpPr>
          <p:grpSpPr>
            <a:xfrm>
              <a:off x="5425442" y="4918166"/>
              <a:ext cx="1092924" cy="918754"/>
              <a:chOff x="6836230" y="4265023"/>
              <a:chExt cx="1092924" cy="918754"/>
            </a:xfrm>
          </p:grpSpPr>
          <p:grpSp>
            <p:nvGrpSpPr>
              <p:cNvPr id="14" name="Grouper 13"/>
              <p:cNvGrpSpPr/>
              <p:nvPr/>
            </p:nvGrpSpPr>
            <p:grpSpPr>
              <a:xfrm>
                <a:off x="6836230" y="4752703"/>
                <a:ext cx="1092924" cy="431074"/>
                <a:chOff x="6805750" y="4752703"/>
                <a:chExt cx="1092924" cy="431074"/>
              </a:xfrm>
            </p:grpSpPr>
            <p:sp>
              <p:nvSpPr>
                <p:cNvPr id="12" name="Arc 11"/>
                <p:cNvSpPr/>
                <p:nvPr/>
              </p:nvSpPr>
              <p:spPr>
                <a:xfrm>
                  <a:off x="6805750" y="4752703"/>
                  <a:ext cx="1084217" cy="431074"/>
                </a:xfrm>
                <a:prstGeom prst="arc">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13" name="Arc 12"/>
                <p:cNvSpPr/>
                <p:nvPr/>
              </p:nvSpPr>
              <p:spPr>
                <a:xfrm flipH="1">
                  <a:off x="6814457" y="4752703"/>
                  <a:ext cx="1084217" cy="431074"/>
                </a:xfrm>
                <a:prstGeom prst="arc">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grpSp>
          <p:grpSp>
            <p:nvGrpSpPr>
              <p:cNvPr id="15" name="Grouper 14"/>
              <p:cNvGrpSpPr/>
              <p:nvPr/>
            </p:nvGrpSpPr>
            <p:grpSpPr>
              <a:xfrm flipV="1">
                <a:off x="6836230" y="4265023"/>
                <a:ext cx="1092924" cy="431074"/>
                <a:chOff x="6805750" y="4752703"/>
                <a:chExt cx="1092924" cy="431074"/>
              </a:xfrm>
            </p:grpSpPr>
            <p:sp>
              <p:nvSpPr>
                <p:cNvPr id="16" name="Arc 15"/>
                <p:cNvSpPr/>
                <p:nvPr/>
              </p:nvSpPr>
              <p:spPr>
                <a:xfrm>
                  <a:off x="6805750" y="4752703"/>
                  <a:ext cx="1084217" cy="431074"/>
                </a:xfrm>
                <a:prstGeom prst="arc">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17" name="Arc 16"/>
                <p:cNvSpPr/>
                <p:nvPr/>
              </p:nvSpPr>
              <p:spPr>
                <a:xfrm flipH="1">
                  <a:off x="6814457" y="4752703"/>
                  <a:ext cx="1084217" cy="431074"/>
                </a:xfrm>
                <a:prstGeom prst="arc">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grpSp>
        </p:grpSp>
        <p:cxnSp>
          <p:nvCxnSpPr>
            <p:cNvPr id="19" name="Connecteur droit 18"/>
            <p:cNvCxnSpPr/>
            <p:nvPr/>
          </p:nvCxnSpPr>
          <p:spPr>
            <a:xfrm flipV="1">
              <a:off x="5956663" y="5405846"/>
              <a:ext cx="0" cy="812074"/>
            </a:xfrm>
            <a:prstGeom prst="lin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Espace réservé du contenu 2"/>
          <p:cNvSpPr txBox="1">
            <a:spLocks/>
          </p:cNvSpPr>
          <p:nvPr/>
        </p:nvSpPr>
        <p:spPr>
          <a:xfrm>
            <a:off x="4750530" y="5806736"/>
            <a:ext cx="1689462" cy="319744"/>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sz="1400"/>
              <a:t>Symbole d’un venturi</a:t>
            </a:r>
          </a:p>
        </p:txBody>
      </p:sp>
      <p:pic>
        <p:nvPicPr>
          <p:cNvPr id="24" name="Imag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14" y="4767942"/>
            <a:ext cx="1353068" cy="1286691"/>
          </a:xfrm>
          <a:prstGeom prst="rect">
            <a:avLst/>
          </a:prstGeom>
        </p:spPr>
      </p:pic>
      <p:sp>
        <p:nvSpPr>
          <p:cNvPr id="25" name="Espace réservé du contenu 2"/>
          <p:cNvSpPr txBox="1">
            <a:spLocks/>
          </p:cNvSpPr>
          <p:nvPr/>
        </p:nvSpPr>
        <p:spPr>
          <a:xfrm>
            <a:off x="2133604" y="5488873"/>
            <a:ext cx="1654625" cy="467790"/>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sz="1400"/>
              <a:t>Ventouse à venturi et silencieux intégré</a:t>
            </a:r>
          </a:p>
        </p:txBody>
      </p:sp>
    </p:spTree>
    <p:extLst>
      <p:ext uri="{BB962C8B-B14F-4D97-AF65-F5344CB8AC3E}">
        <p14:creationId xmlns:p14="http://schemas.microsoft.com/office/powerpoint/2010/main" val="1616354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Préhenseurs pneumatiques 2/2</a:t>
            </a:r>
          </a:p>
        </p:txBody>
      </p:sp>
      <p:sp>
        <p:nvSpPr>
          <p:cNvPr id="3" name="Espace réservé du contenu 2"/>
          <p:cNvSpPr>
            <a:spLocks noGrp="1"/>
          </p:cNvSpPr>
          <p:nvPr>
            <p:ph idx="1"/>
          </p:nvPr>
        </p:nvSpPr>
        <p:spPr>
          <a:xfrm>
            <a:off x="822959" y="1556953"/>
            <a:ext cx="7850778" cy="820487"/>
          </a:xfrm>
        </p:spPr>
        <p:txBody>
          <a:bodyPr>
            <a:noAutofit/>
          </a:bodyPr>
          <a:lstStyle/>
          <a:p>
            <a:pPr marL="0" indent="0" algn="l">
              <a:buNone/>
            </a:pPr>
            <a:r>
              <a:rPr lang="fr-FR" sz="1400"/>
              <a:t>Compacts et légers, les venturis sont implantés au plus près des ventouses : peu de pertes de charge et volume à purger minimum, d'où résultent des temps de réponse courts et une énergie consommée minimum.</a:t>
            </a:r>
            <a:br>
              <a:rPr lang="fr-FR" sz="1400"/>
            </a:br>
            <a:r>
              <a:rPr lang="fr-FR" sz="1400"/>
              <a:t>Sur un plan pratique, il importe de distinguer :</a:t>
            </a:r>
            <a:br>
              <a:rPr lang="fr-FR" sz="1400"/>
            </a:br>
            <a:endParaRPr lang="fr-FR" sz="1400" dirty="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107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73" y="3069507"/>
            <a:ext cx="7328263" cy="2869376"/>
          </a:xfrm>
          <a:prstGeom prst="rect">
            <a:avLst/>
          </a:prstGeom>
        </p:spPr>
      </p:pic>
      <p:sp>
        <p:nvSpPr>
          <p:cNvPr id="10" name="Rectangle 9"/>
          <p:cNvSpPr/>
          <p:nvPr/>
        </p:nvSpPr>
        <p:spPr>
          <a:xfrm>
            <a:off x="836022" y="2377742"/>
            <a:ext cx="7615647" cy="665904"/>
          </a:xfrm>
          <a:prstGeom prst="rect">
            <a:avLst/>
          </a:prstGeom>
        </p:spPr>
        <p:txBody>
          <a:bodyPr vert="horz" lIns="0" tIns="45720" rIns="0" bIns="45720" rtlCol="0">
            <a:noAutofit/>
          </a:bodyPr>
          <a:lstStyle/>
          <a:p>
            <a:pPr marL="285750" indent="-285750" eaLnBrk="1" hangingPunct="1">
              <a:lnSpc>
                <a:spcPct val="90000"/>
              </a:lnSpc>
              <a:spcBef>
                <a:spcPts val="1200"/>
              </a:spcBef>
              <a:spcAft>
                <a:spcPts val="200"/>
              </a:spcAft>
              <a:buClr>
                <a:schemeClr val="accent1"/>
              </a:buClr>
              <a:buSzPct val="100000"/>
              <a:buFont typeface="Arial" charset="0"/>
              <a:buChar char="•"/>
            </a:pPr>
            <a:r>
              <a:rPr lang="fr-FR" sz="1400">
                <a:solidFill>
                  <a:schemeClr val="tx1">
                    <a:lumMod val="75000"/>
                    <a:lumOff val="25000"/>
                  </a:schemeClr>
                </a:solidFill>
                <a:latin typeface="+mn-lt"/>
              </a:rPr>
              <a:t>les venturis simples à commande pneumatique, miniaturisés pour implantation sur les ventouses.</a:t>
            </a:r>
          </a:p>
          <a:p>
            <a:pPr marL="285750" indent="-285750" eaLnBrk="1" hangingPunct="1">
              <a:lnSpc>
                <a:spcPct val="90000"/>
              </a:lnSpc>
              <a:spcBef>
                <a:spcPts val="1200"/>
              </a:spcBef>
              <a:spcAft>
                <a:spcPts val="200"/>
              </a:spcAft>
              <a:buClr>
                <a:schemeClr val="accent1"/>
              </a:buClr>
              <a:buSzPct val="100000"/>
              <a:buFont typeface="Arial" charset="0"/>
              <a:buChar char="•"/>
            </a:pPr>
            <a:r>
              <a:rPr lang="fr-FR" sz="1400">
                <a:solidFill>
                  <a:schemeClr val="tx1">
                    <a:lumMod val="75000"/>
                    <a:lumOff val="25000"/>
                  </a:schemeClr>
                </a:solidFill>
                <a:latin typeface="+mn-lt"/>
              </a:rPr>
              <a:t>les venturis compacts à commande électrique directe, pour implantation au plus près des ventouses.</a:t>
            </a:r>
            <a:endParaRPr lang="fr-FR" sz="1400" dirty="0">
              <a:solidFill>
                <a:schemeClr val="tx1">
                  <a:lumMod val="75000"/>
                  <a:lumOff val="25000"/>
                </a:schemeClr>
              </a:solidFill>
              <a:latin typeface="+mn-lt"/>
            </a:endParaRPr>
          </a:p>
        </p:txBody>
      </p:sp>
    </p:spTree>
    <p:extLst>
      <p:ext uri="{BB962C8B-B14F-4D97-AF65-F5344CB8AC3E}">
        <p14:creationId xmlns:p14="http://schemas.microsoft.com/office/powerpoint/2010/main" val="1341206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Ventouses pneumatiques</a:t>
            </a:r>
          </a:p>
        </p:txBody>
      </p:sp>
      <p:sp>
        <p:nvSpPr>
          <p:cNvPr id="3" name="Espace réservé du contenu 2"/>
          <p:cNvSpPr>
            <a:spLocks noGrp="1"/>
          </p:cNvSpPr>
          <p:nvPr>
            <p:ph idx="1"/>
          </p:nvPr>
        </p:nvSpPr>
        <p:spPr>
          <a:xfrm>
            <a:off x="822959" y="1556953"/>
            <a:ext cx="7850778" cy="1434441"/>
          </a:xfrm>
        </p:spPr>
        <p:txBody>
          <a:bodyPr>
            <a:noAutofit/>
          </a:bodyPr>
          <a:lstStyle/>
          <a:p>
            <a:r>
              <a:rPr lang="fr-FR" sz="1400"/>
              <a:t>Généralement,les ventouses sont des élements souples de formes rondes ou oblongues qui permettent la préhension,le déplacement d'objets de formes diverses. On distingue les ventouses plates qui répondent aux besoins de préhension de la plupart des applications courantes de déplacements de pièces, et les ventouses cylindriques à soufflets adaptées à la préhension d'objets présentant des particularités comme une surface inclinée, un défaut de planéité, des pièces de niveaux différents, des pièces fragiles et délicates à manipluler. On retrouve les ventouses dans  l'industrie agroalimentaire sur des machines spéciales ou sur des unités de conditionnement.</a:t>
            </a:r>
            <a:endParaRPr lang="fr-FR" sz="1400" dirty="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108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4" y="3210377"/>
            <a:ext cx="2338012" cy="1753509"/>
          </a:xfrm>
          <a:prstGeom prst="rect">
            <a:avLst/>
          </a:prstGeom>
        </p:spPr>
      </p:pic>
      <p:sp>
        <p:nvSpPr>
          <p:cNvPr id="11" name="Espace réservé du contenu 2"/>
          <p:cNvSpPr txBox="1">
            <a:spLocks/>
          </p:cNvSpPr>
          <p:nvPr/>
        </p:nvSpPr>
        <p:spPr>
          <a:xfrm>
            <a:off x="4611187" y="2963387"/>
            <a:ext cx="3670664" cy="75952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sz="1400" dirty="0"/>
              <a:t>Il est moins coûteux d’augmenter la taille et surtout le nombre de ventouses plutôt que d’augmenter la dépression.</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5245" y="3646513"/>
            <a:ext cx="4193177" cy="2615494"/>
          </a:xfrm>
          <a:prstGeom prst="rect">
            <a:avLst/>
          </a:prstGeom>
        </p:spPr>
      </p:pic>
    </p:spTree>
    <p:extLst>
      <p:ext uri="{BB962C8B-B14F-4D97-AF65-F5344CB8AC3E}">
        <p14:creationId xmlns:p14="http://schemas.microsoft.com/office/powerpoint/2010/main" val="1779199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Dimensionner une ventouse pneumatique</a:t>
            </a:r>
          </a:p>
        </p:txBody>
      </p:sp>
      <p:sp>
        <p:nvSpPr>
          <p:cNvPr id="3" name="Espace réservé du contenu 2"/>
          <p:cNvSpPr>
            <a:spLocks noGrp="1"/>
          </p:cNvSpPr>
          <p:nvPr>
            <p:ph idx="1"/>
          </p:nvPr>
        </p:nvSpPr>
        <p:spPr>
          <a:xfrm>
            <a:off x="809896" y="2170909"/>
            <a:ext cx="7511145" cy="402476"/>
          </a:xfrm>
        </p:spPr>
        <p:txBody>
          <a:bodyPr>
            <a:noAutofit/>
          </a:bodyPr>
          <a:lstStyle/>
          <a:p>
            <a:pPr marL="0" indent="0">
              <a:buNone/>
            </a:pPr>
            <a:r>
              <a:rPr lang="fr-FR" sz="1400" dirty="0"/>
              <a:t>La pression atmosphérique est d'environ </a:t>
            </a:r>
            <a:r>
              <a:rPr lang="fr-FR" sz="1400" b="1" dirty="0"/>
              <a:t>1 bar</a:t>
            </a:r>
            <a:r>
              <a:rPr lang="fr-FR" sz="1400" dirty="0"/>
              <a:t> (au niveau de la mer), et diminue avec l'altitude.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109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10" name="Groupe 16"/>
          <p:cNvGrpSpPr/>
          <p:nvPr/>
        </p:nvGrpSpPr>
        <p:grpSpPr>
          <a:xfrm>
            <a:off x="5561658" y="3345429"/>
            <a:ext cx="2627784" cy="2520280"/>
            <a:chOff x="6228184" y="3140968"/>
            <a:chExt cx="3312368" cy="2868252"/>
          </a:xfrm>
        </p:grpSpPr>
        <p:pic>
          <p:nvPicPr>
            <p:cNvPr id="12" name="Picture 11"/>
            <p:cNvPicPr>
              <a:picLocks noChangeAspect="1" noChangeArrowheads="1"/>
            </p:cNvPicPr>
            <p:nvPr/>
          </p:nvPicPr>
          <p:blipFill>
            <a:blip r:embed="rId3" cstate="print"/>
            <a:srcRect/>
            <a:stretch>
              <a:fillRect/>
            </a:stretch>
          </p:blipFill>
          <p:spPr bwMode="auto">
            <a:xfrm>
              <a:off x="6228184" y="3140968"/>
              <a:ext cx="3312368" cy="2868252"/>
            </a:xfrm>
            <a:prstGeom prst="rect">
              <a:avLst/>
            </a:prstGeom>
            <a:noFill/>
            <a:ln w="9525">
              <a:noFill/>
              <a:miter lim="800000"/>
              <a:headEnd/>
              <a:tailEnd/>
            </a:ln>
          </p:spPr>
        </p:pic>
        <p:sp>
          <p:nvSpPr>
            <p:cNvPr id="13" name="Flèche vers le bas 12"/>
            <p:cNvSpPr/>
            <p:nvPr/>
          </p:nvSpPr>
          <p:spPr>
            <a:xfrm>
              <a:off x="6588224" y="4653136"/>
              <a:ext cx="50405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bas 13"/>
            <p:cNvSpPr/>
            <p:nvPr/>
          </p:nvSpPr>
          <p:spPr>
            <a:xfrm>
              <a:off x="8172400" y="4725144"/>
              <a:ext cx="50405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8"/>
          <p:cNvSpPr/>
          <p:nvPr/>
        </p:nvSpPr>
        <p:spPr>
          <a:xfrm>
            <a:off x="809896" y="2665125"/>
            <a:ext cx="7641773" cy="927161"/>
          </a:xfrm>
          <a:prstGeom prst="rect">
            <a:avLst/>
          </a:prstGeom>
        </p:spPr>
        <p:txBody>
          <a:bodyPr vert="horz" lIns="0" tIns="45720" rIns="0" bIns="45720" rtlCol="0">
            <a:noAutofit/>
          </a:bodyPr>
          <a:lstStyle/>
          <a:p>
            <a:pPr algn="just" eaLnBrk="1" hangingPunct="1">
              <a:lnSpc>
                <a:spcPct val="90000"/>
              </a:lnSpc>
              <a:spcBef>
                <a:spcPts val="1200"/>
              </a:spcBef>
              <a:spcAft>
                <a:spcPts val="200"/>
              </a:spcAft>
              <a:buClr>
                <a:schemeClr val="accent1"/>
              </a:buClr>
              <a:buSzPct val="100000"/>
            </a:pPr>
            <a:r>
              <a:rPr lang="fr-FR" sz="1400" dirty="0">
                <a:solidFill>
                  <a:schemeClr val="tx1">
                    <a:lumMod val="75000"/>
                    <a:lumOff val="25000"/>
                  </a:schemeClr>
                </a:solidFill>
                <a:latin typeface="+mn-lt"/>
              </a:rPr>
              <a:t>Un venturi offre, en règle générale, 60% de vide, c'est-à-dire que la (dé)pression à l’intérieur de la ventouse est de 0,6 bar.</a:t>
            </a:r>
          </a:p>
          <a:p>
            <a:pPr algn="just" eaLnBrk="1" hangingPunct="1">
              <a:lnSpc>
                <a:spcPct val="90000"/>
              </a:lnSpc>
              <a:spcBef>
                <a:spcPts val="1200"/>
              </a:spcBef>
              <a:spcAft>
                <a:spcPts val="200"/>
              </a:spcAft>
              <a:buClr>
                <a:schemeClr val="accent1"/>
              </a:buClr>
              <a:buSzPct val="100000"/>
            </a:pPr>
            <a:r>
              <a:rPr lang="fr-FR" sz="1400" dirty="0">
                <a:solidFill>
                  <a:schemeClr val="tx1">
                    <a:lumMod val="75000"/>
                    <a:lumOff val="25000"/>
                  </a:schemeClr>
                </a:solidFill>
                <a:latin typeface="+mn-lt"/>
              </a:rPr>
              <a:t>On rappelle que : 1 bar = 1daN/cm² </a:t>
            </a:r>
          </a:p>
        </p:txBody>
      </p:sp>
      <p:sp>
        <p:nvSpPr>
          <p:cNvPr id="15" name="Rectangle 14"/>
          <p:cNvSpPr/>
          <p:nvPr/>
        </p:nvSpPr>
        <p:spPr>
          <a:xfrm>
            <a:off x="809896" y="1541532"/>
            <a:ext cx="7537269" cy="574652"/>
          </a:xfrm>
          <a:prstGeom prst="rect">
            <a:avLst/>
          </a:prstGeom>
        </p:spPr>
        <p:txBody>
          <a:bodyPr vert="horz" lIns="0" tIns="45720" rIns="0" bIns="45720" rtlCol="0">
            <a:noAutofit/>
          </a:bodyPr>
          <a:lstStyle/>
          <a:p>
            <a:pPr algn="just" eaLnBrk="1" hangingPunct="1">
              <a:lnSpc>
                <a:spcPct val="90000"/>
              </a:lnSpc>
              <a:spcBef>
                <a:spcPts val="1200"/>
              </a:spcBef>
              <a:spcAft>
                <a:spcPts val="200"/>
              </a:spcAft>
              <a:buClr>
                <a:schemeClr val="accent1"/>
              </a:buClr>
              <a:buSzPct val="100000"/>
            </a:pPr>
            <a:r>
              <a:rPr lang="fr-FR" sz="1400" dirty="0">
                <a:solidFill>
                  <a:schemeClr val="tx1">
                    <a:lumMod val="75000"/>
                    <a:lumOff val="25000"/>
                  </a:schemeClr>
                </a:solidFill>
                <a:latin typeface="+mn-lt"/>
              </a:rPr>
              <a:t>Quelle est la masse maximale que peut maintenir une ventouse de 30mm de diamètre. On considère que le venturi offre un vide à 60%.</a:t>
            </a:r>
          </a:p>
        </p:txBody>
      </p:sp>
      <p:sp>
        <p:nvSpPr>
          <p:cNvPr id="16" name="Rectangle 15"/>
          <p:cNvSpPr/>
          <p:nvPr/>
        </p:nvSpPr>
        <p:spPr>
          <a:xfrm>
            <a:off x="809896" y="3709591"/>
            <a:ext cx="3396342" cy="300704"/>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dirty="0">
                <a:solidFill>
                  <a:schemeClr val="tx1">
                    <a:lumMod val="75000"/>
                    <a:lumOff val="25000"/>
                  </a:schemeClr>
                </a:solidFill>
                <a:latin typeface="+mn-lt"/>
              </a:rPr>
              <a:t>Résolution : F = </a:t>
            </a:r>
            <a:r>
              <a:rPr lang="fr-FR" sz="1400" dirty="0" err="1">
                <a:solidFill>
                  <a:schemeClr val="tx1">
                    <a:lumMod val="75000"/>
                    <a:lumOff val="25000"/>
                  </a:schemeClr>
                </a:solidFill>
                <a:latin typeface="+mn-lt"/>
              </a:rPr>
              <a:t>p.S</a:t>
            </a:r>
            <a:r>
              <a:rPr lang="fr-FR" sz="1400" dirty="0">
                <a:solidFill>
                  <a:schemeClr val="tx1">
                    <a:lumMod val="75000"/>
                    <a:lumOff val="25000"/>
                  </a:schemeClr>
                </a:solidFill>
                <a:latin typeface="+mn-lt"/>
              </a:rPr>
              <a:t> = 0,6 x 𝛑 x(1,5)²= 42 N</a:t>
            </a:r>
          </a:p>
        </p:txBody>
      </p:sp>
      <p:sp>
        <p:nvSpPr>
          <p:cNvPr id="17" name="Rectangle 16"/>
          <p:cNvSpPr/>
          <p:nvPr/>
        </p:nvSpPr>
        <p:spPr>
          <a:xfrm>
            <a:off x="809896" y="4140665"/>
            <a:ext cx="4193177" cy="718717"/>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dirty="0">
                <a:solidFill>
                  <a:schemeClr val="tx1">
                    <a:lumMod val="75000"/>
                    <a:lumOff val="25000"/>
                  </a:schemeClr>
                </a:solidFill>
                <a:latin typeface="+mn-lt"/>
              </a:rPr>
              <a:t>En statique (maintien)  : F – Mg = 0 avec g = 9,81 m.s</a:t>
            </a:r>
            <a:r>
              <a:rPr lang="fr-FR" sz="1400" baseline="30000" dirty="0">
                <a:solidFill>
                  <a:schemeClr val="tx1">
                    <a:lumMod val="75000"/>
                    <a:lumOff val="25000"/>
                  </a:schemeClr>
                </a:solidFill>
                <a:latin typeface="+mn-lt"/>
              </a:rPr>
              <a:t>-2</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dirty="0">
                <a:solidFill>
                  <a:schemeClr val="tx1">
                    <a:lumMod val="75000"/>
                    <a:lumOff val="25000"/>
                  </a:schemeClr>
                </a:solidFill>
                <a:latin typeface="+mn-lt"/>
              </a:rPr>
              <a:t>M = F/G = 42/9,81 =  4,3 Kg</a:t>
            </a:r>
          </a:p>
        </p:txBody>
      </p:sp>
      <p:sp>
        <p:nvSpPr>
          <p:cNvPr id="18" name="Rectangle 17"/>
          <p:cNvSpPr/>
          <p:nvPr/>
        </p:nvSpPr>
        <p:spPr>
          <a:xfrm>
            <a:off x="744582" y="4963813"/>
            <a:ext cx="4467497" cy="561776"/>
          </a:xfrm>
          <a:prstGeom prst="rect">
            <a:avLst/>
          </a:prstGeom>
          <a:ln w="38100">
            <a:solidFill>
              <a:srgbClr val="FF0000"/>
            </a:solidFill>
          </a:ln>
        </p:spPr>
        <p:txBody>
          <a:bodyPr vert="horz" lIns="0" tIns="45720" rIns="0" bIns="45720" rtlCol="0" anchor="ctr" anchorCtr="0">
            <a:noAutofit/>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dirty="0">
                <a:solidFill>
                  <a:schemeClr val="tx1">
                    <a:lumMod val="75000"/>
                    <a:lumOff val="25000"/>
                  </a:schemeClr>
                </a:solidFill>
                <a:latin typeface="+mn-lt"/>
              </a:rPr>
              <a:t>La masse maximale que peut maintenir une ventouse  de 30mm de diamètre à venturi (0,6 bar) est de 4,3 Kg</a:t>
            </a:r>
            <a:endParaRPr lang="fr-FR" sz="1400">
              <a:solidFill>
                <a:schemeClr val="tx1">
                  <a:lumMod val="75000"/>
                  <a:lumOff val="25000"/>
                </a:schemeClr>
              </a:solidFill>
              <a:latin typeface="+mn-lt"/>
            </a:endParaRPr>
          </a:p>
        </p:txBody>
      </p:sp>
    </p:spTree>
    <p:extLst>
      <p:ext uri="{BB962C8B-B14F-4D97-AF65-F5344CB8AC3E}">
        <p14:creationId xmlns:p14="http://schemas.microsoft.com/office/powerpoint/2010/main" val="1196593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6" grpId="0"/>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5"/>
            <a:ext cx="7543800" cy="1047926"/>
          </a:xfrm>
        </p:spPr>
        <p:txBody>
          <a:bodyPr/>
          <a:lstStyle/>
          <a:p>
            <a:r>
              <a:rPr lang="fr-FR"/>
              <a:t>Logique combinatoire</a:t>
            </a:r>
          </a:p>
        </p:txBody>
      </p:sp>
      <p:sp>
        <p:nvSpPr>
          <p:cNvPr id="3" name="Espace réservé du contenu 2"/>
          <p:cNvSpPr>
            <a:spLocks noGrp="1"/>
          </p:cNvSpPr>
          <p:nvPr>
            <p:ph sz="half" idx="1"/>
          </p:nvPr>
        </p:nvSpPr>
        <p:spPr>
          <a:xfrm>
            <a:off x="822960" y="1845734"/>
            <a:ext cx="3257973" cy="4023360"/>
          </a:xfrm>
        </p:spPr>
        <p:txBody>
          <a:bodyPr>
            <a:normAutofit/>
          </a:bodyPr>
          <a:lstStyle/>
          <a:p>
            <a:r>
              <a:rPr lang="fr-FR"/>
              <a:t>Un circuit combinatoire détermine une relation unique entre des sorties (S) et des entrées (E). Il en découle que, pour </a:t>
            </a:r>
            <a:r>
              <a:rPr lang="fr-FR" b="1"/>
              <a:t>une valeur donnée de E1, E2, ..,En</a:t>
            </a:r>
            <a:r>
              <a:rPr lang="fr-FR"/>
              <a:t>, il n’y a </a:t>
            </a:r>
            <a:r>
              <a:rPr lang="fr-FR" b="1"/>
              <a:t>qu’une valeur possible et invariable de S1, S2, ..Sn</a:t>
            </a:r>
            <a:r>
              <a:rPr lang="fr-FR"/>
              <a:t>.</a:t>
            </a:r>
          </a:p>
          <a:p>
            <a:r>
              <a:rPr lang="fr-FR"/>
              <a:t>Ces entrées et sorties peuvent prendre 2 valeurs : 1 </a:t>
            </a:r>
            <a:r>
              <a:rPr lang="fr-FR" b="1"/>
              <a:t>OU </a:t>
            </a:r>
            <a:r>
              <a:rPr lang="fr-FR"/>
              <a:t>0.</a:t>
            </a:r>
          </a:p>
          <a:p>
            <a:r>
              <a:rPr lang="fr-FR"/>
              <a:t>On parle de variable booléennes.</a:t>
            </a:r>
            <a:endParaRPr lang="fr-FR" b="1"/>
          </a:p>
        </p:txBody>
      </p:sp>
      <p:sp>
        <p:nvSpPr>
          <p:cNvPr id="5" name="Espace réservé du numéro de diapositive 4"/>
          <p:cNvSpPr>
            <a:spLocks noGrp="1"/>
          </p:cNvSpPr>
          <p:nvPr>
            <p:ph type="sldNum" sz="quarter" idx="12"/>
          </p:nvPr>
        </p:nvSpPr>
        <p:spPr/>
        <p:txBody>
          <a:bodyPr/>
          <a:lstStyle/>
          <a:p>
            <a:fld id="{4FAB73BC-B049-4115-A692-8D63A059BFB8}" type="slidenum">
              <a:rPr lang="en-US" dirty="0"/>
              <a:t>11</a:t>
            </a:fld>
            <a:endParaRPr lang="en-US" dirty="0"/>
          </a:p>
        </p:txBody>
      </p:sp>
      <p:sp>
        <p:nvSpPr>
          <p:cNvPr id="6" name="Espace réservé de la date 5"/>
          <p:cNvSpPr>
            <a:spLocks noGrp="1"/>
          </p:cNvSpPr>
          <p:nvPr>
            <p:ph type="dt" sz="half" idx="13"/>
          </p:nvPr>
        </p:nvSpPr>
        <p:spPr/>
        <p:txBody>
          <a:bodyPr/>
          <a:lstStyle/>
          <a:p>
            <a:r>
              <a:rPr lang="fr-FR" dirty="0"/>
              <a:t>PG/TB</a:t>
            </a:r>
            <a:endParaRPr lang="en-US" dirty="0"/>
          </a:p>
        </p:txBody>
      </p:sp>
      <p:sp>
        <p:nvSpPr>
          <p:cNvPr id="7" name="Espace réservé du pied de page 6"/>
          <p:cNvSpPr>
            <a:spLocks noGrp="1"/>
          </p:cNvSpPr>
          <p:nvPr>
            <p:ph type="ftr" sz="quarter" idx="3"/>
          </p:nvPr>
        </p:nvSpPr>
        <p:spPr/>
        <p:txBody>
          <a:bodyPr/>
          <a:lstStyle/>
          <a:p>
            <a:r>
              <a:rPr lang="cs-CZ" dirty="0"/>
              <a:t>GMP3 - M1214</a:t>
            </a:r>
            <a:endParaRPr lang="en-US" dirty="0"/>
          </a:p>
        </p:txBody>
      </p:sp>
      <p:grpSp>
        <p:nvGrpSpPr>
          <p:cNvPr id="10" name="Grouper 9"/>
          <p:cNvGrpSpPr/>
          <p:nvPr/>
        </p:nvGrpSpPr>
        <p:grpSpPr>
          <a:xfrm>
            <a:off x="5113867" y="2844800"/>
            <a:ext cx="2573867" cy="1524000"/>
            <a:chOff x="5113867" y="2844800"/>
            <a:chExt cx="2573867" cy="1524000"/>
          </a:xfrm>
        </p:grpSpPr>
        <p:sp>
          <p:nvSpPr>
            <p:cNvPr id="8" name="Rectangle 7"/>
            <p:cNvSpPr/>
            <p:nvPr/>
          </p:nvSpPr>
          <p:spPr>
            <a:xfrm>
              <a:off x="5113867" y="2844800"/>
              <a:ext cx="2573867"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5338426" y="3129747"/>
              <a:ext cx="2124749" cy="954107"/>
            </a:xfrm>
            <a:prstGeom prst="rect">
              <a:avLst/>
            </a:prstGeom>
            <a:noFill/>
          </p:spPr>
          <p:txBody>
            <a:bodyPr wrap="none" rtlCol="0">
              <a:spAutoFit/>
            </a:bodyPr>
            <a:lstStyle/>
            <a:p>
              <a:pPr algn="ctr"/>
              <a:r>
                <a:rPr lang="fr-FR">
                  <a:solidFill>
                    <a:schemeClr val="tx1"/>
                  </a:solidFill>
                  <a:latin typeface="+mn-lt"/>
                </a:rPr>
                <a:t>Circuit</a:t>
              </a:r>
            </a:p>
            <a:p>
              <a:pPr algn="ctr"/>
              <a:r>
                <a:rPr lang="fr-FR">
                  <a:solidFill>
                    <a:schemeClr val="tx1"/>
                  </a:solidFill>
                  <a:latin typeface="+mn-lt"/>
                </a:rPr>
                <a:t>combinatoire</a:t>
              </a:r>
            </a:p>
          </p:txBody>
        </p:sp>
      </p:grpSp>
      <p:sp>
        <p:nvSpPr>
          <p:cNvPr id="24" name="Rectangle 23"/>
          <p:cNvSpPr/>
          <p:nvPr/>
        </p:nvSpPr>
        <p:spPr>
          <a:xfrm>
            <a:off x="4548201" y="2812934"/>
            <a:ext cx="518069" cy="276999"/>
          </a:xfrm>
          <a:prstGeom prst="rect">
            <a:avLst/>
          </a:prstGeom>
        </p:spPr>
        <p:txBody>
          <a:bodyPr wrap="square">
            <a:spAutoFit/>
          </a:bodyPr>
          <a:lstStyle/>
          <a:p>
            <a:pPr algn="just"/>
            <a:r>
              <a:rPr lang="fr-FR" sz="1200" dirty="0">
                <a:solidFill>
                  <a:schemeClr val="tx1"/>
                </a:solidFill>
                <a:latin typeface="+mn-lt"/>
              </a:rPr>
              <a:t>E1</a:t>
            </a:r>
            <a:endParaRPr lang="fr-FR" sz="1200">
              <a:latin typeface="+mn-lt"/>
            </a:endParaRPr>
          </a:p>
        </p:txBody>
      </p:sp>
      <p:sp>
        <p:nvSpPr>
          <p:cNvPr id="25" name="Rectangle 24"/>
          <p:cNvSpPr/>
          <p:nvPr/>
        </p:nvSpPr>
        <p:spPr>
          <a:xfrm>
            <a:off x="4548201" y="3163042"/>
            <a:ext cx="518069" cy="276999"/>
          </a:xfrm>
          <a:prstGeom prst="rect">
            <a:avLst/>
          </a:prstGeom>
        </p:spPr>
        <p:txBody>
          <a:bodyPr wrap="square">
            <a:spAutoFit/>
          </a:bodyPr>
          <a:lstStyle/>
          <a:p>
            <a:pPr algn="just"/>
            <a:r>
              <a:rPr lang="fr-FR" sz="1200" dirty="0">
                <a:solidFill>
                  <a:schemeClr val="tx1"/>
                </a:solidFill>
                <a:latin typeface="+mn-lt"/>
              </a:rPr>
              <a:t>E2</a:t>
            </a:r>
            <a:endParaRPr lang="fr-FR" sz="1200">
              <a:latin typeface="+mn-lt"/>
            </a:endParaRPr>
          </a:p>
        </p:txBody>
      </p:sp>
      <p:sp>
        <p:nvSpPr>
          <p:cNvPr id="26" name="Rectangle 25"/>
          <p:cNvSpPr/>
          <p:nvPr/>
        </p:nvSpPr>
        <p:spPr>
          <a:xfrm>
            <a:off x="4548201" y="3867377"/>
            <a:ext cx="518069" cy="276999"/>
          </a:xfrm>
          <a:prstGeom prst="rect">
            <a:avLst/>
          </a:prstGeom>
        </p:spPr>
        <p:txBody>
          <a:bodyPr wrap="square">
            <a:spAutoFit/>
          </a:bodyPr>
          <a:lstStyle/>
          <a:p>
            <a:pPr algn="just"/>
            <a:r>
              <a:rPr lang="fr-FR" sz="1200" dirty="0">
                <a:solidFill>
                  <a:schemeClr val="tx1"/>
                </a:solidFill>
                <a:latin typeface="+mn-lt"/>
              </a:rPr>
              <a:t>En</a:t>
            </a:r>
            <a:endParaRPr lang="fr-FR" sz="1200">
              <a:latin typeface="+mn-lt"/>
            </a:endParaRPr>
          </a:p>
        </p:txBody>
      </p:sp>
      <p:grpSp>
        <p:nvGrpSpPr>
          <p:cNvPr id="29" name="Grouper 28"/>
          <p:cNvGrpSpPr/>
          <p:nvPr/>
        </p:nvGrpSpPr>
        <p:grpSpPr>
          <a:xfrm>
            <a:off x="4593964" y="3087816"/>
            <a:ext cx="528595" cy="1066802"/>
            <a:chOff x="4593964" y="3087816"/>
            <a:chExt cx="528595" cy="1066802"/>
          </a:xfrm>
        </p:grpSpPr>
        <p:grpSp>
          <p:nvGrpSpPr>
            <p:cNvPr id="15" name="Grouper 14"/>
            <p:cNvGrpSpPr/>
            <p:nvPr/>
          </p:nvGrpSpPr>
          <p:grpSpPr>
            <a:xfrm>
              <a:off x="4614559" y="3087816"/>
              <a:ext cx="508000" cy="1066802"/>
              <a:chOff x="4614559" y="3087816"/>
              <a:chExt cx="508000" cy="1066802"/>
            </a:xfrm>
          </p:grpSpPr>
          <p:cxnSp>
            <p:nvCxnSpPr>
              <p:cNvPr id="12" name="Connecteur droit 11"/>
              <p:cNvCxnSpPr/>
              <p:nvPr/>
            </p:nvCxnSpPr>
            <p:spPr>
              <a:xfrm flipH="1">
                <a:off x="4614559" y="3087816"/>
                <a:ext cx="5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4614559" y="3437925"/>
                <a:ext cx="5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4614559" y="4154618"/>
                <a:ext cx="5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Connecteur droit 26"/>
            <p:cNvCxnSpPr/>
            <p:nvPr/>
          </p:nvCxnSpPr>
          <p:spPr>
            <a:xfrm flipH="1">
              <a:off x="4593964" y="3777736"/>
              <a:ext cx="5080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30" name="Grouper 29"/>
          <p:cNvGrpSpPr/>
          <p:nvPr/>
        </p:nvGrpSpPr>
        <p:grpSpPr>
          <a:xfrm>
            <a:off x="7683154" y="3067222"/>
            <a:ext cx="524475" cy="1066802"/>
            <a:chOff x="7683154" y="3067222"/>
            <a:chExt cx="524475" cy="1066802"/>
          </a:xfrm>
        </p:grpSpPr>
        <p:grpSp>
          <p:nvGrpSpPr>
            <p:cNvPr id="16" name="Grouper 15"/>
            <p:cNvGrpSpPr/>
            <p:nvPr/>
          </p:nvGrpSpPr>
          <p:grpSpPr>
            <a:xfrm>
              <a:off x="7683154" y="3067222"/>
              <a:ext cx="508000" cy="1066802"/>
              <a:chOff x="4614559" y="3087816"/>
              <a:chExt cx="508000" cy="1066802"/>
            </a:xfrm>
          </p:grpSpPr>
          <p:cxnSp>
            <p:nvCxnSpPr>
              <p:cNvPr id="17" name="Connecteur droit 16"/>
              <p:cNvCxnSpPr/>
              <p:nvPr/>
            </p:nvCxnSpPr>
            <p:spPr>
              <a:xfrm flipH="1">
                <a:off x="4614559" y="3087816"/>
                <a:ext cx="5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4614559" y="3437925"/>
                <a:ext cx="5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4614559" y="4154618"/>
                <a:ext cx="5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Connecteur droit 27"/>
            <p:cNvCxnSpPr/>
            <p:nvPr/>
          </p:nvCxnSpPr>
          <p:spPr>
            <a:xfrm flipH="1">
              <a:off x="7699629" y="3777736"/>
              <a:ext cx="5080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7888645" y="2792339"/>
            <a:ext cx="518069" cy="276999"/>
          </a:xfrm>
          <a:prstGeom prst="rect">
            <a:avLst/>
          </a:prstGeom>
        </p:spPr>
        <p:txBody>
          <a:bodyPr wrap="square">
            <a:spAutoFit/>
          </a:bodyPr>
          <a:lstStyle/>
          <a:p>
            <a:pPr algn="just"/>
            <a:r>
              <a:rPr lang="fr-FR" sz="1200" dirty="0">
                <a:solidFill>
                  <a:schemeClr val="tx1"/>
                </a:solidFill>
                <a:latin typeface="+mn-lt"/>
              </a:rPr>
              <a:t>S1</a:t>
            </a:r>
            <a:endParaRPr lang="fr-FR" sz="1200">
              <a:latin typeface="+mn-lt"/>
            </a:endParaRPr>
          </a:p>
        </p:txBody>
      </p:sp>
      <p:sp>
        <p:nvSpPr>
          <p:cNvPr id="32" name="Rectangle 31"/>
          <p:cNvSpPr/>
          <p:nvPr/>
        </p:nvSpPr>
        <p:spPr>
          <a:xfrm>
            <a:off x="7888645" y="3142447"/>
            <a:ext cx="518069" cy="276999"/>
          </a:xfrm>
          <a:prstGeom prst="rect">
            <a:avLst/>
          </a:prstGeom>
        </p:spPr>
        <p:txBody>
          <a:bodyPr wrap="square">
            <a:spAutoFit/>
          </a:bodyPr>
          <a:lstStyle/>
          <a:p>
            <a:pPr algn="just"/>
            <a:r>
              <a:rPr lang="fr-FR" sz="1200" dirty="0">
                <a:solidFill>
                  <a:schemeClr val="tx1"/>
                </a:solidFill>
                <a:latin typeface="+mn-lt"/>
              </a:rPr>
              <a:t>S2</a:t>
            </a:r>
            <a:endParaRPr lang="fr-FR" sz="1200">
              <a:latin typeface="+mn-lt"/>
            </a:endParaRPr>
          </a:p>
        </p:txBody>
      </p:sp>
      <p:sp>
        <p:nvSpPr>
          <p:cNvPr id="33" name="Rectangle 32"/>
          <p:cNvSpPr/>
          <p:nvPr/>
        </p:nvSpPr>
        <p:spPr>
          <a:xfrm>
            <a:off x="7888645" y="3846782"/>
            <a:ext cx="518069" cy="276999"/>
          </a:xfrm>
          <a:prstGeom prst="rect">
            <a:avLst/>
          </a:prstGeom>
        </p:spPr>
        <p:txBody>
          <a:bodyPr wrap="square">
            <a:spAutoFit/>
          </a:bodyPr>
          <a:lstStyle/>
          <a:p>
            <a:pPr algn="just"/>
            <a:r>
              <a:rPr lang="fr-FR" sz="1200" dirty="0">
                <a:solidFill>
                  <a:schemeClr val="tx1"/>
                </a:solidFill>
                <a:latin typeface="+mn-lt"/>
              </a:rPr>
              <a:t>Sn</a:t>
            </a:r>
            <a:endParaRPr lang="fr-FR" sz="1200">
              <a:latin typeface="+mn-lt"/>
            </a:endParaRPr>
          </a:p>
        </p:txBody>
      </p:sp>
      <p:sp>
        <p:nvSpPr>
          <p:cNvPr id="37" name="Rectangle 36"/>
          <p:cNvSpPr/>
          <p:nvPr/>
        </p:nvSpPr>
        <p:spPr>
          <a:xfrm>
            <a:off x="5281368" y="4658210"/>
            <a:ext cx="2367463" cy="400110"/>
          </a:xfrm>
          <a:prstGeom prst="rect">
            <a:avLst/>
          </a:prstGeom>
        </p:spPr>
        <p:txBody>
          <a:bodyPr wrap="square">
            <a:spAutoFit/>
          </a:bodyPr>
          <a:lstStyle/>
          <a:p>
            <a:pPr algn="just"/>
            <a:r>
              <a:rPr lang="fr-FR" sz="2000" dirty="0">
                <a:solidFill>
                  <a:schemeClr val="tx1"/>
                </a:solidFill>
                <a:latin typeface="+mn-lt"/>
              </a:rPr>
              <a:t>S1,..,Sn = f(E1,..,En)</a:t>
            </a:r>
            <a:endParaRPr lang="fr-FR" sz="2000">
              <a:latin typeface="+mn-lt"/>
            </a:endParaRPr>
          </a:p>
        </p:txBody>
      </p:sp>
    </p:spTree>
    <p:extLst>
      <p:ext uri="{BB962C8B-B14F-4D97-AF65-F5344CB8AC3E}">
        <p14:creationId xmlns:p14="http://schemas.microsoft.com/office/powerpoint/2010/main" val="490653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1" grpId="0"/>
      <p:bldP spid="32" grpId="0"/>
      <p:bldP spid="33" grpId="0"/>
      <p:bldP spid="3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Préhenseur déformable 1/2</a:t>
            </a:r>
          </a:p>
        </p:txBody>
      </p:sp>
      <p:sp>
        <p:nvSpPr>
          <p:cNvPr id="3" name="Espace réservé du contenu 2"/>
          <p:cNvSpPr>
            <a:spLocks noGrp="1"/>
          </p:cNvSpPr>
          <p:nvPr>
            <p:ph idx="1"/>
          </p:nvPr>
        </p:nvSpPr>
        <p:spPr>
          <a:xfrm>
            <a:off x="822960" y="1556950"/>
            <a:ext cx="3984172" cy="2675415"/>
          </a:xfrm>
        </p:spPr>
        <p:txBody>
          <a:bodyPr>
            <a:noAutofit/>
          </a:bodyPr>
          <a:lstStyle/>
          <a:p>
            <a:pPr marL="0" indent="0">
              <a:buNone/>
            </a:pPr>
            <a:r>
              <a:rPr lang="fr-FR" sz="1800"/>
              <a:t>On doit ce dispositif ingénieux à des chercheurs de l’Université de Columbia.</a:t>
            </a:r>
          </a:p>
          <a:p>
            <a:pPr marL="0" indent="0">
              <a:buNone/>
            </a:pPr>
            <a:r>
              <a:rPr lang="fr-FR" sz="1800"/>
              <a:t>On place une poudre dans une boule en matériau flexible (type caoutchouc). La boule est appliquée sur l’objet à saisir et en prend partiellement la forme. On fait le vide dans la boule ce qui a pour effet de « figer » la poudre. L’objet se trouve alors « enfermé » par la poudre agglomérée.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110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426" y="1606006"/>
            <a:ext cx="3825240" cy="4064000"/>
          </a:xfrm>
          <a:prstGeom prst="rect">
            <a:avLst/>
          </a:prstGeom>
        </p:spPr>
      </p:pic>
      <p:sp>
        <p:nvSpPr>
          <p:cNvPr id="8" name="Espace réservé du contenu 2"/>
          <p:cNvSpPr txBox="1">
            <a:spLocks/>
          </p:cNvSpPr>
          <p:nvPr/>
        </p:nvSpPr>
        <p:spPr>
          <a:xfrm>
            <a:off x="818606" y="4389015"/>
            <a:ext cx="3984172" cy="98159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sz="1800"/>
              <a:t>Ce système permet la phéhension rapide et précise d’objet aux formes variées et complexes, quelqu’en soit le matériau.</a:t>
            </a:r>
          </a:p>
        </p:txBody>
      </p:sp>
    </p:spTree>
    <p:extLst>
      <p:ext uri="{BB962C8B-B14F-4D97-AF65-F5344CB8AC3E}">
        <p14:creationId xmlns:p14="http://schemas.microsoft.com/office/powerpoint/2010/main" val="1478126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Préhenseur déformable 2/2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111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9" name="VERSABALL Toolbox Kitting.mp4">
            <a:hlinkClick r:id="" action="ppaction://media"/>
          </p:cNvPr>
          <p:cNvPicPr>
            <a:picLocks noChangeAspect="1"/>
          </p:cNvPicPr>
          <p:nvPr>
            <a:videoFile r:link="rId2"/>
            <p:extLst>
              <p:ext uri="{DAA4B4D4-6D71-4841-9C94-3DE7FCFB9230}">
                <p14:media xmlns:p14="http://schemas.microsoft.com/office/powerpoint/2010/main" r:embed="rId1">
                  <p14:fade in="250" out="250"/>
                </p14:media>
              </p:ext>
            </p:extLst>
          </p:nvPr>
        </p:nvPicPr>
        <p:blipFill>
          <a:blip r:embed="rId5"/>
          <a:stretch>
            <a:fillRect/>
          </a:stretch>
        </p:blipFill>
        <p:spPr>
          <a:xfrm>
            <a:off x="1254034" y="1928405"/>
            <a:ext cx="6858000" cy="38576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1215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Transmettre un mouvement</a:t>
            </a:r>
          </a:p>
        </p:txBody>
      </p:sp>
      <p:sp>
        <p:nvSpPr>
          <p:cNvPr id="3" name="Espace réservé du texte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FAB73BC-B049-4115-A692-8D63A059BFB8}" type="slidenum">
              <a:rPr lang="en-US" dirty="0"/>
              <a:t>112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766626604"/>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a:t>Transmettre un mouvement : généralités 1/2</a:t>
            </a:r>
          </a:p>
        </p:txBody>
      </p:sp>
      <p:sp>
        <p:nvSpPr>
          <p:cNvPr id="8" name="Espace réservé du contenu 7"/>
          <p:cNvSpPr>
            <a:spLocks noGrp="1"/>
          </p:cNvSpPr>
          <p:nvPr>
            <p:ph idx="1"/>
          </p:nvPr>
        </p:nvSpPr>
        <p:spPr/>
        <p:txBody>
          <a:bodyPr>
            <a:normAutofit fontScale="85000" lnSpcReduction="20000"/>
          </a:bodyPr>
          <a:lstStyle/>
          <a:p>
            <a:r>
              <a:rPr lang="fr-FR"/>
              <a:t>Rappels puissance, couple, fréquence de rotation :</a:t>
            </a:r>
          </a:p>
          <a:p>
            <a:r>
              <a:rPr lang="fr-FR" b="1"/>
              <a:t>P = C.𝜔</a:t>
            </a:r>
          </a:p>
          <a:p>
            <a:r>
              <a:rPr lang="fr-FR"/>
              <a:t>Puissance = Couple x Fréquence de rotation (Vitesse angulaire)</a:t>
            </a:r>
          </a:p>
          <a:p>
            <a:r>
              <a:rPr lang="fr-FR"/>
              <a:t>P en W (Watt)</a:t>
            </a:r>
          </a:p>
          <a:p>
            <a:r>
              <a:rPr lang="fr-FR"/>
              <a:t>C en N.m (Newton mètre)</a:t>
            </a:r>
          </a:p>
          <a:p>
            <a:r>
              <a:rPr lang="fr-FR"/>
              <a:t>𝜔 en rad.s</a:t>
            </a:r>
            <a:r>
              <a:rPr lang="fr-FR" baseline="30000"/>
              <a:t>-1 </a:t>
            </a:r>
            <a:r>
              <a:rPr lang="fr-FR"/>
              <a:t>(radian par seconde)</a:t>
            </a:r>
          </a:p>
          <a:p>
            <a:r>
              <a:rPr lang="fr-FR"/>
              <a:t>N (en tr.min</a:t>
            </a:r>
            <a:r>
              <a:rPr lang="fr-FR" baseline="30000"/>
              <a:t>-1</a:t>
            </a:r>
            <a:r>
              <a:rPr lang="fr-FR"/>
              <a:t>) = 30.𝜔/𝝅    (et 𝜔 = 𝝅.N/30)</a:t>
            </a:r>
          </a:p>
          <a:p>
            <a:r>
              <a:rPr lang="fr-FR"/>
              <a:t>A puissance donnée, le couple maximum est obtenu pour une fréquence de rotation maximum (typiquement pour N&gt;=2000 tr.min</a:t>
            </a:r>
            <a:r>
              <a:rPr lang="fr-FR" baseline="30000"/>
              <a:t>-1</a:t>
            </a:r>
            <a:r>
              <a:rPr lang="fr-FR"/>
              <a:t>).</a:t>
            </a:r>
          </a:p>
          <a:p>
            <a:r>
              <a:rPr lang="fr-FR"/>
              <a:t>Remarque : ceci ne concerne pas les moteurs pas-à-pas, pour lesquels le couple diminue (risque de décrochement) lorsque N est élevée.</a:t>
            </a:r>
          </a:p>
          <a:p>
            <a:r>
              <a:rPr lang="fr-FR"/>
              <a:t>On peut </a:t>
            </a:r>
            <a:r>
              <a:rPr lang="fr-FR" b="1"/>
              <a:t>réduire mécaniquement</a:t>
            </a:r>
            <a:r>
              <a:rPr lang="fr-FR"/>
              <a:t> la vitesse pour conserver le couple à basse fréquence de rotation.</a:t>
            </a:r>
          </a:p>
        </p:txBody>
      </p:sp>
      <p:sp>
        <p:nvSpPr>
          <p:cNvPr id="4" name="Espace réservé du numéro de diapositive 3"/>
          <p:cNvSpPr>
            <a:spLocks noGrp="1"/>
          </p:cNvSpPr>
          <p:nvPr>
            <p:ph type="sldNum" sz="quarter" idx="12"/>
          </p:nvPr>
        </p:nvSpPr>
        <p:spPr/>
        <p:txBody>
          <a:bodyPr/>
          <a:lstStyle/>
          <a:p>
            <a:fld id="{4FAB73BC-B049-4115-A692-8D63A059BFB8}" type="slidenum">
              <a:rPr lang="en-US" dirty="0"/>
              <a:t>113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444784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up)">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up)">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up)">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up)">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wipe(up)">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wipe(up)">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a:t>Transmettre un mouvement : généralités 2/2</a:t>
            </a:r>
          </a:p>
        </p:txBody>
      </p:sp>
      <p:sp>
        <p:nvSpPr>
          <p:cNvPr id="8" name="Espace réservé du contenu 7"/>
          <p:cNvSpPr>
            <a:spLocks noGrp="1"/>
          </p:cNvSpPr>
          <p:nvPr>
            <p:ph idx="1"/>
          </p:nvPr>
        </p:nvSpPr>
        <p:spPr/>
        <p:txBody>
          <a:bodyPr>
            <a:normAutofit/>
          </a:bodyPr>
          <a:lstStyle/>
          <a:p>
            <a:r>
              <a:rPr lang="fr-FR"/>
              <a:t>Facteurs de qualité d’une transmission :</a:t>
            </a:r>
          </a:p>
          <a:p>
            <a:pPr>
              <a:buFontTx/>
              <a:buChar char="•"/>
            </a:pPr>
            <a:r>
              <a:rPr lang="fr-FR" dirty="0"/>
              <a:t>Transmission de l’énergie (rendement maximum) ;</a:t>
            </a:r>
          </a:p>
          <a:p>
            <a:pPr>
              <a:buFontTx/>
              <a:buChar char="•"/>
            </a:pPr>
            <a:r>
              <a:rPr lang="fr-FR" dirty="0"/>
              <a:t>Transmission homocinétique sauf si nécessité contraire ;</a:t>
            </a:r>
          </a:p>
          <a:p>
            <a:pPr>
              <a:buFontTx/>
              <a:buChar char="•"/>
            </a:pPr>
            <a:r>
              <a:rPr lang="fr-FR" dirty="0"/>
              <a:t>Frottements secs faibles ;</a:t>
            </a:r>
          </a:p>
          <a:p>
            <a:pPr>
              <a:buFontTx/>
              <a:buChar char="•"/>
            </a:pPr>
            <a:r>
              <a:rPr lang="fr-FR" dirty="0"/>
              <a:t>Frottements visqueux faibles ;</a:t>
            </a:r>
          </a:p>
          <a:p>
            <a:pPr>
              <a:buFontTx/>
              <a:buChar char="•"/>
            </a:pPr>
            <a:r>
              <a:rPr lang="fr-FR" dirty="0"/>
              <a:t>Jeux faibles ;</a:t>
            </a:r>
          </a:p>
          <a:p>
            <a:pPr>
              <a:buFontTx/>
              <a:buChar char="•"/>
            </a:pPr>
            <a:r>
              <a:rPr lang="fr-FR" dirty="0"/>
              <a:t>Parties mobiles de faible masse ;</a:t>
            </a:r>
          </a:p>
          <a:p>
            <a:pPr>
              <a:buFontTx/>
              <a:buChar char="•"/>
            </a:pPr>
            <a:r>
              <a:rPr lang="fr-FR" dirty="0"/>
              <a:t>Grande rigidité.</a:t>
            </a:r>
          </a:p>
        </p:txBody>
      </p:sp>
      <p:sp>
        <p:nvSpPr>
          <p:cNvPr id="4" name="Espace réservé du numéro de diapositive 3"/>
          <p:cNvSpPr>
            <a:spLocks noGrp="1"/>
          </p:cNvSpPr>
          <p:nvPr>
            <p:ph type="sldNum" sz="quarter" idx="12"/>
          </p:nvPr>
        </p:nvSpPr>
        <p:spPr/>
        <p:txBody>
          <a:bodyPr/>
          <a:lstStyle/>
          <a:p>
            <a:fld id="{4FAB73BC-B049-4115-A692-8D63A059BFB8}" type="slidenum">
              <a:rPr lang="en-US" dirty="0"/>
              <a:t>114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457974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up)">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up)">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up)">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up)">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Transmission Pignon-Crémaillère</a:t>
            </a:r>
          </a:p>
        </p:txBody>
      </p:sp>
      <p:sp>
        <p:nvSpPr>
          <p:cNvPr id="3" name="Espace réservé du contenu 2"/>
          <p:cNvSpPr>
            <a:spLocks noGrp="1"/>
          </p:cNvSpPr>
          <p:nvPr>
            <p:ph idx="1"/>
          </p:nvPr>
        </p:nvSpPr>
        <p:spPr>
          <a:xfrm>
            <a:off x="822959" y="1556951"/>
            <a:ext cx="7543801" cy="911929"/>
          </a:xfrm>
        </p:spPr>
        <p:txBody>
          <a:bodyPr>
            <a:normAutofit lnSpcReduction="10000"/>
          </a:bodyPr>
          <a:lstStyle/>
          <a:p>
            <a:r>
              <a:rPr lang="fr-FR"/>
              <a:t>Les dents du pignon s'engrènent dans les dents de la crémaillère pour transformer un mouvement de rotation en un mouvement de translation et inversement.</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115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Espace réservé du contenu 2"/>
          <p:cNvSpPr txBox="1">
            <a:spLocks/>
          </p:cNvSpPr>
          <p:nvPr/>
        </p:nvSpPr>
        <p:spPr>
          <a:xfrm>
            <a:off x="857793" y="5262448"/>
            <a:ext cx="7543801" cy="72034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Ce système est très utilisé dans les systèmes CN à portiques (découpe plasma, usinage, etc.) avec charges inertielles importantes.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16" y="2555829"/>
            <a:ext cx="1739297" cy="1467532"/>
          </a:xfrm>
          <a:prstGeom prst="rect">
            <a:avLst/>
          </a:prstGeom>
        </p:spPr>
      </p:pic>
      <p:sp>
        <p:nvSpPr>
          <p:cNvPr id="9" name="Rectangle 8"/>
          <p:cNvSpPr/>
          <p:nvPr/>
        </p:nvSpPr>
        <p:spPr>
          <a:xfrm>
            <a:off x="2847705" y="2442754"/>
            <a:ext cx="3030582" cy="2050869"/>
          </a:xfrm>
          <a:prstGeom prst="rect">
            <a:avLst/>
          </a:prstGeom>
        </p:spPr>
        <p:txBody>
          <a:bodyPr vert="horz" lIns="0" tIns="45720" rIns="0" bIns="45720" rtlCol="0">
            <a:normAutofit fontScale="47500" lnSpcReduction="200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Relation rotation-translation</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Course = C = nb⋅π⋅D </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Avec :</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nb : nombre de tours effectué par le pignon</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D : diamètre primitif du pignon (en mm)</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C sera exprimée en mm.</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Nota : π.D correspond donc au périmètre primitif du pignon.</a:t>
            </a:r>
          </a:p>
        </p:txBody>
      </p:sp>
      <p:pic>
        <p:nvPicPr>
          <p:cNvPr id="11" name="Image 10"/>
          <p:cNvPicPr>
            <a:picLocks noChangeAspect="1"/>
          </p:cNvPicPr>
          <p:nvPr/>
        </p:nvPicPr>
        <p:blipFill rotWithShape="1">
          <a:blip r:embed="rId4">
            <a:extLst>
              <a:ext uri="{28A0092B-C50C-407E-A947-70E740481C1C}">
                <a14:useLocalDpi xmlns:a14="http://schemas.microsoft.com/office/drawing/2010/main" val="0"/>
              </a:ext>
            </a:extLst>
          </a:blip>
          <a:srcRect l="12143" t="8085" r="11143" b="7182"/>
          <a:stretch/>
        </p:blipFill>
        <p:spPr>
          <a:xfrm>
            <a:off x="5417246" y="2384176"/>
            <a:ext cx="3413245" cy="1665309"/>
          </a:xfrm>
          <a:prstGeom prst="rect">
            <a:avLst/>
          </a:prstGeom>
        </p:spPr>
      </p:pic>
    </p:spTree>
    <p:extLst>
      <p:ext uri="{BB962C8B-B14F-4D97-AF65-F5344CB8AC3E}">
        <p14:creationId xmlns:p14="http://schemas.microsoft.com/office/powerpoint/2010/main" val="492392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Transmission par chaines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116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Text Box 5"/>
          <p:cNvSpPr txBox="1">
            <a:spLocks noChangeArrowheads="1"/>
          </p:cNvSpPr>
          <p:nvPr/>
        </p:nvSpPr>
        <p:spPr bwMode="auto">
          <a:xfrm>
            <a:off x="901338" y="1769293"/>
            <a:ext cx="3422468" cy="1015663"/>
          </a:xfrm>
          <a:prstGeom prst="rect">
            <a:avLst/>
          </a:prstGeom>
          <a:noFill/>
          <a:ln w="12700">
            <a:noFill/>
            <a:miter lim="800000"/>
            <a:headEnd type="none" w="sm" len="sm"/>
            <a:tailEnd type="none" w="sm" len="sm"/>
          </a:ln>
        </p:spPr>
        <p:txBody>
          <a:bodyPr wrap="square">
            <a:spAutoFit/>
          </a:bodyPr>
          <a:lstStyle/>
          <a:p>
            <a:r>
              <a:rPr lang="fr-FR" sz="2000" dirty="0">
                <a:solidFill>
                  <a:schemeClr val="tx1"/>
                </a:solidFill>
                <a:latin typeface="+mn-lt"/>
              </a:rPr>
              <a:t>Chaînes à rouleaux simples ou multiples sur roue dentée. Dimensions variées.</a:t>
            </a: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512" y="1722119"/>
            <a:ext cx="3111428" cy="2121428"/>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42" y="2805612"/>
            <a:ext cx="3123446" cy="2082297"/>
          </a:xfrm>
          <a:prstGeom prst="rect">
            <a:avLst/>
          </a:prstGeom>
        </p:spPr>
      </p:pic>
      <p:sp>
        <p:nvSpPr>
          <p:cNvPr id="16" name="Text Box 5"/>
          <p:cNvSpPr txBox="1">
            <a:spLocks noChangeArrowheads="1"/>
          </p:cNvSpPr>
          <p:nvPr/>
        </p:nvSpPr>
        <p:spPr bwMode="auto">
          <a:xfrm>
            <a:off x="4685212" y="4168505"/>
            <a:ext cx="3422468" cy="1323439"/>
          </a:xfrm>
          <a:prstGeom prst="rect">
            <a:avLst/>
          </a:prstGeom>
          <a:noFill/>
          <a:ln w="12700">
            <a:noFill/>
            <a:miter lim="800000"/>
            <a:headEnd type="none" w="sm" len="sm"/>
            <a:tailEnd type="none" w="sm" len="sm"/>
          </a:ln>
        </p:spPr>
        <p:txBody>
          <a:bodyPr wrap="square">
            <a:spAutoFit/>
          </a:bodyPr>
          <a:lstStyle/>
          <a:p>
            <a:r>
              <a:rPr lang="fr-FR" sz="2000" dirty="0">
                <a:solidFill>
                  <a:schemeClr val="tx1"/>
                </a:solidFill>
                <a:latin typeface="+mn-lt"/>
              </a:rPr>
              <a:t>Pour efforts à transmettre importants (de chaine de bicyclette à celle d’un téléphérique).</a:t>
            </a:r>
          </a:p>
        </p:txBody>
      </p:sp>
    </p:spTree>
    <p:extLst>
      <p:ext uri="{BB962C8B-B14F-4D97-AF65-F5344CB8AC3E}">
        <p14:creationId xmlns:p14="http://schemas.microsoft.com/office/powerpoint/2010/main" val="1989681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par>
                                <p:cTn id="13" presetID="9"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Transmissions par poulie et courroie crantée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117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11" name="Rectangle 11"/>
          <p:cNvSpPr>
            <a:spLocks noChangeArrowheads="1"/>
          </p:cNvSpPr>
          <p:nvPr/>
        </p:nvSpPr>
        <p:spPr bwMode="auto">
          <a:xfrm>
            <a:off x="901338" y="1928314"/>
            <a:ext cx="6786794" cy="707886"/>
          </a:xfrm>
          <a:prstGeom prst="rect">
            <a:avLst/>
          </a:prstGeom>
          <a:noFill/>
          <a:ln w="12700">
            <a:noFill/>
            <a:miter lim="800000"/>
            <a:headEnd type="none" w="sm" len="sm"/>
            <a:tailEnd type="none" w="sm" len="sm"/>
          </a:ln>
        </p:spPr>
        <p:txBody>
          <a:bodyPr wrap="none">
            <a:spAutoFit/>
          </a:bodyPr>
          <a:lstStyle/>
          <a:p>
            <a:r>
              <a:rPr lang="fr-FR" sz="2000" dirty="0">
                <a:solidFill>
                  <a:schemeClr val="tx1"/>
                </a:solidFill>
                <a:latin typeface="+mn-lt"/>
              </a:rPr>
              <a:t>Transmission synchrone par courroie par</a:t>
            </a:r>
          </a:p>
          <a:p>
            <a:r>
              <a:rPr lang="fr-FR" sz="2000" dirty="0">
                <a:solidFill>
                  <a:schemeClr val="tx1"/>
                </a:solidFill>
                <a:latin typeface="+mn-lt"/>
              </a:rPr>
              <a:t>constituée de divers matériau. Flexible mais très peu extensible.</a:t>
            </a:r>
          </a:p>
        </p:txBody>
      </p:sp>
      <p:sp>
        <p:nvSpPr>
          <p:cNvPr id="12" name="Rectangle 12"/>
          <p:cNvSpPr>
            <a:spLocks noChangeArrowheads="1"/>
          </p:cNvSpPr>
          <p:nvPr/>
        </p:nvSpPr>
        <p:spPr bwMode="auto">
          <a:xfrm>
            <a:off x="901338" y="2748450"/>
            <a:ext cx="4922951" cy="400110"/>
          </a:xfrm>
          <a:prstGeom prst="rect">
            <a:avLst/>
          </a:prstGeom>
          <a:noFill/>
          <a:ln w="12700">
            <a:noFill/>
            <a:miter lim="800000"/>
            <a:headEnd type="none" w="sm" len="sm"/>
            <a:tailEnd type="none" w="sm" len="sm"/>
          </a:ln>
        </p:spPr>
        <p:txBody>
          <a:bodyPr wrap="none">
            <a:spAutoFit/>
          </a:bodyPr>
          <a:lstStyle/>
          <a:p>
            <a:r>
              <a:rPr lang="fr-FR" sz="2000" dirty="0">
                <a:solidFill>
                  <a:schemeClr val="tx1"/>
                </a:solidFill>
                <a:latin typeface="+mn-lt"/>
              </a:rPr>
              <a:t>Plusieurs dents en prise : conduite améliorée.</a:t>
            </a:r>
          </a:p>
        </p:txBody>
      </p:sp>
      <p:sp>
        <p:nvSpPr>
          <p:cNvPr id="15" name="Rectangle 12"/>
          <p:cNvSpPr>
            <a:spLocks noChangeArrowheads="1"/>
          </p:cNvSpPr>
          <p:nvPr/>
        </p:nvSpPr>
        <p:spPr bwMode="auto">
          <a:xfrm>
            <a:off x="901338" y="3260810"/>
            <a:ext cx="3218317" cy="400110"/>
          </a:xfrm>
          <a:prstGeom prst="rect">
            <a:avLst/>
          </a:prstGeom>
          <a:noFill/>
          <a:ln w="12700">
            <a:noFill/>
            <a:miter lim="800000"/>
            <a:headEnd type="none" w="sm" len="sm"/>
            <a:tailEnd type="none" w="sm" len="sm"/>
          </a:ln>
        </p:spPr>
        <p:txBody>
          <a:bodyPr wrap="none">
            <a:spAutoFit/>
          </a:bodyPr>
          <a:lstStyle/>
          <a:p>
            <a:r>
              <a:rPr lang="fr-FR" sz="2000" dirty="0">
                <a:solidFill>
                  <a:schemeClr val="tx1"/>
                </a:solidFill>
                <a:latin typeface="+mn-lt"/>
              </a:rPr>
              <a:t>Mise en oeuvre assez simple.</a:t>
            </a:r>
          </a:p>
        </p:txBody>
      </p:sp>
      <p:sp>
        <p:nvSpPr>
          <p:cNvPr id="16" name="Rectangle 12"/>
          <p:cNvSpPr>
            <a:spLocks noChangeArrowheads="1"/>
          </p:cNvSpPr>
          <p:nvPr/>
        </p:nvSpPr>
        <p:spPr bwMode="auto">
          <a:xfrm>
            <a:off x="901338" y="3773171"/>
            <a:ext cx="3261359" cy="1015663"/>
          </a:xfrm>
          <a:prstGeom prst="rect">
            <a:avLst/>
          </a:prstGeom>
          <a:noFill/>
          <a:ln w="12700">
            <a:noFill/>
            <a:miter lim="800000"/>
            <a:headEnd type="none" w="sm" len="sm"/>
            <a:tailEnd type="none" w="sm" len="sm"/>
          </a:ln>
        </p:spPr>
        <p:txBody>
          <a:bodyPr wrap="square">
            <a:spAutoFit/>
          </a:bodyPr>
          <a:lstStyle/>
          <a:p>
            <a:r>
              <a:rPr lang="fr-FR" sz="2000" dirty="0">
                <a:solidFill>
                  <a:schemeClr val="tx1"/>
                </a:solidFill>
                <a:latin typeface="+mn-lt"/>
              </a:rPr>
              <a:t>Précision de transmission liée au système (anti-backlash) et suivant le modèle (htd).</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179" y="3958045"/>
            <a:ext cx="4189923" cy="2116184"/>
          </a:xfrm>
          <a:prstGeom prst="rect">
            <a:avLst/>
          </a:prstGeom>
        </p:spPr>
      </p:pic>
      <p:pic>
        <p:nvPicPr>
          <p:cNvPr id="17" name="Image 16"/>
          <p:cNvPicPr>
            <a:picLocks noChangeAspect="1"/>
          </p:cNvPicPr>
          <p:nvPr/>
        </p:nvPicPr>
        <p:blipFill rotWithShape="1">
          <a:blip r:embed="rId4">
            <a:extLst>
              <a:ext uri="{28A0092B-C50C-407E-A947-70E740481C1C}">
                <a14:useLocalDpi xmlns:a14="http://schemas.microsoft.com/office/drawing/2010/main" val="0"/>
              </a:ext>
            </a:extLst>
          </a:blip>
          <a:srcRect t="21496" b="13986"/>
          <a:stretch/>
        </p:blipFill>
        <p:spPr>
          <a:xfrm>
            <a:off x="6728647" y="2599509"/>
            <a:ext cx="2065196" cy="1332411"/>
          </a:xfrm>
          <a:prstGeom prst="rect">
            <a:avLst/>
          </a:prstGeom>
        </p:spPr>
      </p:pic>
    </p:spTree>
    <p:extLst>
      <p:ext uri="{BB962C8B-B14F-4D97-AF65-F5344CB8AC3E}">
        <p14:creationId xmlns:p14="http://schemas.microsoft.com/office/powerpoint/2010/main" val="487020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Transmission à vis (à bille)</a:t>
            </a:r>
          </a:p>
        </p:txBody>
      </p:sp>
      <p:sp>
        <p:nvSpPr>
          <p:cNvPr id="3" name="Espace réservé du contenu 2"/>
          <p:cNvSpPr>
            <a:spLocks noGrp="1"/>
          </p:cNvSpPr>
          <p:nvPr>
            <p:ph idx="1"/>
          </p:nvPr>
        </p:nvSpPr>
        <p:spPr>
          <a:xfrm>
            <a:off x="822959" y="1556952"/>
            <a:ext cx="7543801" cy="2087586"/>
          </a:xfrm>
        </p:spPr>
        <p:txBody>
          <a:bodyPr>
            <a:normAutofit fontScale="92500" lnSpcReduction="20000"/>
          </a:bodyPr>
          <a:lstStyle/>
          <a:p>
            <a:pPr marL="0" indent="0">
              <a:buNone/>
            </a:pPr>
            <a:r>
              <a:rPr lang="fr-FR"/>
              <a:t>On transforme une rotation en une translation (composant linéaire).</a:t>
            </a:r>
          </a:p>
          <a:p>
            <a:pPr marL="0" indent="0">
              <a:buNone/>
            </a:pPr>
            <a:r>
              <a:rPr lang="fr-FR"/>
              <a:t>Filetage trapézoïdal à pas divers (4 - 5 - 10) trempé et rectifié.</a:t>
            </a:r>
          </a:p>
          <a:p>
            <a:pPr marL="0" indent="0">
              <a:buNone/>
            </a:pPr>
            <a:r>
              <a:rPr lang="fr-FR"/>
              <a:t>Frottement de roulement par utilisation de vis à rattrapage de bille (très faible backlash, voire nul suivant la qualité).</a:t>
            </a:r>
          </a:p>
          <a:p>
            <a:pPr marL="0" indent="0">
              <a:buNone/>
            </a:pPr>
            <a:r>
              <a:rPr lang="fr-FR"/>
              <a:t>De nombreuses dimensions (D  12 à 80 / longueur 1000 et plus).</a:t>
            </a:r>
          </a:p>
          <a:p>
            <a:pPr marL="0" indent="0">
              <a:buNone/>
            </a:pPr>
            <a:r>
              <a:rPr lang="fr-FR"/>
              <a:t>Utilisation CN - impression 3D/Usinage/découpe plasma etc.</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118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394" y="3687355"/>
            <a:ext cx="3995928" cy="2537460"/>
          </a:xfrm>
          <a:prstGeom prst="rect">
            <a:avLst/>
          </a:prstGeom>
        </p:spPr>
      </p:pic>
      <p:sp>
        <p:nvSpPr>
          <p:cNvPr id="9" name="Espace réservé du contenu 2"/>
          <p:cNvSpPr txBox="1">
            <a:spLocks/>
          </p:cNvSpPr>
          <p:nvPr/>
        </p:nvSpPr>
        <p:spPr>
          <a:xfrm>
            <a:off x="831668" y="3760220"/>
            <a:ext cx="3479075" cy="1255917"/>
          </a:xfrm>
          <a:prstGeom prst="rect">
            <a:avLst/>
          </a:prstGeom>
        </p:spPr>
        <p:txBody>
          <a:bodyPr vert="horz" lIns="0" tIns="45720" rIns="0" bIns="45720" rtlCol="0">
            <a:normAutofit fontScale="925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a:t>La fabrication en masse (impression 3D)  des ensembles vis-écrou a permis de réduire les coûts de manière significative, mais les qualités sont très diverses.</a:t>
            </a:r>
          </a:p>
        </p:txBody>
      </p:sp>
    </p:spTree>
    <p:extLst>
      <p:ext uri="{BB962C8B-B14F-4D97-AF65-F5344CB8AC3E}">
        <p14:creationId xmlns:p14="http://schemas.microsoft.com/office/powerpoint/2010/main" val="1540656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Les réducteurs 1/2</a:t>
            </a:r>
          </a:p>
        </p:txBody>
      </p:sp>
      <p:sp>
        <p:nvSpPr>
          <p:cNvPr id="3" name="Espace réservé du contenu 2"/>
          <p:cNvSpPr>
            <a:spLocks noGrp="1"/>
          </p:cNvSpPr>
          <p:nvPr>
            <p:ph idx="1"/>
          </p:nvPr>
        </p:nvSpPr>
        <p:spPr>
          <a:xfrm>
            <a:off x="822960" y="1556951"/>
            <a:ext cx="3278777" cy="506979"/>
          </a:xfrm>
        </p:spPr>
        <p:txBody>
          <a:bodyPr/>
          <a:lstStyle/>
          <a:p>
            <a:r>
              <a:rPr lang="fr-FR" b="1"/>
              <a:t>Réducteur à engrenage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119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895" y="1692729"/>
            <a:ext cx="2312132" cy="1899558"/>
          </a:xfrm>
          <a:prstGeom prst="rect">
            <a:avLst/>
          </a:prstGeom>
        </p:spPr>
      </p:pic>
      <p:sp>
        <p:nvSpPr>
          <p:cNvPr id="8" name="Rectangle 7"/>
          <p:cNvSpPr/>
          <p:nvPr/>
        </p:nvSpPr>
        <p:spPr>
          <a:xfrm>
            <a:off x="822960" y="2174988"/>
            <a:ext cx="2495005" cy="1312795"/>
          </a:xfrm>
          <a:prstGeom prst="rect">
            <a:avLst/>
          </a:prstGeom>
        </p:spPr>
        <p:txBody>
          <a:bodyPr vert="horz" lIns="0" tIns="45720" rIns="0" bIns="45720" rtlCol="0">
            <a:normAutofit fontScale="77500" lnSpcReduction="200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Dentures droites et inclinées.</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Engrenages parallèles ou coniques.</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Roue et vis sans fin.</a:t>
            </a:r>
          </a:p>
        </p:txBody>
      </p:sp>
      <p:sp>
        <p:nvSpPr>
          <p:cNvPr id="9" name="Espace réservé du contenu 2"/>
          <p:cNvSpPr txBox="1">
            <a:spLocks/>
          </p:cNvSpPr>
          <p:nvPr/>
        </p:nvSpPr>
        <p:spPr>
          <a:xfrm>
            <a:off x="810603" y="4051133"/>
            <a:ext cx="3126377" cy="406832"/>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b="1"/>
              <a:t>Réducteur épicycloïdal</a:t>
            </a:r>
          </a:p>
        </p:txBody>
      </p:sp>
      <p:graphicFrame>
        <p:nvGraphicFramePr>
          <p:cNvPr id="10" name="Object 9"/>
          <p:cNvGraphicFramePr>
            <a:graphicFrameLocks noChangeAspect="1"/>
          </p:cNvGraphicFramePr>
          <p:nvPr>
            <p:extLst>
              <p:ext uri="{D42A27DB-BD31-4B8C-83A1-F6EECF244321}">
                <p14:modId xmlns:p14="http://schemas.microsoft.com/office/powerpoint/2010/main" val="2001129377"/>
              </p:ext>
            </p:extLst>
          </p:nvPr>
        </p:nvGraphicFramePr>
        <p:xfrm>
          <a:off x="3386676" y="4584354"/>
          <a:ext cx="3466565" cy="1177669"/>
        </p:xfrm>
        <a:graphic>
          <a:graphicData uri="http://schemas.openxmlformats.org/presentationml/2006/ole">
            <mc:AlternateContent xmlns:mc="http://schemas.openxmlformats.org/markup-compatibility/2006">
              <mc:Choice xmlns:v="urn:schemas-microsoft-com:vml" Requires="v">
                <p:oleObj spid="_x0000_s4886779" name="Équation" r:id="rId5" imgW="2539800" imgH="863280" progId="Equation.3">
                  <p:embed/>
                </p:oleObj>
              </mc:Choice>
              <mc:Fallback>
                <p:oleObj name="Équation" r:id="rId5" imgW="2539800" imgH="863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6676" y="4584354"/>
                        <a:ext cx="3466565" cy="1177669"/>
                      </a:xfrm>
                      <a:prstGeom prst="rect">
                        <a:avLst/>
                      </a:prstGeom>
                      <a:noFill/>
                      <a:ln>
                        <a:noFill/>
                      </a:ln>
                      <a:effectLst/>
                      <a:extLst/>
                    </p:spPr>
                  </p:pic>
                </p:oleObj>
              </mc:Fallback>
            </mc:AlternateContent>
          </a:graphicData>
        </a:graphic>
      </p:graphicFrame>
      <p:graphicFrame>
        <p:nvGraphicFramePr>
          <p:cNvPr id="11" name="Object 8"/>
          <p:cNvGraphicFramePr>
            <a:graphicFrameLocks noChangeAspect="1"/>
          </p:cNvGraphicFramePr>
          <p:nvPr>
            <p:extLst>
              <p:ext uri="{D42A27DB-BD31-4B8C-83A1-F6EECF244321}">
                <p14:modId xmlns:p14="http://schemas.microsoft.com/office/powerpoint/2010/main" val="257723268"/>
              </p:ext>
            </p:extLst>
          </p:nvPr>
        </p:nvGraphicFramePr>
        <p:xfrm>
          <a:off x="6914140" y="4206240"/>
          <a:ext cx="2110121" cy="1966768"/>
        </p:xfrm>
        <a:graphic>
          <a:graphicData uri="http://schemas.openxmlformats.org/presentationml/2006/ole">
            <mc:AlternateContent xmlns:mc="http://schemas.openxmlformats.org/markup-compatibility/2006">
              <mc:Choice xmlns:v="urn:schemas-microsoft-com:vml" Requires="v">
                <p:oleObj spid="_x0000_s4886780" name="Dessin Windows Draw" r:id="rId7" imgW="2142360" imgH="1995840" progId="">
                  <p:embed/>
                </p:oleObj>
              </mc:Choice>
              <mc:Fallback>
                <p:oleObj name="Dessin Windows Draw" r:id="rId7" imgW="2142360" imgH="199584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4140" y="4206240"/>
                        <a:ext cx="2110121" cy="1966768"/>
                      </a:xfrm>
                      <a:prstGeom prst="rect">
                        <a:avLst/>
                      </a:prstGeom>
                      <a:noFill/>
                      <a:ln>
                        <a:noFill/>
                      </a:ln>
                      <a:effectLst/>
                      <a:extLst/>
                    </p:spPr>
                  </p:pic>
                </p:oleObj>
              </mc:Fallback>
            </mc:AlternateContent>
          </a:graphicData>
        </a:graphic>
      </p:graphicFrame>
      <p:sp>
        <p:nvSpPr>
          <p:cNvPr id="12" name="Rectangle 11"/>
          <p:cNvSpPr/>
          <p:nvPr/>
        </p:nvSpPr>
        <p:spPr>
          <a:xfrm>
            <a:off x="810602" y="4561136"/>
            <a:ext cx="2315657" cy="1283609"/>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600" dirty="0">
                <a:solidFill>
                  <a:schemeClr val="tx1">
                    <a:lumMod val="75000"/>
                    <a:lumOff val="25000"/>
                  </a:schemeClr>
                </a:solidFill>
                <a:latin typeface="+mn-lt"/>
              </a:rPr>
              <a:t>Système à satellites et planétaires : grand rapport de réduction calculé suivant la conception du réducteur.</a:t>
            </a:r>
          </a:p>
        </p:txBody>
      </p:sp>
    </p:spTree>
    <p:extLst>
      <p:ext uri="{BB962C8B-B14F-4D97-AF65-F5344CB8AC3E}">
        <p14:creationId xmlns:p14="http://schemas.microsoft.com/office/powerpoint/2010/main" val="1302309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up)">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up)">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Variables booléennes 1/2</a:t>
            </a:r>
          </a:p>
        </p:txBody>
      </p:sp>
      <p:sp>
        <p:nvSpPr>
          <p:cNvPr id="3" name="Espace réservé du contenu 2"/>
          <p:cNvSpPr>
            <a:spLocks noGrp="1"/>
          </p:cNvSpPr>
          <p:nvPr>
            <p:ph idx="1"/>
          </p:nvPr>
        </p:nvSpPr>
        <p:spPr/>
        <p:txBody>
          <a:bodyPr>
            <a:normAutofit/>
          </a:bodyPr>
          <a:lstStyle/>
          <a:p>
            <a:r>
              <a:rPr lang="fr-FR"/>
              <a:t>Une variable booléenne ne prend que 2 valeurs possibles et distinctes : </a:t>
            </a:r>
            <a:r>
              <a:rPr lang="fr-FR" b="1"/>
              <a:t>0</a:t>
            </a:r>
            <a:r>
              <a:rPr lang="fr-FR"/>
              <a:t> ou </a:t>
            </a:r>
            <a:r>
              <a:rPr lang="fr-FR" b="1"/>
              <a:t>1</a:t>
            </a:r>
            <a:r>
              <a:rPr lang="fr-FR"/>
              <a:t>. </a:t>
            </a:r>
          </a:p>
          <a:p>
            <a:r>
              <a:rPr lang="fr-FR"/>
              <a:t>On peut également les représenter par les mnémoniques </a:t>
            </a:r>
            <a:r>
              <a:rPr lang="fr-FR" b="1"/>
              <a:t>true</a:t>
            </a:r>
            <a:r>
              <a:rPr lang="fr-FR"/>
              <a:t> et </a:t>
            </a:r>
            <a:r>
              <a:rPr lang="fr-FR" b="1"/>
              <a:t>false</a:t>
            </a:r>
            <a:r>
              <a:rPr lang="fr-FR"/>
              <a:t>.</a:t>
            </a:r>
          </a:p>
          <a:p>
            <a:r>
              <a:rPr lang="fr-FR"/>
              <a:t>Ce ne sont pas des nombres entiers !!</a:t>
            </a:r>
          </a:p>
          <a:p>
            <a:r>
              <a:rPr lang="fr-FR"/>
              <a:t>Ces 2 états (0 , 1) sont souvent rencontrés dans les S.A. :</a:t>
            </a:r>
          </a:p>
          <a:p>
            <a:pPr>
              <a:buFont typeface="Arial" charset="0"/>
              <a:buChar char="•"/>
            </a:pPr>
            <a:r>
              <a:rPr lang="fr-FR"/>
              <a:t> un contact électrique fermé ou ouvert ;</a:t>
            </a:r>
          </a:p>
          <a:p>
            <a:pPr>
              <a:buFont typeface="Arial" charset="0"/>
              <a:buChar char="•"/>
            </a:pPr>
            <a:r>
              <a:rPr lang="fr-FR"/>
              <a:t> Un transistor passant ou bloqué;</a:t>
            </a:r>
          </a:p>
          <a:p>
            <a:pPr>
              <a:buFont typeface="Arial" charset="0"/>
              <a:buChar char="•"/>
            </a:pPr>
            <a:r>
              <a:rPr lang="fr-FR"/>
              <a:t>Une bobine de relais alimentée ou non ;</a:t>
            </a:r>
          </a:p>
          <a:p>
            <a:pPr>
              <a:buFont typeface="Arial" charset="0"/>
              <a:buChar char="•"/>
            </a:pPr>
            <a:r>
              <a:rPr lang="fr-FR"/>
              <a:t> une pression d’air élevée ou faible ;</a:t>
            </a:r>
          </a:p>
          <a:p>
            <a:pPr>
              <a:buFont typeface="Arial" charset="0"/>
              <a:buChar char="•"/>
            </a:pPr>
            <a:r>
              <a:rPr lang="fr-FR"/>
              <a:t> Etc..</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968" y="580424"/>
            <a:ext cx="626762" cy="762405"/>
          </a:xfrm>
          <a:prstGeom prst="rect">
            <a:avLst/>
          </a:prstGeom>
        </p:spPr>
      </p:pic>
    </p:spTree>
    <p:extLst>
      <p:ext uri="{BB962C8B-B14F-4D97-AF65-F5344CB8AC3E}">
        <p14:creationId xmlns:p14="http://schemas.microsoft.com/office/powerpoint/2010/main" val="253801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Les réducteurs 2/2</a:t>
            </a:r>
          </a:p>
        </p:txBody>
      </p:sp>
      <p:sp>
        <p:nvSpPr>
          <p:cNvPr id="3" name="Espace réservé du contenu 2"/>
          <p:cNvSpPr>
            <a:spLocks noGrp="1"/>
          </p:cNvSpPr>
          <p:nvPr>
            <p:ph idx="1"/>
          </p:nvPr>
        </p:nvSpPr>
        <p:spPr>
          <a:xfrm>
            <a:off x="822961" y="1556951"/>
            <a:ext cx="2241516" cy="506979"/>
          </a:xfrm>
        </p:spPr>
        <p:txBody>
          <a:bodyPr/>
          <a:lstStyle/>
          <a:p>
            <a:r>
              <a:rPr lang="fr-FR" b="1"/>
              <a:t>Harmonic drive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120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Rectangle 7"/>
          <p:cNvSpPr/>
          <p:nvPr/>
        </p:nvSpPr>
        <p:spPr>
          <a:xfrm>
            <a:off x="822960" y="2174988"/>
            <a:ext cx="2220686" cy="1822245"/>
          </a:xfrm>
          <a:prstGeom prst="rect">
            <a:avLst/>
          </a:prstGeom>
        </p:spPr>
        <p:txBody>
          <a:bodyPr vert="horz" lIns="0" tIns="45720" rIns="0" bIns="45720" rtlCol="0">
            <a:normAutofit/>
          </a:bodyPr>
          <a:lstStyle/>
          <a:p>
            <a:r>
              <a:rPr lang="fr-FR" sz="2000" dirty="0">
                <a:solidFill>
                  <a:schemeClr val="tx1"/>
                </a:solidFill>
                <a:latin typeface="+mn-lt"/>
              </a:rPr>
              <a:t>Réducteur elliptique.</a:t>
            </a:r>
          </a:p>
          <a:p>
            <a:r>
              <a:rPr lang="fr-FR" sz="2000" dirty="0">
                <a:solidFill>
                  <a:schemeClr val="tx1"/>
                </a:solidFill>
                <a:latin typeface="+mn-lt"/>
              </a:rPr>
              <a:t>Bonne rigidité, faible jeu.</a:t>
            </a:r>
          </a:p>
          <a:p>
            <a:r>
              <a:rPr lang="fr-FR" sz="2000" dirty="0">
                <a:solidFill>
                  <a:schemeClr val="tx1"/>
                </a:solidFill>
                <a:latin typeface="+mn-lt"/>
              </a:rPr>
              <a:t>Rapport de réduction jusqu’à 320.</a:t>
            </a:r>
          </a:p>
        </p:txBody>
      </p:sp>
      <p:pic>
        <p:nvPicPr>
          <p:cNvPr id="13" name="Strain Wave Gear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72971" y="1680754"/>
            <a:ext cx="5080000" cy="3810000"/>
          </a:xfrm>
          <a:prstGeom prst="rect">
            <a:avLst/>
          </a:prstGeom>
        </p:spPr>
      </p:pic>
    </p:spTree>
    <p:extLst>
      <p:ext uri="{BB962C8B-B14F-4D97-AF65-F5344CB8AC3E}">
        <p14:creationId xmlns:p14="http://schemas.microsoft.com/office/powerpoint/2010/main" val="789906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644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childTnLst>
        </p:cTn>
      </p:par>
    </p:tnLst>
    <p:bldLst>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a:t>Les capteurs</a:t>
            </a:r>
          </a:p>
        </p:txBody>
      </p:sp>
      <p:sp>
        <p:nvSpPr>
          <p:cNvPr id="8" name="Espace réservé du texte 7"/>
          <p:cNvSpPr>
            <a:spLocks noGrp="1"/>
          </p:cNvSpPr>
          <p:nvPr>
            <p:ph type="body" idx="1"/>
          </p:nvPr>
        </p:nvSpPr>
        <p:spPr/>
        <p:txBody>
          <a:bodyPr/>
          <a:lstStyle/>
          <a:p>
            <a:r>
              <a:rPr lang="fr-FR"/>
              <a:t>Informer la partie commande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121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623626402"/>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a:t>Détecteurs ou capteurs TOR</a:t>
            </a:r>
          </a:p>
        </p:txBody>
      </p:sp>
      <p:sp>
        <p:nvSpPr>
          <p:cNvPr id="8" name="Espace réservé du contenu 7"/>
          <p:cNvSpPr>
            <a:spLocks noGrp="1"/>
          </p:cNvSpPr>
          <p:nvPr>
            <p:ph idx="1"/>
          </p:nvPr>
        </p:nvSpPr>
        <p:spPr>
          <a:xfrm>
            <a:off x="822959" y="1556951"/>
            <a:ext cx="7543801" cy="2224827"/>
          </a:xfrm>
        </p:spPr>
        <p:txBody>
          <a:bodyPr/>
          <a:lstStyle/>
          <a:p>
            <a:r>
              <a:rPr lang="fr-FR"/>
              <a:t>Un capteur transforme une grandeur physique en une grandeur normée, généralement électrique, qui peut être interprétée par un dispositif de contrôle commande.</a:t>
            </a:r>
          </a:p>
          <a:p>
            <a:r>
              <a:rPr lang="fr-FR"/>
              <a:t>Lorsque le capteur fournie une information logique (0 ou 1), on parle de capteur </a:t>
            </a:r>
            <a:r>
              <a:rPr lang="fr-FR" b="1"/>
              <a:t>TOR</a:t>
            </a:r>
            <a:r>
              <a:rPr lang="fr-FR"/>
              <a:t> (</a:t>
            </a:r>
            <a:r>
              <a:rPr lang="fr-FR" b="1"/>
              <a:t>Tout Ou Rien</a:t>
            </a:r>
            <a:r>
              <a:rPr lang="fr-FR"/>
              <a:t>) ou détecteur.</a:t>
            </a:r>
          </a:p>
          <a:p>
            <a:r>
              <a:rPr lang="fr-FR"/>
              <a:t>Ce sont ces détecteurs que nous verrons dans un premier temps.</a:t>
            </a:r>
          </a:p>
        </p:txBody>
      </p:sp>
      <p:sp>
        <p:nvSpPr>
          <p:cNvPr id="4" name="Espace réservé du numéro de diapositive 3"/>
          <p:cNvSpPr>
            <a:spLocks noGrp="1"/>
          </p:cNvSpPr>
          <p:nvPr>
            <p:ph type="sldNum" sz="quarter" idx="12"/>
          </p:nvPr>
        </p:nvSpPr>
        <p:spPr/>
        <p:txBody>
          <a:bodyPr/>
          <a:lstStyle/>
          <a:p>
            <a:fld id="{4FAB73BC-B049-4115-A692-8D63A059BFB8}" type="slidenum">
              <a:rPr lang="en-US" dirty="0"/>
              <a:t>122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9" name="Grouper 8"/>
          <p:cNvGrpSpPr/>
          <p:nvPr/>
        </p:nvGrpSpPr>
        <p:grpSpPr>
          <a:xfrm>
            <a:off x="3104379" y="4948605"/>
            <a:ext cx="674942" cy="260712"/>
            <a:chOff x="3145274" y="3358379"/>
            <a:chExt cx="1239393" cy="334915"/>
          </a:xfrm>
        </p:grpSpPr>
        <p:cxnSp>
          <p:nvCxnSpPr>
            <p:cNvPr id="10" name="Connecteur droit 9"/>
            <p:cNvCxnSpPr/>
            <p:nvPr/>
          </p:nvCxnSpPr>
          <p:spPr>
            <a:xfrm>
              <a:off x="3145274" y="3521300"/>
              <a:ext cx="437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4022711" y="3519003"/>
              <a:ext cx="3619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584725" y="3358379"/>
              <a:ext cx="0" cy="3349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002732" y="3358379"/>
              <a:ext cx="0" cy="3349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er 1"/>
          <p:cNvGrpSpPr/>
          <p:nvPr/>
        </p:nvGrpSpPr>
        <p:grpSpPr>
          <a:xfrm>
            <a:off x="4715412" y="4940893"/>
            <a:ext cx="708760" cy="273365"/>
            <a:chOff x="4105812" y="4466759"/>
            <a:chExt cx="708760" cy="273365"/>
          </a:xfrm>
        </p:grpSpPr>
        <p:cxnSp>
          <p:nvCxnSpPr>
            <p:cNvPr id="15" name="Connecteur droit 14"/>
            <p:cNvCxnSpPr/>
            <p:nvPr/>
          </p:nvCxnSpPr>
          <p:spPr>
            <a:xfrm>
              <a:off x="4105812" y="4601283"/>
              <a:ext cx="2581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4601233" y="4604705"/>
              <a:ext cx="2133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4390003" y="4496201"/>
              <a:ext cx="183734" cy="225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369750" y="4466759"/>
              <a:ext cx="0" cy="2733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4594437" y="4466759"/>
              <a:ext cx="0" cy="2733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Espace réservé du contenu 7"/>
          <p:cNvSpPr txBox="1">
            <a:spLocks/>
          </p:cNvSpPr>
          <p:nvPr/>
        </p:nvSpPr>
        <p:spPr>
          <a:xfrm>
            <a:off x="941494" y="4041423"/>
            <a:ext cx="4082063" cy="372533"/>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Équivalents logiques des capteurs TOR :</a:t>
            </a:r>
          </a:p>
        </p:txBody>
      </p:sp>
      <p:sp>
        <p:nvSpPr>
          <p:cNvPr id="21" name="Espace réservé du contenu 7"/>
          <p:cNvSpPr txBox="1">
            <a:spLocks/>
          </p:cNvSpPr>
          <p:nvPr/>
        </p:nvSpPr>
        <p:spPr>
          <a:xfrm>
            <a:off x="3215508" y="5376334"/>
            <a:ext cx="452685" cy="372533"/>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NO</a:t>
            </a:r>
          </a:p>
        </p:txBody>
      </p:sp>
      <p:sp>
        <p:nvSpPr>
          <p:cNvPr id="22" name="Espace réservé du contenu 7"/>
          <p:cNvSpPr txBox="1">
            <a:spLocks/>
          </p:cNvSpPr>
          <p:nvPr/>
        </p:nvSpPr>
        <p:spPr>
          <a:xfrm>
            <a:off x="4843450" y="5376334"/>
            <a:ext cx="452685" cy="372533"/>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NF</a:t>
            </a:r>
          </a:p>
        </p:txBody>
      </p:sp>
    </p:spTree>
    <p:extLst>
      <p:ext uri="{BB962C8B-B14F-4D97-AF65-F5344CB8AC3E}">
        <p14:creationId xmlns:p14="http://schemas.microsoft.com/office/powerpoint/2010/main" val="231349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500"/>
                                        <p:tgtEl>
                                          <p:spTgt spid="21"/>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Détecteurs avec contact</a:t>
            </a:r>
          </a:p>
        </p:txBody>
      </p:sp>
      <p:pic>
        <p:nvPicPr>
          <p:cNvPr id="9" name="Espace réservé du contenu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478" y="1853883"/>
            <a:ext cx="1413094" cy="1516334"/>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123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914400" y="1593410"/>
            <a:ext cx="3422469" cy="366018"/>
          </a:xfrm>
          <a:prstGeom prst="rect">
            <a:avLst/>
          </a:prstGeom>
        </p:spPr>
        <p:txBody>
          <a:bodyPr wrap="square">
            <a:spAutoFit/>
          </a:bodyPr>
          <a:lstStyle/>
          <a:p>
            <a:r>
              <a:rPr lang="fr-FR" sz="1800" b="1" dirty="0">
                <a:solidFill>
                  <a:schemeClr val="tx1"/>
                </a:solidFill>
                <a:latin typeface="+mn-lt"/>
              </a:rPr>
              <a:t>Détecteurs électromécaniques</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418" y="2886223"/>
            <a:ext cx="1114698" cy="1459354"/>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057" y="3964577"/>
            <a:ext cx="1624512" cy="1624512"/>
          </a:xfrm>
          <a:prstGeom prst="rect">
            <a:avLst/>
          </a:prstGeom>
        </p:spPr>
      </p:pic>
      <p:sp>
        <p:nvSpPr>
          <p:cNvPr id="12" name="Rectangle 11"/>
          <p:cNvSpPr/>
          <p:nvPr/>
        </p:nvSpPr>
        <p:spPr>
          <a:xfrm>
            <a:off x="901337" y="2070672"/>
            <a:ext cx="4572000" cy="1077218"/>
          </a:xfrm>
          <a:prstGeom prst="rect">
            <a:avLst/>
          </a:prstGeom>
        </p:spPr>
        <p:txBody>
          <a:bodyPr>
            <a:spAutoFit/>
          </a:bodyPr>
          <a:lstStyle/>
          <a:p>
            <a:pPr algn="just"/>
            <a:r>
              <a:rPr lang="fr-FR" sz="1600" dirty="0">
                <a:solidFill>
                  <a:schemeClr val="tx1"/>
                </a:solidFill>
                <a:latin typeface="+mn-lt"/>
              </a:rPr>
              <a:t>Simples et robustes, il sont souvent utilisés comme capteurs de fin de course. L'effort de manœuvre est important. Leur proximité avec la tâche à accomplir oblige à une bonne étanchéité. </a:t>
            </a:r>
            <a:endParaRPr lang="fr-FR" sz="1600" b="1" dirty="0">
              <a:solidFill>
                <a:schemeClr val="tx1"/>
              </a:solidFill>
              <a:latin typeface="+mn-lt"/>
            </a:endParaRPr>
          </a:p>
        </p:txBody>
      </p:sp>
      <p:sp>
        <p:nvSpPr>
          <p:cNvPr id="13" name="Rectangle 12"/>
          <p:cNvSpPr/>
          <p:nvPr/>
        </p:nvSpPr>
        <p:spPr>
          <a:xfrm>
            <a:off x="896983" y="3176660"/>
            <a:ext cx="4572000" cy="1077218"/>
          </a:xfrm>
          <a:prstGeom prst="rect">
            <a:avLst/>
          </a:prstGeom>
        </p:spPr>
        <p:txBody>
          <a:bodyPr>
            <a:spAutoFit/>
          </a:bodyPr>
          <a:lstStyle/>
          <a:p>
            <a:pPr algn="just"/>
            <a:r>
              <a:rPr lang="fr-FR" sz="1600" dirty="0">
                <a:solidFill>
                  <a:schemeClr val="tx1"/>
                </a:solidFill>
                <a:latin typeface="+mn-lt"/>
              </a:rPr>
              <a:t>Fonctionnellement, ce sont des commutateurs de type poussoir ou inverseur, suivant l’utilisation, et qui ouvre ou ferme un circuit, suivant le type NO (</a:t>
            </a:r>
            <a:r>
              <a:rPr lang="fr-FR" sz="1600" i="1" dirty="0">
                <a:solidFill>
                  <a:schemeClr val="tx1"/>
                </a:solidFill>
                <a:latin typeface="+mn-lt"/>
              </a:rPr>
              <a:t>NO</a:t>
            </a:r>
            <a:r>
              <a:rPr lang="fr-FR" sz="1600" dirty="0">
                <a:solidFill>
                  <a:schemeClr val="tx1"/>
                </a:solidFill>
                <a:latin typeface="+mn-lt"/>
              </a:rPr>
              <a:t>) ou NF (</a:t>
            </a:r>
            <a:r>
              <a:rPr lang="fr-FR" sz="1600" i="1" dirty="0">
                <a:solidFill>
                  <a:schemeClr val="tx1"/>
                </a:solidFill>
                <a:latin typeface="+mn-lt"/>
              </a:rPr>
              <a:t>NC</a:t>
            </a:r>
            <a:r>
              <a:rPr lang="fr-FR" sz="1600" dirty="0">
                <a:solidFill>
                  <a:schemeClr val="tx1"/>
                </a:solidFill>
                <a:latin typeface="+mn-lt"/>
              </a:rPr>
              <a:t>).</a:t>
            </a:r>
            <a:endParaRPr lang="fr-FR" sz="1600" b="1" dirty="0">
              <a:solidFill>
                <a:schemeClr val="tx1"/>
              </a:solidFill>
              <a:latin typeface="+mn-lt"/>
            </a:endParaRPr>
          </a:p>
        </p:txBody>
      </p:sp>
      <p:sp>
        <p:nvSpPr>
          <p:cNvPr id="14" name="Rectangle 13"/>
          <p:cNvSpPr/>
          <p:nvPr/>
        </p:nvSpPr>
        <p:spPr>
          <a:xfrm>
            <a:off x="879566" y="4334900"/>
            <a:ext cx="4572000" cy="1323439"/>
          </a:xfrm>
          <a:prstGeom prst="rect">
            <a:avLst/>
          </a:prstGeom>
        </p:spPr>
        <p:txBody>
          <a:bodyPr>
            <a:spAutoFit/>
          </a:bodyPr>
          <a:lstStyle/>
          <a:p>
            <a:pPr algn="just"/>
            <a:r>
              <a:rPr lang="fr-FR" sz="1600" dirty="0">
                <a:solidFill>
                  <a:schemeClr val="tx1"/>
                </a:solidFill>
                <a:latin typeface="+mn-lt"/>
              </a:rPr>
              <a:t>Bien que le pouvoir de coupure de ces capteurs puisse être élevé, les circuits de détection sont le plus souvent en 12Vcc/24Vcc sous quelques centaines de mA. Ces valeurs correspondent à celles fournies et utilisées par les automates.</a:t>
            </a:r>
            <a:endParaRPr lang="fr-FR" sz="1600" b="1" dirty="0">
              <a:solidFill>
                <a:schemeClr val="tx1"/>
              </a:solidFill>
              <a:latin typeface="+mn-lt"/>
            </a:endParaRPr>
          </a:p>
        </p:txBody>
      </p:sp>
    </p:spTree>
    <p:extLst>
      <p:ext uri="{BB962C8B-B14F-4D97-AF65-F5344CB8AC3E}">
        <p14:creationId xmlns:p14="http://schemas.microsoft.com/office/powerpoint/2010/main" val="1580730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Détecteurs sans contact 1/3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124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96984" y="1593410"/>
            <a:ext cx="3422469" cy="366018"/>
          </a:xfrm>
          <a:prstGeom prst="rect">
            <a:avLst/>
          </a:prstGeom>
        </p:spPr>
        <p:txBody>
          <a:bodyPr wrap="square">
            <a:spAutoFit/>
          </a:bodyPr>
          <a:lstStyle/>
          <a:p>
            <a:r>
              <a:rPr lang="fr-FR" sz="1800" b="1" dirty="0">
                <a:solidFill>
                  <a:schemeClr val="tx1"/>
                </a:solidFill>
                <a:latin typeface="+mn-lt"/>
              </a:rPr>
              <a:t>Détecteurs inductifs</a:t>
            </a:r>
          </a:p>
        </p:txBody>
      </p:sp>
      <p:sp>
        <p:nvSpPr>
          <p:cNvPr id="12" name="Rectangle 11"/>
          <p:cNvSpPr/>
          <p:nvPr/>
        </p:nvSpPr>
        <p:spPr>
          <a:xfrm>
            <a:off x="896984" y="1979231"/>
            <a:ext cx="4519749" cy="2062103"/>
          </a:xfrm>
          <a:prstGeom prst="rect">
            <a:avLst/>
          </a:prstGeom>
        </p:spPr>
        <p:txBody>
          <a:bodyPr wrap="square">
            <a:spAutoFit/>
          </a:bodyPr>
          <a:lstStyle/>
          <a:p>
            <a:r>
              <a:rPr lang="fr-FR" sz="1600">
                <a:solidFill>
                  <a:schemeClr val="tx1"/>
                </a:solidFill>
                <a:latin typeface="+mn-lt"/>
              </a:rPr>
              <a:t>Détection sans contact d’objets </a:t>
            </a:r>
            <a:r>
              <a:rPr lang="fr-FR" sz="1600" b="1">
                <a:solidFill>
                  <a:schemeClr val="tx1"/>
                </a:solidFill>
                <a:latin typeface="+mn-lt"/>
              </a:rPr>
              <a:t>métalliques</a:t>
            </a:r>
          </a:p>
          <a:p>
            <a:r>
              <a:rPr lang="fr-FR" sz="1600">
                <a:solidFill>
                  <a:schemeClr val="tx1"/>
                </a:solidFill>
                <a:latin typeface="+mn-lt"/>
              </a:rPr>
              <a:t>Surveillance de présence, de mouvement et de position.</a:t>
            </a:r>
          </a:p>
          <a:p>
            <a:r>
              <a:rPr lang="fr-FR" sz="1600">
                <a:solidFill>
                  <a:schemeClr val="tx1"/>
                </a:solidFill>
                <a:latin typeface="+mn-lt"/>
              </a:rPr>
              <a:t>Détecteurs très petits avec système électronique d’évaluation entièrement intégré.</a:t>
            </a:r>
          </a:p>
          <a:p>
            <a:r>
              <a:rPr lang="fr-FR" sz="1600">
                <a:solidFill>
                  <a:schemeClr val="tx1"/>
                </a:solidFill>
                <a:latin typeface="+mn-lt"/>
              </a:rPr>
              <a:t>Grande portées de commutation pour les petits détecteurs.</a:t>
            </a:r>
          </a:p>
          <a:p>
            <a:endParaRPr lang="fr-FR" sz="1600" dirty="0">
              <a:solidFill>
                <a:schemeClr val="tx1"/>
              </a:solidFill>
              <a:latin typeface="+mn-lt"/>
            </a:endParaRPr>
          </a:p>
        </p:txBody>
      </p:sp>
      <p:sp>
        <p:nvSpPr>
          <p:cNvPr id="13" name="Rectangle 12"/>
          <p:cNvSpPr/>
          <p:nvPr/>
        </p:nvSpPr>
        <p:spPr>
          <a:xfrm>
            <a:off x="896984" y="4482949"/>
            <a:ext cx="4572000" cy="1569660"/>
          </a:xfrm>
          <a:prstGeom prst="rect">
            <a:avLst/>
          </a:prstGeom>
        </p:spPr>
        <p:txBody>
          <a:bodyPr>
            <a:spAutoFit/>
          </a:bodyPr>
          <a:lstStyle/>
          <a:p>
            <a:r>
              <a:rPr lang="fr-FR" sz="1600">
                <a:solidFill>
                  <a:schemeClr val="tx1"/>
                </a:solidFill>
                <a:latin typeface="+mn-lt"/>
              </a:rPr>
              <a:t>Détection sans contact d'</a:t>
            </a:r>
            <a:r>
              <a:rPr lang="fr-FR" sz="1600" b="1">
                <a:solidFill>
                  <a:schemeClr val="tx1"/>
                </a:solidFill>
                <a:latin typeface="+mn-lt"/>
              </a:rPr>
              <a:t>objets liquides et solides</a:t>
            </a:r>
            <a:r>
              <a:rPr lang="fr-FR" sz="1600">
                <a:solidFill>
                  <a:schemeClr val="tx1"/>
                </a:solidFill>
                <a:latin typeface="+mn-lt"/>
              </a:rPr>
              <a:t>.</a:t>
            </a:r>
          </a:p>
          <a:p>
            <a:r>
              <a:rPr lang="fr-FR" sz="1600">
                <a:solidFill>
                  <a:schemeClr val="tx1"/>
                </a:solidFill>
                <a:latin typeface="+mn-lt"/>
              </a:rPr>
              <a:t>Absolument fiable même si interféré par les conditions ambiantes.</a:t>
            </a:r>
          </a:p>
          <a:p>
            <a:r>
              <a:rPr lang="fr-FR" sz="1600">
                <a:solidFill>
                  <a:schemeClr val="tx1"/>
                </a:solidFill>
                <a:latin typeface="+mn-lt"/>
              </a:rPr>
              <a:t>Distance de commutation élevée jusqu'à 30 mm, même à travers les parois du conteneur non métalliques.</a:t>
            </a:r>
            <a:endParaRPr lang="fr-FR" sz="1600" dirty="0">
              <a:solidFill>
                <a:schemeClr val="tx1"/>
              </a:solidFill>
              <a:latin typeface="+mn-lt"/>
            </a:endParaRPr>
          </a:p>
        </p:txBody>
      </p:sp>
      <p:sp>
        <p:nvSpPr>
          <p:cNvPr id="15" name="Rectangle 14"/>
          <p:cNvSpPr/>
          <p:nvPr/>
        </p:nvSpPr>
        <p:spPr>
          <a:xfrm>
            <a:off x="896984" y="4057935"/>
            <a:ext cx="3422469" cy="369332"/>
          </a:xfrm>
          <a:prstGeom prst="rect">
            <a:avLst/>
          </a:prstGeom>
        </p:spPr>
        <p:txBody>
          <a:bodyPr wrap="square">
            <a:spAutoFit/>
          </a:bodyPr>
          <a:lstStyle/>
          <a:p>
            <a:r>
              <a:rPr lang="fr-FR" sz="1800" b="1" dirty="0">
                <a:solidFill>
                  <a:schemeClr val="tx1"/>
                </a:solidFill>
                <a:latin typeface="+mn-lt"/>
              </a:rPr>
              <a:t>Détecteurs capacitifs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2" y="1487346"/>
            <a:ext cx="3004456" cy="2527397"/>
          </a:xfrm>
          <a:prstGeom prst="rect">
            <a:avLst/>
          </a:prstGeom>
        </p:spPr>
      </p:pic>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38" y="3914380"/>
            <a:ext cx="3221808" cy="2308620"/>
          </a:xfrm>
          <a:prstGeom prst="rect">
            <a:avLst/>
          </a:prstGeom>
        </p:spPr>
      </p:pic>
    </p:spTree>
    <p:extLst>
      <p:ext uri="{BB962C8B-B14F-4D97-AF65-F5344CB8AC3E}">
        <p14:creationId xmlns:p14="http://schemas.microsoft.com/office/powerpoint/2010/main" val="1650184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Détecteurs sans contact 2/3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125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96984" y="1593410"/>
            <a:ext cx="3422469" cy="366018"/>
          </a:xfrm>
          <a:prstGeom prst="rect">
            <a:avLst/>
          </a:prstGeom>
        </p:spPr>
        <p:txBody>
          <a:bodyPr wrap="square">
            <a:spAutoFit/>
          </a:bodyPr>
          <a:lstStyle/>
          <a:p>
            <a:r>
              <a:rPr lang="fr-FR" sz="1800" b="1" dirty="0">
                <a:solidFill>
                  <a:schemeClr val="tx1"/>
                </a:solidFill>
                <a:latin typeface="+mn-lt"/>
              </a:rPr>
              <a:t>Détecteurs ultrasoniques</a:t>
            </a:r>
          </a:p>
        </p:txBody>
      </p:sp>
      <p:sp>
        <p:nvSpPr>
          <p:cNvPr id="12" name="Rectangle 11"/>
          <p:cNvSpPr/>
          <p:nvPr/>
        </p:nvSpPr>
        <p:spPr>
          <a:xfrm>
            <a:off x="896984" y="1979231"/>
            <a:ext cx="4519749" cy="1323439"/>
          </a:xfrm>
          <a:prstGeom prst="rect">
            <a:avLst/>
          </a:prstGeom>
        </p:spPr>
        <p:txBody>
          <a:bodyPr>
            <a:spAutoFit/>
          </a:bodyPr>
          <a:lstStyle/>
          <a:p>
            <a:r>
              <a:rPr lang="fr-FR" sz="1600">
                <a:solidFill>
                  <a:schemeClr val="tx1"/>
                </a:solidFill>
                <a:latin typeface="+mn-lt"/>
              </a:rPr>
              <a:t>Excellente rapides, petits et robustes à la fois</a:t>
            </a:r>
          </a:p>
          <a:p>
            <a:r>
              <a:rPr lang="fr-FR" sz="1600">
                <a:solidFill>
                  <a:schemeClr val="tx1"/>
                </a:solidFill>
                <a:latin typeface="+mn-lt"/>
              </a:rPr>
              <a:t>Indépendants de la brillance, la couleur ou la transparence de l’objet.</a:t>
            </a:r>
          </a:p>
          <a:p>
            <a:r>
              <a:rPr lang="fr-FR" sz="1600">
                <a:solidFill>
                  <a:schemeClr val="tx1"/>
                </a:solidFill>
                <a:latin typeface="+mn-lt"/>
              </a:rPr>
              <a:t>Insensibles à la poussière, à l’humidité et à la lumière externe.</a:t>
            </a:r>
          </a:p>
        </p:txBody>
      </p:sp>
      <p:sp>
        <p:nvSpPr>
          <p:cNvPr id="13" name="Rectangle 12"/>
          <p:cNvSpPr/>
          <p:nvPr/>
        </p:nvSpPr>
        <p:spPr>
          <a:xfrm>
            <a:off x="896984" y="4482949"/>
            <a:ext cx="4572000" cy="1077218"/>
          </a:xfrm>
          <a:prstGeom prst="rect">
            <a:avLst/>
          </a:prstGeom>
        </p:spPr>
        <p:txBody>
          <a:bodyPr>
            <a:spAutoFit/>
          </a:bodyPr>
          <a:lstStyle/>
          <a:p>
            <a:r>
              <a:rPr lang="fr-FR" sz="1600">
                <a:solidFill>
                  <a:schemeClr val="tx1"/>
                </a:solidFill>
                <a:latin typeface="+mn-lt"/>
              </a:rPr>
              <a:t>IR ou Laser.</a:t>
            </a:r>
          </a:p>
          <a:p>
            <a:r>
              <a:rPr lang="fr-FR" sz="1600">
                <a:solidFill>
                  <a:schemeClr val="tx1"/>
                </a:solidFill>
                <a:latin typeface="+mn-lt"/>
              </a:rPr>
              <a:t>Réglage facilité par des fonctions d’apprentissage.</a:t>
            </a:r>
          </a:p>
          <a:p>
            <a:r>
              <a:rPr lang="fr-FR" sz="1600">
                <a:solidFill>
                  <a:schemeClr val="tx1"/>
                </a:solidFill>
                <a:latin typeface="+mn-lt"/>
              </a:rPr>
              <a:t>Détecteurs laser pour tâches de détection de l’ordre du centième de millimètre.</a:t>
            </a:r>
          </a:p>
        </p:txBody>
      </p:sp>
      <p:sp>
        <p:nvSpPr>
          <p:cNvPr id="15" name="Rectangle 14"/>
          <p:cNvSpPr/>
          <p:nvPr/>
        </p:nvSpPr>
        <p:spPr>
          <a:xfrm>
            <a:off x="896984" y="4057935"/>
            <a:ext cx="3422469" cy="369332"/>
          </a:xfrm>
          <a:prstGeom prst="rect">
            <a:avLst/>
          </a:prstGeom>
        </p:spPr>
        <p:txBody>
          <a:bodyPr wrap="square">
            <a:spAutoFit/>
          </a:bodyPr>
          <a:lstStyle/>
          <a:p>
            <a:r>
              <a:rPr lang="fr-FR" sz="1800" b="1" dirty="0">
                <a:solidFill>
                  <a:schemeClr val="tx1"/>
                </a:solidFill>
                <a:latin typeface="+mn-lt"/>
              </a:rPr>
              <a:t>Détecteurs optoélectroniques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339" y="1524807"/>
            <a:ext cx="3004456" cy="2191219"/>
          </a:xfrm>
          <a:prstGeom prst="rect">
            <a:avLst/>
          </a:prstGeom>
        </p:spPr>
      </p:pic>
      <p:pic>
        <p:nvPicPr>
          <p:cNvPr id="16" name="Image 15"/>
          <p:cNvPicPr>
            <a:picLocks noChangeAspect="1"/>
          </p:cNvPicPr>
          <p:nvPr/>
        </p:nvPicPr>
        <p:blipFill rotWithShape="1">
          <a:blip r:embed="rId4">
            <a:extLst>
              <a:ext uri="{28A0092B-C50C-407E-A947-70E740481C1C}">
                <a14:useLocalDpi xmlns:a14="http://schemas.microsoft.com/office/drawing/2010/main" val="0"/>
              </a:ext>
            </a:extLst>
          </a:blip>
          <a:srcRect l="9325"/>
          <a:stretch/>
        </p:blipFill>
        <p:spPr>
          <a:xfrm>
            <a:off x="5721532" y="3744144"/>
            <a:ext cx="2921360" cy="2231082"/>
          </a:xfrm>
          <a:prstGeom prst="rect">
            <a:avLst/>
          </a:prstGeom>
        </p:spPr>
      </p:pic>
    </p:spTree>
    <p:extLst>
      <p:ext uri="{BB962C8B-B14F-4D97-AF65-F5344CB8AC3E}">
        <p14:creationId xmlns:p14="http://schemas.microsoft.com/office/powerpoint/2010/main" val="1103467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9"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Détecteurs sans contact 3/3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126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96984" y="1593410"/>
            <a:ext cx="3422469" cy="369332"/>
          </a:xfrm>
          <a:prstGeom prst="rect">
            <a:avLst/>
          </a:prstGeom>
        </p:spPr>
        <p:txBody>
          <a:bodyPr wrap="square">
            <a:spAutoFit/>
          </a:bodyPr>
          <a:lstStyle/>
          <a:p>
            <a:r>
              <a:rPr lang="fr-FR" sz="1800" b="1" dirty="0">
                <a:solidFill>
                  <a:schemeClr val="tx1"/>
                </a:solidFill>
                <a:latin typeface="+mn-lt"/>
              </a:rPr>
              <a:t>Détecteurs à bandes lumineuses</a:t>
            </a:r>
          </a:p>
        </p:txBody>
      </p:sp>
      <p:sp>
        <p:nvSpPr>
          <p:cNvPr id="12" name="Rectangle 11"/>
          <p:cNvSpPr/>
          <p:nvPr/>
        </p:nvSpPr>
        <p:spPr>
          <a:xfrm>
            <a:off x="896984" y="1979231"/>
            <a:ext cx="4519749" cy="1569660"/>
          </a:xfrm>
          <a:prstGeom prst="rect">
            <a:avLst/>
          </a:prstGeom>
        </p:spPr>
        <p:txBody>
          <a:bodyPr>
            <a:spAutoFit/>
          </a:bodyPr>
          <a:lstStyle/>
          <a:p>
            <a:r>
              <a:rPr lang="fr-FR" sz="1600">
                <a:solidFill>
                  <a:schemeClr val="tx1"/>
                </a:solidFill>
                <a:latin typeface="+mn-lt"/>
              </a:rPr>
              <a:t>Faisceaux lumineux parallèles et homogènes.</a:t>
            </a:r>
          </a:p>
          <a:p>
            <a:r>
              <a:rPr lang="fr-FR" sz="1600" b="1">
                <a:solidFill>
                  <a:schemeClr val="tx1"/>
                </a:solidFill>
                <a:latin typeface="+mn-lt"/>
              </a:rPr>
              <a:t>Mesure d’objets</a:t>
            </a:r>
            <a:r>
              <a:rPr lang="fr-FR" sz="1600">
                <a:solidFill>
                  <a:schemeClr val="tx1"/>
                </a:solidFill>
                <a:latin typeface="+mn-lt"/>
              </a:rPr>
              <a:t> se déplaçant rapidement.</a:t>
            </a:r>
          </a:p>
          <a:p>
            <a:r>
              <a:rPr lang="fr-FR" sz="1600">
                <a:solidFill>
                  <a:schemeClr val="tx1"/>
                </a:solidFill>
                <a:latin typeface="+mn-lt"/>
              </a:rPr>
              <a:t>Boîtier en aluminium.</a:t>
            </a:r>
          </a:p>
          <a:p>
            <a:r>
              <a:rPr lang="fr-FR" sz="1600">
                <a:solidFill>
                  <a:schemeClr val="tx1"/>
                </a:solidFill>
                <a:latin typeface="+mn-lt"/>
              </a:rPr>
              <a:t>Variante à commutation pour détection de petits objets.</a:t>
            </a:r>
          </a:p>
          <a:p>
            <a:r>
              <a:rPr lang="fr-FR" sz="1600">
                <a:solidFill>
                  <a:schemeClr val="tx1"/>
                </a:solidFill>
                <a:latin typeface="+mn-lt"/>
              </a:rPr>
              <a:t>Plage de mesure jusqu'à 24 mm.</a:t>
            </a:r>
          </a:p>
        </p:txBody>
      </p:sp>
      <p:sp>
        <p:nvSpPr>
          <p:cNvPr id="13" name="Rectangle 12"/>
          <p:cNvSpPr/>
          <p:nvPr/>
        </p:nvSpPr>
        <p:spPr>
          <a:xfrm>
            <a:off x="896984" y="4718081"/>
            <a:ext cx="4572000" cy="1323439"/>
          </a:xfrm>
          <a:prstGeom prst="rect">
            <a:avLst/>
          </a:prstGeom>
        </p:spPr>
        <p:txBody>
          <a:bodyPr>
            <a:spAutoFit/>
          </a:bodyPr>
          <a:lstStyle/>
          <a:p>
            <a:r>
              <a:rPr lang="fr-FR" sz="1600">
                <a:solidFill>
                  <a:schemeClr val="tx1"/>
                </a:solidFill>
                <a:latin typeface="+mn-lt"/>
              </a:rPr>
              <a:t>Grande portée de commutation jusqu’à 60 mm, même à travers des parois métalliques.</a:t>
            </a:r>
          </a:p>
          <a:p>
            <a:r>
              <a:rPr lang="fr-FR" sz="1600">
                <a:solidFill>
                  <a:schemeClr val="tx1"/>
                </a:solidFill>
                <a:latin typeface="+mn-lt"/>
              </a:rPr>
              <a:t>Robustes et sans entretien – particulièrement adaptés aux applications en extérieur.</a:t>
            </a:r>
          </a:p>
          <a:p>
            <a:r>
              <a:rPr lang="fr-FR" sz="1600">
                <a:solidFill>
                  <a:schemeClr val="tx1"/>
                </a:solidFill>
                <a:latin typeface="+mn-lt"/>
              </a:rPr>
              <a:t>Temps de réponse rapides pour une détection fiable.</a:t>
            </a:r>
          </a:p>
        </p:txBody>
      </p:sp>
      <p:sp>
        <p:nvSpPr>
          <p:cNvPr id="15" name="Rectangle 14"/>
          <p:cNvSpPr/>
          <p:nvPr/>
        </p:nvSpPr>
        <p:spPr>
          <a:xfrm>
            <a:off x="896984" y="4057935"/>
            <a:ext cx="3422469" cy="646331"/>
          </a:xfrm>
          <a:prstGeom prst="rect">
            <a:avLst/>
          </a:prstGeom>
        </p:spPr>
        <p:txBody>
          <a:bodyPr wrap="square">
            <a:spAutoFit/>
          </a:bodyPr>
          <a:lstStyle/>
          <a:p>
            <a:r>
              <a:rPr lang="fr-FR" sz="1800" b="1" dirty="0">
                <a:solidFill>
                  <a:schemeClr val="tx1"/>
                </a:solidFill>
                <a:latin typeface="+mn-lt"/>
              </a:rPr>
              <a:t>Détecteurs magnétiques de fin de course pour vérin</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292" y="1655435"/>
            <a:ext cx="1886676" cy="2191219"/>
          </a:xfrm>
          <a:prstGeom prst="rect">
            <a:avLst/>
          </a:prstGeom>
        </p:spPr>
      </p:pic>
      <p:pic>
        <p:nvPicPr>
          <p:cNvPr id="16" name="Image 15"/>
          <p:cNvPicPr>
            <a:picLocks noChangeAspect="1"/>
          </p:cNvPicPr>
          <p:nvPr/>
        </p:nvPicPr>
        <p:blipFill rotWithShape="1">
          <a:blip r:embed="rId4">
            <a:extLst>
              <a:ext uri="{28A0092B-C50C-407E-A947-70E740481C1C}">
                <a14:useLocalDpi xmlns:a14="http://schemas.microsoft.com/office/drawing/2010/main" val="0"/>
              </a:ext>
            </a:extLst>
          </a:blip>
          <a:srcRect l="9155"/>
          <a:stretch/>
        </p:blipFill>
        <p:spPr>
          <a:xfrm>
            <a:off x="6104238" y="3953149"/>
            <a:ext cx="2412089" cy="2231082"/>
          </a:xfrm>
          <a:prstGeom prst="rect">
            <a:avLst/>
          </a:prstGeom>
        </p:spPr>
      </p:pic>
    </p:spTree>
    <p:extLst>
      <p:ext uri="{BB962C8B-B14F-4D97-AF65-F5344CB8AC3E}">
        <p14:creationId xmlns:p14="http://schemas.microsoft.com/office/powerpoint/2010/main" val="1725782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9"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Détection spécifique</a:t>
            </a:r>
          </a:p>
        </p:txBody>
      </p:sp>
      <p:sp>
        <p:nvSpPr>
          <p:cNvPr id="3" name="Espace réservé du contenu 2"/>
          <p:cNvSpPr>
            <a:spLocks noGrp="1"/>
          </p:cNvSpPr>
          <p:nvPr>
            <p:ph idx="1"/>
          </p:nvPr>
        </p:nvSpPr>
        <p:spPr>
          <a:xfrm>
            <a:off x="901336" y="2040282"/>
            <a:ext cx="7543801" cy="742112"/>
          </a:xfrm>
        </p:spPr>
        <p:txBody>
          <a:bodyPr>
            <a:normAutofit fontScale="92500" lnSpcReduction="20000"/>
          </a:bodyPr>
          <a:lstStyle/>
          <a:p>
            <a:r>
              <a:rPr lang="fr-FR"/>
              <a:t>Ces dispositifs commutent (Ouverture ou Fermeture) lorsqu’une pression/depression est atteinte. On les utilise pour contrôler par exemple le remplissage d’une cuve.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127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720" y="2769331"/>
            <a:ext cx="2772402" cy="3174274"/>
          </a:xfrm>
          <a:prstGeom prst="rect">
            <a:avLst/>
          </a:prstGeom>
        </p:spPr>
      </p:pic>
      <p:sp>
        <p:nvSpPr>
          <p:cNvPr id="9" name="Rectangle 8"/>
          <p:cNvSpPr/>
          <p:nvPr/>
        </p:nvSpPr>
        <p:spPr>
          <a:xfrm>
            <a:off x="874528" y="1534533"/>
            <a:ext cx="2474524" cy="369332"/>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Vacuostat/pressostat</a:t>
            </a:r>
          </a:p>
        </p:txBody>
      </p:sp>
      <p:sp>
        <p:nvSpPr>
          <p:cNvPr id="10" name="Rectangle 9"/>
          <p:cNvSpPr/>
          <p:nvPr/>
        </p:nvSpPr>
        <p:spPr>
          <a:xfrm>
            <a:off x="548638" y="5976092"/>
            <a:ext cx="3474719" cy="281017"/>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100">
                <a:solidFill>
                  <a:schemeClr val="tx1">
                    <a:lumMod val="75000"/>
                    <a:lumOff val="25000"/>
                  </a:schemeClr>
                </a:solidFill>
                <a:latin typeface="+mn-lt"/>
              </a:rPr>
              <a:t>Pressostat à pression positive, modèle à rupture brusque.</a:t>
            </a:r>
          </a:p>
        </p:txBody>
      </p:sp>
      <p:sp>
        <p:nvSpPr>
          <p:cNvPr id="11" name="Rectangle 10"/>
          <p:cNvSpPr/>
          <p:nvPr/>
        </p:nvSpPr>
        <p:spPr>
          <a:xfrm>
            <a:off x="3840479" y="2697876"/>
            <a:ext cx="3370217" cy="3115095"/>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1: Membrane</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2: Contact électrique</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3: Corps pressurisé</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4: Ressort de contre pression</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5: Prise de pression</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6: Système de réglage</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7: Raccordement électrique</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8: Boitier de protection (Optionnel)</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617" y="3128554"/>
            <a:ext cx="1828800" cy="1828800"/>
          </a:xfrm>
          <a:prstGeom prst="rect">
            <a:avLst/>
          </a:prstGeom>
        </p:spPr>
      </p:pic>
      <p:sp>
        <p:nvSpPr>
          <p:cNvPr id="13" name="Rectangle 12"/>
          <p:cNvSpPr/>
          <p:nvPr/>
        </p:nvSpPr>
        <p:spPr>
          <a:xfrm>
            <a:off x="6853644" y="5212081"/>
            <a:ext cx="1976847" cy="274320"/>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100">
                <a:solidFill>
                  <a:schemeClr val="tx1">
                    <a:lumMod val="75000"/>
                    <a:lumOff val="25000"/>
                  </a:schemeClr>
                </a:solidFill>
                <a:latin typeface="+mn-lt"/>
              </a:rPr>
              <a:t>Pressostat 3,5 bar</a:t>
            </a:r>
          </a:p>
        </p:txBody>
      </p:sp>
      <p:sp>
        <p:nvSpPr>
          <p:cNvPr id="14" name="Rectangle 13"/>
          <p:cNvSpPr/>
          <p:nvPr/>
        </p:nvSpPr>
        <p:spPr>
          <a:xfrm>
            <a:off x="2419149" y="3977247"/>
            <a:ext cx="848630" cy="195306"/>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000" b="1">
                <a:solidFill>
                  <a:schemeClr val="tx1">
                    <a:lumMod val="75000"/>
                    <a:lumOff val="25000"/>
                  </a:schemeClr>
                </a:solidFill>
                <a:latin typeface="+mn-lt"/>
              </a:rPr>
              <a:t>Poussoir</a:t>
            </a:r>
          </a:p>
        </p:txBody>
      </p:sp>
      <p:sp>
        <p:nvSpPr>
          <p:cNvPr id="15" name="Rectangle 14"/>
          <p:cNvSpPr/>
          <p:nvPr/>
        </p:nvSpPr>
        <p:spPr>
          <a:xfrm>
            <a:off x="1455019" y="3831265"/>
            <a:ext cx="494097" cy="195306"/>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000" b="1">
                <a:solidFill>
                  <a:schemeClr val="tx1">
                    <a:lumMod val="75000"/>
                    <a:lumOff val="25000"/>
                  </a:schemeClr>
                </a:solidFill>
                <a:latin typeface="+mn-lt"/>
              </a:rPr>
              <a:t>Levier</a:t>
            </a:r>
          </a:p>
        </p:txBody>
      </p:sp>
      <p:cxnSp>
        <p:nvCxnSpPr>
          <p:cNvPr id="16" name="Connecteur droit avec flèche 15"/>
          <p:cNvCxnSpPr/>
          <p:nvPr/>
        </p:nvCxnSpPr>
        <p:spPr>
          <a:xfrm flipH="1">
            <a:off x="2290813" y="4109987"/>
            <a:ext cx="317633" cy="770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79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000"/>
                            </p:stCondLst>
                            <p:childTnLst>
                              <p:par>
                                <p:cTn id="25" presetID="9"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4" grpId="1"/>
      <p:bldP spid="15" grpId="0"/>
      <p:bldP spid="15" grpId="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Capteurs de mesure</a:t>
            </a:r>
          </a:p>
        </p:txBody>
      </p:sp>
      <p:sp>
        <p:nvSpPr>
          <p:cNvPr id="3" name="Espace réservé du contenu 2"/>
          <p:cNvSpPr>
            <a:spLocks noGrp="1"/>
          </p:cNvSpPr>
          <p:nvPr>
            <p:ph idx="1"/>
          </p:nvPr>
        </p:nvSpPr>
        <p:spPr>
          <a:xfrm>
            <a:off x="822959" y="1556951"/>
            <a:ext cx="7543801" cy="729049"/>
          </a:xfrm>
        </p:spPr>
        <p:txBody>
          <a:bodyPr/>
          <a:lstStyle/>
          <a:p>
            <a:r>
              <a:rPr lang="fr-FR" dirty="0"/>
              <a:t>Un capteur peut fournir une information proportionnelle à la grandeur d'un phénomène physique, on parle alors de capteur de mesure.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128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Diagramme 6"/>
          <p:cNvGraphicFramePr/>
          <p:nvPr>
            <p:extLst>
              <p:ext uri="{D42A27DB-BD31-4B8C-83A1-F6EECF244321}">
                <p14:modId xmlns:p14="http://schemas.microsoft.com/office/powerpoint/2010/main" val="2132549681"/>
              </p:ext>
            </p:extLst>
          </p:nvPr>
        </p:nvGraphicFramePr>
        <p:xfrm>
          <a:off x="1523999" y="2011677"/>
          <a:ext cx="6656173" cy="168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space réservé du contenu 2"/>
          <p:cNvSpPr txBox="1">
            <a:spLocks/>
          </p:cNvSpPr>
          <p:nvPr/>
        </p:nvSpPr>
        <p:spPr>
          <a:xfrm>
            <a:off x="857794" y="3890848"/>
            <a:ext cx="7543801" cy="2379323"/>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dirty="0"/>
              <a:t>Critères de choix d'un capteur :</a:t>
            </a:r>
          </a:p>
          <a:p>
            <a:pPr lvl="1"/>
            <a:r>
              <a:rPr lang="fr-FR" dirty="0"/>
              <a:t>Le phénomène physique (température, force, déplacement...) ;</a:t>
            </a:r>
          </a:p>
          <a:p>
            <a:pPr lvl="1"/>
            <a:r>
              <a:rPr lang="fr-FR" dirty="0"/>
              <a:t>Les performances du système (précision) ;</a:t>
            </a:r>
          </a:p>
          <a:p>
            <a:pPr lvl="1"/>
            <a:r>
              <a:rPr lang="fr-FR" dirty="0"/>
              <a:t>Son utilisation (déplacement angulaire ou linéaire, etc.) ;</a:t>
            </a:r>
          </a:p>
          <a:p>
            <a:pPr lvl="1"/>
            <a:r>
              <a:rPr lang="fr-FR" dirty="0"/>
              <a:t>Le traitement de l'information ;</a:t>
            </a:r>
          </a:p>
          <a:p>
            <a:pPr lvl="1"/>
            <a:r>
              <a:rPr lang="fr-FR" dirty="0"/>
              <a:t>Les perturbations extérieures, électromagnétiques, thermiques (écart de température), mécaniques (vibrations), chimiques (corrosion). </a:t>
            </a:r>
          </a:p>
        </p:txBody>
      </p:sp>
    </p:spTree>
    <p:extLst>
      <p:ext uri="{BB962C8B-B14F-4D97-AF65-F5344CB8AC3E}">
        <p14:creationId xmlns:p14="http://schemas.microsoft.com/office/powerpoint/2010/main" val="554293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up)">
                                      <p:cBhvr>
                                        <p:cTn id="15" dur="500"/>
                                        <p:tgtEl>
                                          <p:spTgt spid="9">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up)">
                                      <p:cBhvr>
                                        <p:cTn id="18" dur="500"/>
                                        <p:tgtEl>
                                          <p:spTgt spid="9">
                                            <p:txEl>
                                              <p:pRg st="2" end="2"/>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up)">
                                      <p:cBhvr>
                                        <p:cTn id="21" dur="500"/>
                                        <p:tgtEl>
                                          <p:spTgt spid="9">
                                            <p:txEl>
                                              <p:pRg st="3" end="3"/>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wipe(up)">
                                      <p:cBhvr>
                                        <p:cTn id="24" dur="500"/>
                                        <p:tgtEl>
                                          <p:spTgt spid="9">
                                            <p:txEl>
                                              <p:pRg st="4" end="4"/>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wipe(up)">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Propriétés des capteurs de mesure 1/4</a:t>
            </a:r>
          </a:p>
        </p:txBody>
      </p:sp>
      <p:sp>
        <p:nvSpPr>
          <p:cNvPr id="3" name="Espace réservé du contenu 2"/>
          <p:cNvSpPr>
            <a:spLocks noGrp="1"/>
          </p:cNvSpPr>
          <p:nvPr>
            <p:ph idx="1"/>
          </p:nvPr>
        </p:nvSpPr>
        <p:spPr>
          <a:xfrm>
            <a:off x="822959" y="2027216"/>
            <a:ext cx="7543801" cy="807426"/>
          </a:xfrm>
        </p:spPr>
        <p:txBody>
          <a:bodyPr/>
          <a:lstStyle/>
          <a:p>
            <a:pPr marL="0" indent="0">
              <a:buNone/>
            </a:pPr>
            <a:r>
              <a:rPr lang="fr-FR" dirty="0"/>
              <a:t>Rapport entre la grandeur à mesurer et la grandeur restituée par ce capteur.</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129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1041"/>
          <p:cNvSpPr>
            <a:spLocks noChangeArrowheads="1"/>
          </p:cNvSpPr>
          <p:nvPr/>
        </p:nvSpPr>
        <p:spPr bwMode="auto">
          <a:xfrm>
            <a:off x="796834" y="1572896"/>
            <a:ext cx="1500219" cy="461665"/>
          </a:xfrm>
          <a:prstGeom prst="rect">
            <a:avLst/>
          </a:prstGeom>
          <a:noFill/>
          <a:ln w="12700">
            <a:noFill/>
            <a:miter lim="800000"/>
            <a:headEnd type="none" w="sm" len="sm"/>
            <a:tailEnd type="none" w="sm" len="sm"/>
          </a:ln>
        </p:spPr>
        <p:txBody>
          <a:bodyPr wrap="none">
            <a:spAutoFit/>
          </a:bodyPr>
          <a:lstStyle/>
          <a:p>
            <a:r>
              <a:rPr lang="fr-FR" sz="2400" b="1" dirty="0">
                <a:solidFill>
                  <a:schemeClr val="tx1"/>
                </a:solidFill>
                <a:latin typeface="+mn-lt"/>
              </a:rPr>
              <a:t>Sensibilité</a:t>
            </a:r>
          </a:p>
        </p:txBody>
      </p:sp>
      <p:sp>
        <p:nvSpPr>
          <p:cNvPr id="8" name="Rectangle 1041"/>
          <p:cNvSpPr>
            <a:spLocks noChangeArrowheads="1"/>
          </p:cNvSpPr>
          <p:nvPr/>
        </p:nvSpPr>
        <p:spPr bwMode="auto">
          <a:xfrm>
            <a:off x="883920" y="4259489"/>
            <a:ext cx="1550937" cy="461665"/>
          </a:xfrm>
          <a:prstGeom prst="rect">
            <a:avLst/>
          </a:prstGeom>
          <a:noFill/>
          <a:ln w="12700">
            <a:noFill/>
            <a:miter lim="800000"/>
            <a:headEnd type="none" w="sm" len="sm"/>
            <a:tailEnd type="none" w="sm" len="sm"/>
          </a:ln>
        </p:spPr>
        <p:txBody>
          <a:bodyPr wrap="none">
            <a:spAutoFit/>
          </a:bodyPr>
          <a:lstStyle/>
          <a:p>
            <a:r>
              <a:rPr lang="fr-FR" sz="2400" b="1" dirty="0">
                <a:solidFill>
                  <a:schemeClr val="tx1"/>
                </a:solidFill>
                <a:latin typeface="+mn-lt"/>
              </a:rPr>
              <a:t>Résolution</a:t>
            </a:r>
          </a:p>
        </p:txBody>
      </p:sp>
      <p:graphicFrame>
        <p:nvGraphicFramePr>
          <p:cNvPr id="9" name="Object 1033"/>
          <p:cNvGraphicFramePr>
            <a:graphicFrameLocks noChangeAspect="1"/>
          </p:cNvGraphicFramePr>
          <p:nvPr>
            <p:extLst>
              <p:ext uri="{D42A27DB-BD31-4B8C-83A1-F6EECF244321}">
                <p14:modId xmlns:p14="http://schemas.microsoft.com/office/powerpoint/2010/main" val="1999787733"/>
              </p:ext>
            </p:extLst>
          </p:nvPr>
        </p:nvGraphicFramePr>
        <p:xfrm>
          <a:off x="3536261" y="2457807"/>
          <a:ext cx="1806448" cy="731555"/>
        </p:xfrm>
        <a:graphic>
          <a:graphicData uri="http://schemas.openxmlformats.org/presentationml/2006/ole">
            <mc:AlternateContent xmlns:mc="http://schemas.openxmlformats.org/markup-compatibility/2006">
              <mc:Choice xmlns:v="urn:schemas-microsoft-com:vml" Requires="v">
                <p:oleObj spid="_x0000_s1136" name="Equation" r:id="rId4" imgW="1066680" imgH="431640" progId="Equation.3">
                  <p:embed/>
                </p:oleObj>
              </mc:Choice>
              <mc:Fallback>
                <p:oleObj name="Equation" r:id="rId4" imgW="10666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6261" y="2457807"/>
                        <a:ext cx="1806448" cy="731555"/>
                      </a:xfrm>
                      <a:prstGeom prst="rect">
                        <a:avLst/>
                      </a:prstGeom>
                      <a:noFill/>
                      <a:extLst/>
                    </p:spPr>
                  </p:pic>
                </p:oleObj>
              </mc:Fallback>
            </mc:AlternateContent>
          </a:graphicData>
        </a:graphic>
      </p:graphicFrame>
      <p:sp>
        <p:nvSpPr>
          <p:cNvPr id="10" name="Espace réservé du contenu 2"/>
          <p:cNvSpPr txBox="1">
            <a:spLocks/>
          </p:cNvSpPr>
          <p:nvPr/>
        </p:nvSpPr>
        <p:spPr>
          <a:xfrm>
            <a:off x="844731" y="3433649"/>
            <a:ext cx="7737566" cy="824841"/>
          </a:xfrm>
          <a:prstGeom prst="rect">
            <a:avLst/>
          </a:prstGeom>
        </p:spPr>
        <p:txBody>
          <a:bodyPr vert="horz" lIns="0" tIns="45720" rIns="0" bIns="45720" rtlCol="0">
            <a:normAutofit fontScale="85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lang="fr-FR" dirty="0"/>
              <a:t>Ex. : un capteur de déplacement mesure une position de 0 à 100mm, et en donne une tension proportionnelle de 0 à 10 volts, la sensibilité est : </a:t>
            </a:r>
          </a:p>
          <a:p>
            <a:pPr marL="0" indent="0" algn="ctr" fontAlgn="auto">
              <a:buNone/>
            </a:pPr>
            <a:r>
              <a:rPr lang="fr-FR" dirty="0"/>
              <a:t>100/10 = 10 mm.V</a:t>
            </a:r>
            <a:r>
              <a:rPr lang="fr-FR" baseline="30000" dirty="0"/>
              <a:t>-1</a:t>
            </a:r>
            <a:endParaRPr kumimoji="0" lang="fr-FR" baseline="30000" dirty="0"/>
          </a:p>
        </p:txBody>
      </p:sp>
      <p:sp>
        <p:nvSpPr>
          <p:cNvPr id="11" name="Espace réservé du contenu 2"/>
          <p:cNvSpPr txBox="1">
            <a:spLocks/>
          </p:cNvSpPr>
          <p:nvPr/>
        </p:nvSpPr>
        <p:spPr>
          <a:xfrm>
            <a:off x="883919" y="4805250"/>
            <a:ext cx="7543801" cy="1020784"/>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fr-FR" dirty="0"/>
              <a:t>La résolution est plus petit écart de la valeur de la grandeur à mesurer décelable en grandeur de sortie (qui provoque une variation de la sortie). On parle aussi de pas du capteur ou de son traitement.</a:t>
            </a:r>
          </a:p>
        </p:txBody>
      </p:sp>
    </p:spTree>
    <p:extLst>
      <p:ext uri="{BB962C8B-B14F-4D97-AF65-F5344CB8AC3E}">
        <p14:creationId xmlns:p14="http://schemas.microsoft.com/office/powerpoint/2010/main" val="1945919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0"/>
                            </p:stCondLst>
                            <p:childTnLst>
                              <p:par>
                                <p:cTn id="17" presetID="2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Variables booléennes 2/2</a:t>
            </a:r>
          </a:p>
        </p:txBody>
      </p:sp>
      <p:sp>
        <p:nvSpPr>
          <p:cNvPr id="3" name="Espace réservé du contenu 2"/>
          <p:cNvSpPr>
            <a:spLocks noGrp="1"/>
          </p:cNvSpPr>
          <p:nvPr>
            <p:ph idx="1"/>
          </p:nvPr>
        </p:nvSpPr>
        <p:spPr>
          <a:xfrm>
            <a:off x="822960" y="2447290"/>
            <a:ext cx="6356316" cy="370703"/>
          </a:xfrm>
        </p:spPr>
        <p:txBody>
          <a:bodyPr>
            <a:normAutofit/>
          </a:bodyPr>
          <a:lstStyle/>
          <a:p>
            <a:r>
              <a:rPr lang="fr-FR"/>
              <a:t>Pour 2 variables a et b, on peut réaliser le tableau suivant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8" name="Tableau 7"/>
          <p:cNvGraphicFramePr>
            <a:graphicFrameLocks noGrp="1"/>
          </p:cNvGraphicFramePr>
          <p:nvPr>
            <p:extLst>
              <p:ext uri="{D42A27DB-BD31-4B8C-83A1-F6EECF244321}">
                <p14:modId xmlns:p14="http://schemas.microsoft.com/office/powerpoint/2010/main" val="390462486"/>
              </p:ext>
            </p:extLst>
          </p:nvPr>
        </p:nvGraphicFramePr>
        <p:xfrm>
          <a:off x="930875" y="2831034"/>
          <a:ext cx="1342767" cy="1854200"/>
        </p:xfrm>
        <a:graphic>
          <a:graphicData uri="http://schemas.openxmlformats.org/drawingml/2006/table">
            <a:tbl>
              <a:tblPr firstRow="1" bandRow="1">
                <a:tableStyleId>{5C22544A-7EE6-4342-B048-85BDC9FD1C3A}</a:tableStyleId>
              </a:tblPr>
              <a:tblGrid>
                <a:gridCol w="447589"/>
                <a:gridCol w="437979"/>
                <a:gridCol w="457199"/>
              </a:tblGrid>
              <a:tr h="370840">
                <a:tc>
                  <a:txBody>
                    <a:bodyPr/>
                    <a:lstStyle/>
                    <a:p>
                      <a:pPr algn="ctr"/>
                      <a:r>
                        <a:rPr lang="fr-FR"/>
                        <a:t>a</a:t>
                      </a:r>
                    </a:p>
                  </a:txBody>
                  <a:tcPr/>
                </a:tc>
                <a:tc>
                  <a:txBody>
                    <a:bodyPr/>
                    <a:lstStyle/>
                    <a:p>
                      <a:pPr algn="ctr"/>
                      <a:r>
                        <a:rPr lang="fr-FR"/>
                        <a:t>b</a:t>
                      </a:r>
                    </a:p>
                  </a:txBody>
                  <a:tcPr/>
                </a:tc>
                <a:tc>
                  <a:txBody>
                    <a:bodyPr/>
                    <a:lstStyle/>
                    <a:p>
                      <a:pPr algn="ctr"/>
                      <a:endParaRPr lang="fr-FR"/>
                    </a:p>
                  </a:txBody>
                  <a:tcPr/>
                </a:tc>
              </a:tr>
              <a:tr h="370840">
                <a:tc>
                  <a:txBody>
                    <a:bodyPr/>
                    <a:lstStyle/>
                    <a:p>
                      <a:pPr algn="ctr"/>
                      <a:r>
                        <a:rPr lang="fr-FR"/>
                        <a:t>0</a:t>
                      </a:r>
                    </a:p>
                  </a:txBody>
                  <a:tcPr/>
                </a:tc>
                <a:tc>
                  <a:txBody>
                    <a:bodyPr/>
                    <a:lstStyle/>
                    <a:p>
                      <a:pPr algn="ctr"/>
                      <a:r>
                        <a:rPr lang="fr-FR"/>
                        <a:t>0</a:t>
                      </a:r>
                    </a:p>
                  </a:txBody>
                  <a:tcPr/>
                </a:tc>
                <a:tc>
                  <a:txBody>
                    <a:bodyPr/>
                    <a:lstStyle/>
                    <a:p>
                      <a:pPr algn="ctr"/>
                      <a:r>
                        <a:rPr lang="fr-FR"/>
                        <a:t>1</a:t>
                      </a:r>
                    </a:p>
                  </a:txBody>
                  <a:tcPr/>
                </a:tc>
              </a:tr>
              <a:tr h="370840">
                <a:tc>
                  <a:txBody>
                    <a:bodyPr/>
                    <a:lstStyle/>
                    <a:p>
                      <a:pPr algn="ctr"/>
                      <a:r>
                        <a:rPr lang="fr-FR"/>
                        <a:t>0</a:t>
                      </a:r>
                    </a:p>
                  </a:txBody>
                  <a:tcPr/>
                </a:tc>
                <a:tc>
                  <a:txBody>
                    <a:bodyPr/>
                    <a:lstStyle/>
                    <a:p>
                      <a:pPr algn="ctr"/>
                      <a:r>
                        <a:rPr lang="fr-FR"/>
                        <a:t>1</a:t>
                      </a:r>
                    </a:p>
                  </a:txBody>
                  <a:tcPr/>
                </a:tc>
                <a:tc>
                  <a:txBody>
                    <a:bodyPr/>
                    <a:lstStyle/>
                    <a:p>
                      <a:pPr algn="ctr"/>
                      <a:r>
                        <a:rPr lang="fr-FR"/>
                        <a:t>2</a:t>
                      </a:r>
                    </a:p>
                  </a:txBody>
                  <a:tcPr/>
                </a:tc>
              </a:tr>
              <a:tr h="370840">
                <a:tc>
                  <a:txBody>
                    <a:bodyPr/>
                    <a:lstStyle/>
                    <a:p>
                      <a:pPr algn="ctr"/>
                      <a:r>
                        <a:rPr lang="fr-FR"/>
                        <a:t>1</a:t>
                      </a:r>
                    </a:p>
                  </a:txBody>
                  <a:tcPr/>
                </a:tc>
                <a:tc>
                  <a:txBody>
                    <a:bodyPr/>
                    <a:lstStyle/>
                    <a:p>
                      <a:pPr algn="ctr"/>
                      <a:r>
                        <a:rPr lang="fr-FR"/>
                        <a:t>0</a:t>
                      </a:r>
                    </a:p>
                  </a:txBody>
                  <a:tcPr/>
                </a:tc>
                <a:tc>
                  <a:txBody>
                    <a:bodyPr/>
                    <a:lstStyle/>
                    <a:p>
                      <a:pPr algn="ctr"/>
                      <a:r>
                        <a:rPr lang="fr-FR"/>
                        <a:t>3</a:t>
                      </a:r>
                    </a:p>
                  </a:txBody>
                  <a:tcPr/>
                </a:tc>
              </a:tr>
              <a:tr h="370840">
                <a:tc>
                  <a:txBody>
                    <a:bodyPr/>
                    <a:lstStyle/>
                    <a:p>
                      <a:pPr algn="ctr"/>
                      <a:r>
                        <a:rPr lang="fr-FR"/>
                        <a:t>1</a:t>
                      </a:r>
                    </a:p>
                  </a:txBody>
                  <a:tcPr/>
                </a:tc>
                <a:tc>
                  <a:txBody>
                    <a:bodyPr/>
                    <a:lstStyle/>
                    <a:p>
                      <a:pPr algn="ctr"/>
                      <a:r>
                        <a:rPr lang="fr-FR"/>
                        <a:t>1</a:t>
                      </a:r>
                    </a:p>
                  </a:txBody>
                  <a:tcPr/>
                </a:tc>
                <a:tc>
                  <a:txBody>
                    <a:bodyPr/>
                    <a:lstStyle/>
                    <a:p>
                      <a:pPr algn="ctr"/>
                      <a:r>
                        <a:rPr lang="fr-FR"/>
                        <a:t>4</a:t>
                      </a:r>
                    </a:p>
                  </a:txBody>
                  <a:tcPr/>
                </a:tc>
              </a:tr>
            </a:tbl>
          </a:graphicData>
        </a:graphic>
      </p:graphicFrame>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199" y="2818446"/>
            <a:ext cx="3053521" cy="2882900"/>
          </a:xfrm>
          <a:prstGeom prst="rect">
            <a:avLst/>
          </a:prstGeom>
        </p:spPr>
      </p:pic>
      <p:sp>
        <p:nvSpPr>
          <p:cNvPr id="10" name="Espace réservé du contenu 2"/>
          <p:cNvSpPr txBox="1">
            <a:spLocks/>
          </p:cNvSpPr>
          <p:nvPr/>
        </p:nvSpPr>
        <p:spPr>
          <a:xfrm>
            <a:off x="864148" y="4862279"/>
            <a:ext cx="1372425" cy="41601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c = 2</a:t>
            </a:r>
            <a:r>
              <a:rPr kumimoji="0" lang="fr-FR" baseline="30000"/>
              <a:t>2</a:t>
            </a:r>
            <a:r>
              <a:rPr kumimoji="0" lang="fr-FR"/>
              <a:t> = 4</a:t>
            </a:r>
          </a:p>
        </p:txBody>
      </p:sp>
      <p:sp>
        <p:nvSpPr>
          <p:cNvPr id="11" name="Rectangle 10"/>
          <p:cNvSpPr/>
          <p:nvPr/>
        </p:nvSpPr>
        <p:spPr>
          <a:xfrm>
            <a:off x="3707027" y="5797584"/>
            <a:ext cx="4040659" cy="400110"/>
          </a:xfrm>
          <a:prstGeom prst="rect">
            <a:avLst/>
          </a:prstGeom>
        </p:spPr>
        <p:txBody>
          <a:bodyPr wrap="square">
            <a:spAutoFit/>
          </a:bodyPr>
          <a:lstStyle/>
          <a:p>
            <a:r>
              <a:rPr lang="fr-FR" sz="2000">
                <a:solidFill>
                  <a:schemeClr val="tx1"/>
                </a:solidFill>
                <a:latin typeface="+mn-lt"/>
              </a:rPr>
              <a:t>La croissance de </a:t>
            </a:r>
            <a:r>
              <a:rPr lang="fr-FR" sz="2000" b="1">
                <a:solidFill>
                  <a:schemeClr val="tx1"/>
                </a:solidFill>
                <a:latin typeface="+mn-lt"/>
              </a:rPr>
              <a:t>c</a:t>
            </a:r>
            <a:r>
              <a:rPr lang="fr-FR" sz="2000">
                <a:solidFill>
                  <a:schemeClr val="tx1"/>
                </a:solidFill>
                <a:latin typeface="+mn-lt"/>
              </a:rPr>
              <a:t> est exponentielle ! </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968" y="580424"/>
            <a:ext cx="626762" cy="762405"/>
          </a:xfrm>
          <a:prstGeom prst="rect">
            <a:avLst/>
          </a:prstGeom>
        </p:spPr>
      </p:pic>
      <p:sp>
        <p:nvSpPr>
          <p:cNvPr id="7" name="Rectangle 6"/>
          <p:cNvSpPr/>
          <p:nvPr/>
        </p:nvSpPr>
        <p:spPr>
          <a:xfrm>
            <a:off x="842209" y="1514598"/>
            <a:ext cx="7218949" cy="707886"/>
          </a:xfrm>
          <a:prstGeom prst="rect">
            <a:avLst/>
          </a:prstGeom>
        </p:spPr>
        <p:txBody>
          <a:bodyPr wrap="square">
            <a:spAutoFit/>
          </a:bodyPr>
          <a:lstStyle/>
          <a:p>
            <a:r>
              <a:rPr lang="fr-FR" sz="2000">
                <a:solidFill>
                  <a:schemeClr val="tx1"/>
                </a:solidFill>
                <a:latin typeface="+mn-lt"/>
              </a:rPr>
              <a:t>Le nombre de combinaisons (c) dépend du nombre de variables (n) : </a:t>
            </a:r>
            <a:r>
              <a:rPr lang="fr-FR" sz="2000" b="1">
                <a:solidFill>
                  <a:schemeClr val="tx1"/>
                </a:solidFill>
                <a:latin typeface="+mn-lt"/>
              </a:rPr>
              <a:t>c = 2</a:t>
            </a:r>
            <a:r>
              <a:rPr lang="fr-FR" sz="2000" b="1" baseline="30000">
                <a:solidFill>
                  <a:schemeClr val="tx1"/>
                </a:solidFill>
                <a:latin typeface="+mn-lt"/>
              </a:rPr>
              <a:t>n</a:t>
            </a:r>
          </a:p>
        </p:txBody>
      </p:sp>
    </p:spTree>
    <p:extLst>
      <p:ext uri="{BB962C8B-B14F-4D97-AF65-F5344CB8AC3E}">
        <p14:creationId xmlns:p14="http://schemas.microsoft.com/office/powerpoint/2010/main" val="561495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Propriétés des capteurs de mesure 2/4</a:t>
            </a:r>
          </a:p>
        </p:txBody>
      </p:sp>
      <p:sp>
        <p:nvSpPr>
          <p:cNvPr id="3" name="Espace réservé du contenu 2"/>
          <p:cNvSpPr>
            <a:spLocks noGrp="1"/>
          </p:cNvSpPr>
          <p:nvPr>
            <p:ph idx="1"/>
          </p:nvPr>
        </p:nvSpPr>
        <p:spPr>
          <a:xfrm>
            <a:off x="822959" y="2027216"/>
            <a:ext cx="4127864" cy="1042556"/>
          </a:xfrm>
        </p:spPr>
        <p:txBody>
          <a:bodyPr>
            <a:normAutofit fontScale="85000" lnSpcReduction="20000"/>
          </a:bodyPr>
          <a:lstStyle/>
          <a:p>
            <a:r>
              <a:rPr lang="fr-FR" dirty="0"/>
              <a:t>Aptitude d'un capteur à fournir une courbe S(e) se rapprochant au plus juste d'une droite. Dans la pratique, un appareil de mesure linéaire fait l’objet d’un étalonnage de linéarité.</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1041"/>
          <p:cNvSpPr>
            <a:spLocks noChangeArrowheads="1"/>
          </p:cNvSpPr>
          <p:nvPr/>
        </p:nvSpPr>
        <p:spPr bwMode="auto">
          <a:xfrm>
            <a:off x="796834" y="1572896"/>
            <a:ext cx="1306255" cy="461665"/>
          </a:xfrm>
          <a:prstGeom prst="rect">
            <a:avLst/>
          </a:prstGeom>
          <a:noFill/>
          <a:ln w="12700">
            <a:noFill/>
            <a:miter lim="800000"/>
            <a:headEnd type="none" w="sm" len="sm"/>
            <a:tailEnd type="none" w="sm" len="sm"/>
          </a:ln>
        </p:spPr>
        <p:txBody>
          <a:bodyPr wrap="none">
            <a:spAutoFit/>
          </a:bodyPr>
          <a:lstStyle/>
          <a:p>
            <a:r>
              <a:rPr lang="fr-FR" sz="2400" b="1" dirty="0">
                <a:solidFill>
                  <a:schemeClr val="tx1"/>
                </a:solidFill>
                <a:latin typeface="+mn-lt"/>
              </a:rPr>
              <a:t>Linéarité</a:t>
            </a:r>
          </a:p>
        </p:txBody>
      </p:sp>
      <p:sp>
        <p:nvSpPr>
          <p:cNvPr id="8" name="Rectangle 1041"/>
          <p:cNvSpPr>
            <a:spLocks noChangeArrowheads="1"/>
          </p:cNvSpPr>
          <p:nvPr/>
        </p:nvSpPr>
        <p:spPr bwMode="auto">
          <a:xfrm>
            <a:off x="883920" y="4259489"/>
            <a:ext cx="2879891" cy="461665"/>
          </a:xfrm>
          <a:prstGeom prst="rect">
            <a:avLst/>
          </a:prstGeom>
          <a:noFill/>
          <a:ln w="12700">
            <a:noFill/>
            <a:miter lim="800000"/>
            <a:headEnd type="none" w="sm" len="sm"/>
            <a:tailEnd type="none" w="sm" len="sm"/>
          </a:ln>
        </p:spPr>
        <p:txBody>
          <a:bodyPr wrap="none">
            <a:spAutoFit/>
          </a:bodyPr>
          <a:lstStyle/>
          <a:p>
            <a:r>
              <a:rPr lang="fr-FR" sz="2400" b="1" dirty="0">
                <a:solidFill>
                  <a:schemeClr val="tx1"/>
                </a:solidFill>
                <a:latin typeface="+mn-lt"/>
              </a:rPr>
              <a:t>Fidélité (répétabilité)</a:t>
            </a:r>
          </a:p>
        </p:txBody>
      </p:sp>
      <p:sp>
        <p:nvSpPr>
          <p:cNvPr id="11" name="Espace réservé du contenu 2"/>
          <p:cNvSpPr txBox="1">
            <a:spLocks/>
          </p:cNvSpPr>
          <p:nvPr/>
        </p:nvSpPr>
        <p:spPr>
          <a:xfrm>
            <a:off x="883920" y="4805249"/>
            <a:ext cx="3309258" cy="1033847"/>
          </a:xfrm>
          <a:prstGeom prst="rect">
            <a:avLst/>
          </a:prstGeom>
        </p:spPr>
        <p:txBody>
          <a:bodyPr vert="horz" lIns="0" tIns="45720" rIns="0" bIns="45720" rtlCol="0">
            <a:normAutofit fontScale="925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dirty="0"/>
              <a:t>Aptitude d'un capteur de fournir une valeur invariante pour une même grandeur à mesurer.</a:t>
            </a:r>
          </a:p>
        </p:txBody>
      </p:sp>
      <p:grpSp>
        <p:nvGrpSpPr>
          <p:cNvPr id="41" name="Grouper 40"/>
          <p:cNvGrpSpPr/>
          <p:nvPr/>
        </p:nvGrpSpPr>
        <p:grpSpPr>
          <a:xfrm>
            <a:off x="5664936" y="1723997"/>
            <a:ext cx="2602294" cy="2242756"/>
            <a:chOff x="5664936" y="1723997"/>
            <a:chExt cx="2602294" cy="2242756"/>
          </a:xfrm>
        </p:grpSpPr>
        <p:grpSp>
          <p:nvGrpSpPr>
            <p:cNvPr id="18" name="Grouper 17"/>
            <p:cNvGrpSpPr/>
            <p:nvPr/>
          </p:nvGrpSpPr>
          <p:grpSpPr>
            <a:xfrm>
              <a:off x="5926183" y="2063931"/>
              <a:ext cx="2016034" cy="1606732"/>
              <a:chOff x="5939246" y="2063931"/>
              <a:chExt cx="2016034" cy="1606732"/>
            </a:xfrm>
          </p:grpSpPr>
          <p:cxnSp>
            <p:nvCxnSpPr>
              <p:cNvPr id="15" name="Connecteur droit avec flèche 14"/>
              <p:cNvCxnSpPr/>
              <p:nvPr/>
            </p:nvCxnSpPr>
            <p:spPr>
              <a:xfrm flipV="1">
                <a:off x="5943600" y="2063931"/>
                <a:ext cx="0" cy="1606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5939246" y="3666309"/>
                <a:ext cx="2016034" cy="3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Espace réservé du contenu 2"/>
            <p:cNvSpPr txBox="1">
              <a:spLocks/>
            </p:cNvSpPr>
            <p:nvPr/>
          </p:nvSpPr>
          <p:spPr>
            <a:xfrm>
              <a:off x="5664936" y="1800791"/>
              <a:ext cx="370115" cy="36764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dirty="0"/>
                <a:t>S</a:t>
              </a:r>
            </a:p>
          </p:txBody>
        </p:sp>
        <p:sp>
          <p:nvSpPr>
            <p:cNvPr id="20" name="Espace réservé du contenu 2"/>
            <p:cNvSpPr txBox="1">
              <a:spLocks/>
            </p:cNvSpPr>
            <p:nvPr/>
          </p:nvSpPr>
          <p:spPr>
            <a:xfrm>
              <a:off x="7868209" y="3599112"/>
              <a:ext cx="370115" cy="36764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dirty="0"/>
                <a:t>e</a:t>
              </a:r>
            </a:p>
          </p:txBody>
        </p:sp>
        <p:cxnSp>
          <p:nvCxnSpPr>
            <p:cNvPr id="22" name="Connecteur droit 21"/>
            <p:cNvCxnSpPr>
              <a:endCxn id="23" idx="2"/>
            </p:cNvCxnSpPr>
            <p:nvPr/>
          </p:nvCxnSpPr>
          <p:spPr>
            <a:xfrm flipV="1">
              <a:off x="5936074" y="1995515"/>
              <a:ext cx="1455390" cy="1675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er 24"/>
            <p:cNvGrpSpPr/>
            <p:nvPr/>
          </p:nvGrpSpPr>
          <p:grpSpPr>
            <a:xfrm rot="18668002">
              <a:off x="5567753" y="2701269"/>
              <a:ext cx="2200138" cy="245594"/>
              <a:chOff x="1406434" y="3655423"/>
              <a:chExt cx="2904304" cy="195943"/>
            </a:xfrm>
          </p:grpSpPr>
          <p:sp>
            <p:nvSpPr>
              <p:cNvPr id="23" name="Arc 22"/>
              <p:cNvSpPr/>
              <p:nvPr/>
            </p:nvSpPr>
            <p:spPr>
              <a:xfrm>
                <a:off x="1410784" y="3655423"/>
                <a:ext cx="2899954" cy="19594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Arc 23"/>
              <p:cNvSpPr/>
              <p:nvPr/>
            </p:nvSpPr>
            <p:spPr>
              <a:xfrm flipH="1">
                <a:off x="1406434" y="3655423"/>
                <a:ext cx="2899954" cy="19594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cxnSp>
          <p:nvCxnSpPr>
            <p:cNvPr id="30" name="Connecteur droit avec flèche 29"/>
            <p:cNvCxnSpPr>
              <a:stCxn id="24" idx="0"/>
            </p:cNvCxnSpPr>
            <p:nvPr/>
          </p:nvCxnSpPr>
          <p:spPr>
            <a:xfrm flipV="1">
              <a:off x="6574250" y="2743200"/>
              <a:ext cx="168980" cy="133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6739467" y="2743200"/>
              <a:ext cx="14186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du contenu 2"/>
            <p:cNvSpPr txBox="1">
              <a:spLocks/>
            </p:cNvSpPr>
            <p:nvPr/>
          </p:nvSpPr>
          <p:spPr>
            <a:xfrm>
              <a:off x="6985794" y="2581232"/>
              <a:ext cx="1281436" cy="199599"/>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100" dirty="0"/>
                <a:t>Défaut de linéarité</a:t>
              </a:r>
            </a:p>
          </p:txBody>
        </p:sp>
        <p:sp>
          <p:nvSpPr>
            <p:cNvPr id="38" name="Espace réservé du contenu 2"/>
            <p:cNvSpPr txBox="1">
              <a:spLocks/>
            </p:cNvSpPr>
            <p:nvPr/>
          </p:nvSpPr>
          <p:spPr>
            <a:xfrm>
              <a:off x="6396889" y="3177662"/>
              <a:ext cx="1281436" cy="199599"/>
            </a:xfrm>
            <a:prstGeom prst="rect">
              <a:avLst/>
            </a:prstGeom>
          </p:spPr>
          <p:txBody>
            <a:bodyPr vert="horz" lIns="0" tIns="45720" rIns="0" bIns="45720" rtlCol="0">
              <a:normAutofit fontScale="85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100" dirty="0"/>
                <a:t>Droite théorique</a:t>
              </a:r>
            </a:p>
          </p:txBody>
        </p:sp>
        <p:cxnSp>
          <p:nvCxnSpPr>
            <p:cNvPr id="40" name="Connecteur droit avec flèche 39"/>
            <p:cNvCxnSpPr/>
            <p:nvPr/>
          </p:nvCxnSpPr>
          <p:spPr>
            <a:xfrm flipH="1">
              <a:off x="6220178" y="3349037"/>
              <a:ext cx="11815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er 9"/>
          <p:cNvGrpSpPr/>
          <p:nvPr/>
        </p:nvGrpSpPr>
        <p:grpSpPr>
          <a:xfrm>
            <a:off x="4392930" y="4215946"/>
            <a:ext cx="4545150" cy="1840924"/>
            <a:chOff x="4392930" y="4215946"/>
            <a:chExt cx="4545150" cy="1840924"/>
          </a:xfrm>
        </p:grpSpPr>
        <p:grpSp>
          <p:nvGrpSpPr>
            <p:cNvPr id="58" name="Grouper 57"/>
            <p:cNvGrpSpPr/>
            <p:nvPr/>
          </p:nvGrpSpPr>
          <p:grpSpPr>
            <a:xfrm>
              <a:off x="4392930" y="4236720"/>
              <a:ext cx="4545150" cy="1440000"/>
              <a:chOff x="4392930" y="4236720"/>
              <a:chExt cx="4545150" cy="1440000"/>
            </a:xfrm>
          </p:grpSpPr>
          <p:grpSp>
            <p:nvGrpSpPr>
              <p:cNvPr id="49" name="Grouper 48"/>
              <p:cNvGrpSpPr/>
              <p:nvPr/>
            </p:nvGrpSpPr>
            <p:grpSpPr>
              <a:xfrm>
                <a:off x="4392930" y="4236720"/>
                <a:ext cx="1440000" cy="1440000"/>
                <a:chOff x="4392930" y="4251960"/>
                <a:chExt cx="1440000" cy="1440000"/>
              </a:xfrm>
            </p:grpSpPr>
            <p:sp>
              <p:nvSpPr>
                <p:cNvPr id="42" name="Ellipse 41"/>
                <p:cNvSpPr/>
                <p:nvPr/>
              </p:nvSpPr>
              <p:spPr>
                <a:xfrm>
                  <a:off x="4583430" y="4446270"/>
                  <a:ext cx="1062990" cy="10629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avec flèche 43"/>
                <p:cNvCxnSpPr/>
                <p:nvPr/>
              </p:nvCxnSpPr>
              <p:spPr>
                <a:xfrm flipH="1" flipV="1">
                  <a:off x="5120640" y="4251960"/>
                  <a:ext cx="0" cy="144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4392930" y="5010150"/>
                  <a:ext cx="144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er 49"/>
              <p:cNvGrpSpPr/>
              <p:nvPr/>
            </p:nvGrpSpPr>
            <p:grpSpPr>
              <a:xfrm>
                <a:off x="5945505" y="4236720"/>
                <a:ext cx="1440000" cy="1440000"/>
                <a:chOff x="4392930" y="4251960"/>
                <a:chExt cx="1440000" cy="1440000"/>
              </a:xfrm>
            </p:grpSpPr>
            <p:sp>
              <p:nvSpPr>
                <p:cNvPr id="51" name="Ellipse 50"/>
                <p:cNvSpPr/>
                <p:nvPr/>
              </p:nvSpPr>
              <p:spPr>
                <a:xfrm>
                  <a:off x="4583430" y="4446270"/>
                  <a:ext cx="1062990" cy="10629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avec flèche 51"/>
                <p:cNvCxnSpPr/>
                <p:nvPr/>
              </p:nvCxnSpPr>
              <p:spPr>
                <a:xfrm flipH="1" flipV="1">
                  <a:off x="5120640" y="4251960"/>
                  <a:ext cx="0" cy="144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4392930" y="5010150"/>
                  <a:ext cx="144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er 53"/>
              <p:cNvGrpSpPr/>
              <p:nvPr/>
            </p:nvGrpSpPr>
            <p:grpSpPr>
              <a:xfrm>
                <a:off x="7498080" y="4236720"/>
                <a:ext cx="1440000" cy="1440000"/>
                <a:chOff x="4392930" y="4251960"/>
                <a:chExt cx="1440000" cy="1440000"/>
              </a:xfrm>
            </p:grpSpPr>
            <p:sp>
              <p:nvSpPr>
                <p:cNvPr id="55" name="Ellipse 54"/>
                <p:cNvSpPr/>
                <p:nvPr/>
              </p:nvSpPr>
              <p:spPr>
                <a:xfrm>
                  <a:off x="4583430" y="4446270"/>
                  <a:ext cx="1062990" cy="10629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droit avec flèche 55"/>
                <p:cNvCxnSpPr/>
                <p:nvPr/>
              </p:nvCxnSpPr>
              <p:spPr>
                <a:xfrm flipH="1" flipV="1">
                  <a:off x="5120640" y="4251960"/>
                  <a:ext cx="0" cy="144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4392930" y="5010150"/>
                  <a:ext cx="144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0" name="Ellipse 59"/>
            <p:cNvSpPr/>
            <p:nvPr/>
          </p:nvSpPr>
          <p:spPr>
            <a:xfrm>
              <a:off x="4632906" y="4215946"/>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4434578" y="4343294"/>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4643345" y="4357908"/>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p:cNvSpPr/>
            <p:nvPr/>
          </p:nvSpPr>
          <p:spPr>
            <a:xfrm>
              <a:off x="4513910" y="4428889"/>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8" name="Grouper 67"/>
            <p:cNvGrpSpPr/>
            <p:nvPr/>
          </p:nvGrpSpPr>
          <p:grpSpPr>
            <a:xfrm>
              <a:off x="8050424" y="4819283"/>
              <a:ext cx="288777" cy="292953"/>
              <a:chOff x="4555663" y="4199245"/>
              <a:chExt cx="288777" cy="292953"/>
            </a:xfrm>
          </p:grpSpPr>
          <p:sp>
            <p:nvSpPr>
              <p:cNvPr id="64" name="Ellipse 63"/>
              <p:cNvSpPr/>
              <p:nvPr/>
            </p:nvSpPr>
            <p:spPr>
              <a:xfrm>
                <a:off x="4753991" y="4199245"/>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p:cNvSpPr/>
              <p:nvPr/>
            </p:nvSpPr>
            <p:spPr>
              <a:xfrm>
                <a:off x="4555663" y="4326593"/>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p:cNvSpPr/>
              <p:nvPr/>
            </p:nvSpPr>
            <p:spPr>
              <a:xfrm>
                <a:off x="4764430" y="4341207"/>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p:cNvSpPr/>
              <p:nvPr/>
            </p:nvSpPr>
            <p:spPr>
              <a:xfrm>
                <a:off x="4634995" y="4412188"/>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9" name="Ellipse 68"/>
            <p:cNvSpPr/>
            <p:nvPr/>
          </p:nvSpPr>
          <p:spPr>
            <a:xfrm>
              <a:off x="6682999" y="4506132"/>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p:cNvSpPr/>
            <p:nvPr/>
          </p:nvSpPr>
          <p:spPr>
            <a:xfrm>
              <a:off x="6484671" y="4633480"/>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p:cNvSpPr/>
            <p:nvPr/>
          </p:nvSpPr>
          <p:spPr>
            <a:xfrm>
              <a:off x="6787383" y="5280657"/>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p:cNvSpPr/>
            <p:nvPr/>
          </p:nvSpPr>
          <p:spPr>
            <a:xfrm>
              <a:off x="6275905" y="5082329"/>
              <a:ext cx="80010" cy="8001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space réservé du contenu 2"/>
            <p:cNvSpPr txBox="1">
              <a:spLocks/>
            </p:cNvSpPr>
            <p:nvPr/>
          </p:nvSpPr>
          <p:spPr>
            <a:xfrm>
              <a:off x="4496213" y="5664044"/>
              <a:ext cx="1262036" cy="392826"/>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fr-FR" dirty="0"/>
                <a:t>Fidélité</a:t>
              </a:r>
            </a:p>
          </p:txBody>
        </p:sp>
        <p:sp>
          <p:nvSpPr>
            <p:cNvPr id="75" name="Espace réservé du contenu 2"/>
            <p:cNvSpPr txBox="1">
              <a:spLocks/>
            </p:cNvSpPr>
            <p:nvPr/>
          </p:nvSpPr>
          <p:spPr>
            <a:xfrm>
              <a:off x="6044926" y="5664044"/>
              <a:ext cx="1262036" cy="392826"/>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fr-FR" dirty="0"/>
                <a:t>Justesse</a:t>
              </a:r>
            </a:p>
          </p:txBody>
        </p:sp>
        <p:sp>
          <p:nvSpPr>
            <p:cNvPr id="76" name="Espace réservé du contenu 2"/>
            <p:cNvSpPr txBox="1">
              <a:spLocks/>
            </p:cNvSpPr>
            <p:nvPr/>
          </p:nvSpPr>
          <p:spPr>
            <a:xfrm>
              <a:off x="7601877" y="5664044"/>
              <a:ext cx="1262036" cy="392826"/>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fr-FR" dirty="0"/>
                <a:t>Précision</a:t>
              </a:r>
            </a:p>
          </p:txBody>
        </p:sp>
      </p:grpSp>
    </p:spTree>
    <p:extLst>
      <p:ext uri="{BB962C8B-B14F-4D97-AF65-F5344CB8AC3E}">
        <p14:creationId xmlns:p14="http://schemas.microsoft.com/office/powerpoint/2010/main" val="165869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Propriétés des capteurs de mesure 3/4</a:t>
            </a:r>
          </a:p>
        </p:txBody>
      </p:sp>
      <p:sp>
        <p:nvSpPr>
          <p:cNvPr id="3" name="Espace réservé du contenu 2"/>
          <p:cNvSpPr>
            <a:spLocks noGrp="1"/>
          </p:cNvSpPr>
          <p:nvPr>
            <p:ph idx="1"/>
          </p:nvPr>
        </p:nvSpPr>
        <p:spPr>
          <a:xfrm>
            <a:off x="796834" y="2064286"/>
            <a:ext cx="4140927" cy="1565071"/>
          </a:xfrm>
        </p:spPr>
        <p:txBody>
          <a:bodyPr>
            <a:normAutofit/>
          </a:bodyPr>
          <a:lstStyle/>
          <a:p>
            <a:r>
              <a:rPr lang="fr-FR"/>
              <a:t>Ou erreur de réversibilité : on obtient des valeurs différentes pour un même élément mesuré (mesurande) suivant le cycle croissant ou décroissant.</a:t>
            </a:r>
            <a:endParaRPr lang="fr-FR" dirty="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1041"/>
          <p:cNvSpPr>
            <a:spLocks noChangeArrowheads="1"/>
          </p:cNvSpPr>
          <p:nvPr/>
        </p:nvSpPr>
        <p:spPr bwMode="auto">
          <a:xfrm>
            <a:off x="796834" y="1572896"/>
            <a:ext cx="1485150" cy="461665"/>
          </a:xfrm>
          <a:prstGeom prst="rect">
            <a:avLst/>
          </a:prstGeom>
          <a:noFill/>
          <a:ln w="12700">
            <a:noFill/>
            <a:miter lim="800000"/>
            <a:headEnd type="none" w="sm" len="sm"/>
            <a:tailEnd type="none" w="sm" len="sm"/>
          </a:ln>
        </p:spPr>
        <p:txBody>
          <a:bodyPr wrap="none">
            <a:spAutoFit/>
          </a:bodyPr>
          <a:lstStyle/>
          <a:p>
            <a:r>
              <a:rPr lang="fr-FR" sz="2400" b="1" dirty="0">
                <a:solidFill>
                  <a:schemeClr val="tx1"/>
                </a:solidFill>
                <a:latin typeface="+mn-lt"/>
              </a:rPr>
              <a:t>Hystérésis</a:t>
            </a:r>
          </a:p>
        </p:txBody>
      </p:sp>
      <p:graphicFrame>
        <p:nvGraphicFramePr>
          <p:cNvPr id="14" name="Object 11"/>
          <p:cNvGraphicFramePr>
            <a:graphicFrameLocks noChangeAspect="1"/>
          </p:cNvGraphicFramePr>
          <p:nvPr>
            <p:extLst>
              <p:ext uri="{D42A27DB-BD31-4B8C-83A1-F6EECF244321}">
                <p14:modId xmlns:p14="http://schemas.microsoft.com/office/powerpoint/2010/main" val="1988507015"/>
              </p:ext>
            </p:extLst>
          </p:nvPr>
        </p:nvGraphicFramePr>
        <p:xfrm>
          <a:off x="5447211" y="1892663"/>
          <a:ext cx="2604589" cy="1954914"/>
        </p:xfrm>
        <a:graphic>
          <a:graphicData uri="http://schemas.openxmlformats.org/presentationml/2006/ole">
            <mc:AlternateContent xmlns:mc="http://schemas.openxmlformats.org/markup-compatibility/2006">
              <mc:Choice xmlns:v="urn:schemas-microsoft-com:vml" Requires="v">
                <p:oleObj spid="_x0000_s4924551" name="Micrografx Windows Draw 5.0 (Dessin)" r:id="rId4" imgW="5124600" imgH="3848040" progId="Draw.Document.6">
                  <p:embed/>
                </p:oleObj>
              </mc:Choice>
              <mc:Fallback>
                <p:oleObj name="Micrografx Windows Draw 5.0 (Dessin)" r:id="rId4" imgW="5124600" imgH="3848040" progId="Draw.Document.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211" y="1892663"/>
                        <a:ext cx="2604589" cy="1954914"/>
                      </a:xfrm>
                      <a:prstGeom prst="rect">
                        <a:avLst/>
                      </a:prstGeom>
                      <a:solidFill>
                        <a:schemeClr val="bg1"/>
                      </a:solidFill>
                    </p:spPr>
                  </p:pic>
                </p:oleObj>
              </mc:Fallback>
            </mc:AlternateContent>
          </a:graphicData>
        </a:graphic>
      </p:graphicFrame>
      <p:sp>
        <p:nvSpPr>
          <p:cNvPr id="17" name="Rectangle 1041"/>
          <p:cNvSpPr>
            <a:spLocks noChangeArrowheads="1"/>
          </p:cNvSpPr>
          <p:nvPr/>
        </p:nvSpPr>
        <p:spPr bwMode="auto">
          <a:xfrm>
            <a:off x="833443" y="3746625"/>
            <a:ext cx="1431289" cy="461665"/>
          </a:xfrm>
          <a:prstGeom prst="rect">
            <a:avLst/>
          </a:prstGeom>
          <a:noFill/>
          <a:ln w="12700">
            <a:noFill/>
            <a:miter lim="800000"/>
            <a:headEnd type="none" w="sm" len="sm"/>
            <a:tailEnd type="none" w="sm" len="sm"/>
          </a:ln>
        </p:spPr>
        <p:txBody>
          <a:bodyPr wrap="none">
            <a:spAutoFit/>
          </a:bodyPr>
          <a:lstStyle/>
          <a:p>
            <a:r>
              <a:rPr lang="fr-FR" sz="2400" b="1" dirty="0">
                <a:solidFill>
                  <a:schemeClr val="tx1"/>
                </a:solidFill>
                <a:latin typeface="+mn-lt"/>
              </a:rPr>
              <a:t>Immunité</a:t>
            </a:r>
          </a:p>
        </p:txBody>
      </p:sp>
      <p:sp>
        <p:nvSpPr>
          <p:cNvPr id="18" name="Espace réservé du contenu 2"/>
          <p:cNvSpPr txBox="1">
            <a:spLocks/>
          </p:cNvSpPr>
          <p:nvPr/>
        </p:nvSpPr>
        <p:spPr>
          <a:xfrm>
            <a:off x="833443" y="4275909"/>
            <a:ext cx="3557451" cy="1804558"/>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dirty="0"/>
              <a:t>Aptitude à fournir une mesure indépendamment des conditions extérieures intervenant sur le process (électromagnétique, radiofréquences, etc.)</a:t>
            </a:r>
          </a:p>
        </p:txBody>
      </p:sp>
    </p:spTree>
    <p:extLst>
      <p:ext uri="{BB962C8B-B14F-4D97-AF65-F5344CB8AC3E}">
        <p14:creationId xmlns:p14="http://schemas.microsoft.com/office/powerpoint/2010/main" val="1314248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1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Propriétés des capteurs de mesure 4/4</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Rectangle 1041"/>
          <p:cNvSpPr>
            <a:spLocks noChangeArrowheads="1"/>
          </p:cNvSpPr>
          <p:nvPr/>
        </p:nvSpPr>
        <p:spPr bwMode="auto">
          <a:xfrm>
            <a:off x="784477" y="1625380"/>
            <a:ext cx="1341842" cy="461665"/>
          </a:xfrm>
          <a:prstGeom prst="rect">
            <a:avLst/>
          </a:prstGeom>
          <a:noFill/>
          <a:ln w="12700">
            <a:noFill/>
            <a:miter lim="800000"/>
            <a:headEnd type="none" w="sm" len="sm"/>
            <a:tailEnd type="none" w="sm" len="sm"/>
          </a:ln>
        </p:spPr>
        <p:txBody>
          <a:bodyPr wrap="none">
            <a:spAutoFit/>
          </a:bodyPr>
          <a:lstStyle/>
          <a:p>
            <a:r>
              <a:rPr lang="fr-FR" sz="2400" b="1" dirty="0">
                <a:solidFill>
                  <a:schemeClr val="tx1"/>
                </a:solidFill>
                <a:latin typeface="+mn-lt"/>
              </a:rPr>
              <a:t>Précision</a:t>
            </a:r>
          </a:p>
        </p:txBody>
      </p:sp>
      <p:sp>
        <p:nvSpPr>
          <p:cNvPr id="11" name="Espace réservé du contenu 2"/>
          <p:cNvSpPr txBox="1">
            <a:spLocks/>
          </p:cNvSpPr>
          <p:nvPr/>
        </p:nvSpPr>
        <p:spPr>
          <a:xfrm>
            <a:off x="772121" y="2134071"/>
            <a:ext cx="7543976" cy="967475"/>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b="1" dirty="0"/>
              <a:t>Aptitude à fournir</a:t>
            </a:r>
            <a:r>
              <a:rPr lang="fr-FR" dirty="0"/>
              <a:t>, quelles que soient les conditions, </a:t>
            </a:r>
            <a:r>
              <a:rPr lang="fr-FR" b="1" dirty="0"/>
              <a:t>une</a:t>
            </a:r>
            <a:r>
              <a:rPr lang="fr-FR" dirty="0"/>
              <a:t> </a:t>
            </a:r>
            <a:r>
              <a:rPr lang="fr-FR" b="1" dirty="0"/>
              <a:t>grandeur de sortie image de la grandeur mesurée</a:t>
            </a:r>
            <a:r>
              <a:rPr lang="fr-FR" dirty="0"/>
              <a:t>.</a:t>
            </a:r>
          </a:p>
        </p:txBody>
      </p:sp>
      <p:sp>
        <p:nvSpPr>
          <p:cNvPr id="12" name="Rectangle à coins arrondis 11"/>
          <p:cNvSpPr/>
          <p:nvPr/>
        </p:nvSpPr>
        <p:spPr>
          <a:xfrm>
            <a:off x="2162432" y="3348681"/>
            <a:ext cx="4868563" cy="232307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2434278" y="3546388"/>
            <a:ext cx="1433384" cy="43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a:t>Résolution</a:t>
            </a:r>
          </a:p>
        </p:txBody>
      </p:sp>
      <p:sp>
        <p:nvSpPr>
          <p:cNvPr id="19" name="Rectangle 18"/>
          <p:cNvSpPr/>
          <p:nvPr/>
        </p:nvSpPr>
        <p:spPr>
          <a:xfrm>
            <a:off x="3155089" y="3919150"/>
            <a:ext cx="1433384" cy="43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a:t>Fidélité</a:t>
            </a:r>
          </a:p>
        </p:txBody>
      </p:sp>
      <p:sp>
        <p:nvSpPr>
          <p:cNvPr id="20" name="Rectangle 19"/>
          <p:cNvSpPr/>
          <p:nvPr/>
        </p:nvSpPr>
        <p:spPr>
          <a:xfrm>
            <a:off x="3875901" y="4291912"/>
            <a:ext cx="1433384" cy="43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a:t>Linéarité</a:t>
            </a:r>
          </a:p>
        </p:txBody>
      </p:sp>
      <p:sp>
        <p:nvSpPr>
          <p:cNvPr id="21" name="Rectangle 20"/>
          <p:cNvSpPr/>
          <p:nvPr/>
        </p:nvSpPr>
        <p:spPr>
          <a:xfrm>
            <a:off x="4604945" y="4664674"/>
            <a:ext cx="1433384" cy="43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a:t>Hystérésis</a:t>
            </a:r>
          </a:p>
        </p:txBody>
      </p:sp>
      <p:sp>
        <p:nvSpPr>
          <p:cNvPr id="22" name="Rectangle 21"/>
          <p:cNvSpPr/>
          <p:nvPr/>
        </p:nvSpPr>
        <p:spPr>
          <a:xfrm>
            <a:off x="5334000" y="5037436"/>
            <a:ext cx="1433384" cy="43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a:t>Immunité</a:t>
            </a:r>
          </a:p>
        </p:txBody>
      </p:sp>
      <p:sp>
        <p:nvSpPr>
          <p:cNvPr id="23" name="Rectangle 1041"/>
          <p:cNvSpPr>
            <a:spLocks noChangeArrowheads="1"/>
          </p:cNvSpPr>
          <p:nvPr/>
        </p:nvSpPr>
        <p:spPr bwMode="auto">
          <a:xfrm>
            <a:off x="5237028" y="3668365"/>
            <a:ext cx="1341842" cy="461665"/>
          </a:xfrm>
          <a:prstGeom prst="rect">
            <a:avLst/>
          </a:prstGeom>
          <a:noFill/>
          <a:ln w="12700">
            <a:noFill/>
            <a:miter lim="800000"/>
            <a:headEnd type="none" w="sm" len="sm"/>
            <a:tailEnd type="none" w="sm" len="sm"/>
          </a:ln>
        </p:spPr>
        <p:txBody>
          <a:bodyPr wrap="none">
            <a:spAutoFit/>
          </a:bodyPr>
          <a:lstStyle/>
          <a:p>
            <a:r>
              <a:rPr lang="fr-FR" sz="2400" b="1" dirty="0">
                <a:solidFill>
                  <a:srgbClr val="0070C0"/>
                </a:solidFill>
                <a:latin typeface="+mn-lt"/>
              </a:rPr>
              <a:t>Précision</a:t>
            </a:r>
          </a:p>
        </p:txBody>
      </p:sp>
    </p:spTree>
    <p:extLst>
      <p:ext uri="{BB962C8B-B14F-4D97-AF65-F5344CB8AC3E}">
        <p14:creationId xmlns:p14="http://schemas.microsoft.com/office/powerpoint/2010/main" val="213005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par>
                          <p:cTn id="33" fill="hold">
                            <p:stCondLst>
                              <p:cond delay="500"/>
                            </p:stCondLst>
                            <p:childTnLst>
                              <p:par>
                                <p:cTn id="34" presetID="10" presetClass="entr" presetSubtype="0" fill="hold" grpId="0" nodeType="afterEffect">
                                  <p:stCondLst>
                                    <p:cond delay="0"/>
                                  </p:stCondLst>
                                  <p:iterate type="lt">
                                    <p:tmPct val="0"/>
                                  </p:iterate>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1000"/>
                            </p:stCondLst>
                            <p:childTnLst>
                              <p:par>
                                <p:cTn id="38" presetID="18" presetClass="emph" presetSubtype="0" fill="hold" grpId="1" nodeType="afterEffect">
                                  <p:stCondLst>
                                    <p:cond delay="0"/>
                                  </p:stCondLst>
                                  <p:iterate type="lt">
                                    <p:tmPct val="4000"/>
                                  </p:iterate>
                                  <p:childTnLst>
                                    <p:set>
                                      <p:cBhvr override="childStyle">
                                        <p:cTn id="39" dur="500" fill="hold"/>
                                        <p:tgtEl>
                                          <p:spTgt spid="2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22" grpId="0" animBg="1"/>
      <p:bldP spid="23" grpId="0"/>
      <p:bldP spid="23" grpId="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Mesure de déplacement</a:t>
            </a:r>
          </a:p>
        </p:txBody>
      </p:sp>
      <p:sp>
        <p:nvSpPr>
          <p:cNvPr id="3" name="Espace réservé du contenu 2"/>
          <p:cNvSpPr>
            <a:spLocks noGrp="1"/>
          </p:cNvSpPr>
          <p:nvPr>
            <p:ph idx="1"/>
          </p:nvPr>
        </p:nvSpPr>
        <p:spPr>
          <a:xfrm>
            <a:off x="796065" y="1556951"/>
            <a:ext cx="4923085" cy="418605"/>
          </a:xfrm>
        </p:spPr>
        <p:txBody>
          <a:bodyPr>
            <a:normAutofit fontScale="92500"/>
          </a:bodyPr>
          <a:lstStyle/>
          <a:p>
            <a:r>
              <a:rPr lang="fr-FR" b="1" dirty="0"/>
              <a:t>Linear Variable Differential Transformer (LVDT)</a:t>
            </a:r>
            <a:endParaRPr lang="fr-FR" b="1"/>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911" y="2598606"/>
            <a:ext cx="3694618" cy="3694618"/>
          </a:xfrm>
          <a:prstGeom prst="rect">
            <a:avLst/>
          </a:prstGeom>
        </p:spPr>
      </p:pic>
      <p:sp>
        <p:nvSpPr>
          <p:cNvPr id="8" name="Rectangle 7"/>
          <p:cNvSpPr/>
          <p:nvPr/>
        </p:nvSpPr>
        <p:spPr>
          <a:xfrm>
            <a:off x="791551" y="1969095"/>
            <a:ext cx="7693543" cy="840230"/>
          </a:xfrm>
          <a:prstGeom prst="rect">
            <a:avLst/>
          </a:prstGeom>
        </p:spPr>
        <p:txBody>
          <a:bodyPr wrap="square">
            <a:spAutoFit/>
          </a:bodyPr>
          <a:lstStyle/>
          <a:p>
            <a:pPr algn="just">
              <a:lnSpc>
                <a:spcPct val="90000"/>
              </a:lnSpc>
            </a:pPr>
            <a:r>
              <a:rPr lang="fr-FR" sz="1800" dirty="0">
                <a:solidFill>
                  <a:schemeClr val="tx1"/>
                </a:solidFill>
                <a:latin typeface="+mn-lt"/>
              </a:rPr>
              <a:t>Un noyau ferromagnétique se déplace entre deux bobines secondaires, situées sur le même axe, et traversées par une tension induite dont la valeur dépend de la position du noyau.</a:t>
            </a:r>
          </a:p>
        </p:txBody>
      </p:sp>
    </p:spTree>
    <p:extLst>
      <p:ext uri="{BB962C8B-B14F-4D97-AF65-F5344CB8AC3E}">
        <p14:creationId xmlns:p14="http://schemas.microsoft.com/office/powerpoint/2010/main" val="837824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45" y="3612444"/>
            <a:ext cx="4455099" cy="2614326"/>
          </a:xfrm>
          <a:prstGeom prst="rect">
            <a:avLst/>
          </a:prstGeom>
        </p:spPr>
      </p:pic>
      <p:sp>
        <p:nvSpPr>
          <p:cNvPr id="2" name="Titre 1"/>
          <p:cNvSpPr>
            <a:spLocks noGrp="1"/>
          </p:cNvSpPr>
          <p:nvPr>
            <p:ph type="title"/>
          </p:nvPr>
        </p:nvSpPr>
        <p:spPr/>
        <p:txBody>
          <a:bodyPr/>
          <a:lstStyle/>
          <a:p>
            <a:r>
              <a:rPr lang="fr-FR"/>
              <a:t>Mesure de déplacement</a:t>
            </a:r>
          </a:p>
        </p:txBody>
      </p:sp>
      <p:sp>
        <p:nvSpPr>
          <p:cNvPr id="3" name="Espace réservé du contenu 2"/>
          <p:cNvSpPr>
            <a:spLocks noGrp="1"/>
          </p:cNvSpPr>
          <p:nvPr>
            <p:ph idx="1"/>
          </p:nvPr>
        </p:nvSpPr>
        <p:spPr>
          <a:xfrm>
            <a:off x="822959" y="1556951"/>
            <a:ext cx="4923085" cy="418605"/>
          </a:xfrm>
        </p:spPr>
        <p:txBody>
          <a:bodyPr>
            <a:normAutofit/>
          </a:bodyPr>
          <a:lstStyle/>
          <a:p>
            <a:r>
              <a:rPr lang="fr-FR" b="1" dirty="0"/>
              <a:t>Potentiomètre à spires (ou bobiné)</a:t>
            </a:r>
            <a:endParaRPr lang="fr-FR" b="1"/>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Rectangle 7"/>
          <p:cNvSpPr/>
          <p:nvPr/>
        </p:nvSpPr>
        <p:spPr>
          <a:xfrm>
            <a:off x="818446" y="1969095"/>
            <a:ext cx="4572000" cy="2086725"/>
          </a:xfrm>
          <a:prstGeom prst="rect">
            <a:avLst/>
          </a:prstGeom>
        </p:spPr>
        <p:txBody>
          <a:bodyPr>
            <a:spAutoFit/>
          </a:bodyPr>
          <a:lstStyle/>
          <a:p>
            <a:pPr algn="just">
              <a:lnSpc>
                <a:spcPct val="90000"/>
              </a:lnSpc>
            </a:pPr>
            <a:r>
              <a:rPr lang="fr-FR" sz="1800">
                <a:solidFill>
                  <a:schemeClr val="tx1"/>
                </a:solidFill>
                <a:latin typeface="+mn-lt"/>
              </a:rPr>
              <a:t>Un capteur potentiométrique est constitué d'une résistance fixe (Rh). Sur cette résistance, se déplace un curseur (c) qui relié mécaniquement à une pièce en mouvement (déplacement à mesurer). La tension mesurée (Us) entre le curseur et une extrémité de la résistance est proportionnelle au déplacement mécanique.</a:t>
            </a:r>
            <a:endParaRPr lang="fr-FR" sz="1800" dirty="0">
              <a:solidFill>
                <a:schemeClr val="tx1"/>
              </a:solidFill>
              <a:latin typeface="+mn-lt"/>
            </a:endParaRPr>
          </a:p>
        </p:txBody>
      </p:sp>
      <p:grpSp>
        <p:nvGrpSpPr>
          <p:cNvPr id="9" name="Grouper 8"/>
          <p:cNvGrpSpPr/>
          <p:nvPr/>
        </p:nvGrpSpPr>
        <p:grpSpPr>
          <a:xfrm>
            <a:off x="5349498" y="1682583"/>
            <a:ext cx="3230910" cy="3097573"/>
            <a:chOff x="5349498" y="1682583"/>
            <a:chExt cx="3230910" cy="3097573"/>
          </a:xfrm>
        </p:grpSpPr>
        <p:sp>
          <p:nvSpPr>
            <p:cNvPr id="12" name="Ellipse 11"/>
            <p:cNvSpPr/>
            <p:nvPr/>
          </p:nvSpPr>
          <p:spPr>
            <a:xfrm>
              <a:off x="7326489" y="3714318"/>
              <a:ext cx="767644" cy="76764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p:nvPr/>
          </p:nvCxnSpPr>
          <p:spPr>
            <a:xfrm flipH="1">
              <a:off x="7704667" y="3499556"/>
              <a:ext cx="0" cy="1247422"/>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Connecteur droit 21"/>
            <p:cNvCxnSpPr/>
            <p:nvPr/>
          </p:nvCxnSpPr>
          <p:spPr>
            <a:xfrm>
              <a:off x="6492093" y="2021938"/>
              <a:ext cx="0" cy="2711755"/>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1" name="Rectangle 10"/>
            <p:cNvSpPr/>
            <p:nvPr/>
          </p:nvSpPr>
          <p:spPr>
            <a:xfrm>
              <a:off x="7625646" y="3824385"/>
              <a:ext cx="163688" cy="54751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344356" y="2235200"/>
              <a:ext cx="293511" cy="230293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p:cNvCxnSpPr/>
            <p:nvPr/>
          </p:nvCxnSpPr>
          <p:spPr>
            <a:xfrm flipH="1">
              <a:off x="5818922" y="4734831"/>
              <a:ext cx="1885245"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Connecteur droit avec flèche 18"/>
            <p:cNvCxnSpPr/>
            <p:nvPr/>
          </p:nvCxnSpPr>
          <p:spPr>
            <a:xfrm flipH="1">
              <a:off x="6644959" y="3504402"/>
              <a:ext cx="105802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796619" y="2024762"/>
              <a:ext cx="701147"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4" name="Ellipse 23"/>
            <p:cNvSpPr/>
            <p:nvPr/>
          </p:nvSpPr>
          <p:spPr>
            <a:xfrm>
              <a:off x="5717874" y="1976763"/>
              <a:ext cx="97540" cy="975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5718856" y="4682616"/>
              <a:ext cx="97540" cy="975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5530654" y="1682583"/>
              <a:ext cx="394658" cy="341632"/>
            </a:xfrm>
            <a:prstGeom prst="rect">
              <a:avLst/>
            </a:prstGeom>
          </p:spPr>
          <p:txBody>
            <a:bodyPr wrap="square">
              <a:spAutoFit/>
            </a:bodyPr>
            <a:lstStyle/>
            <a:p>
              <a:pPr algn="ctr">
                <a:lnSpc>
                  <a:spcPct val="90000"/>
                </a:lnSpc>
              </a:pPr>
              <a:r>
                <a:rPr lang="fr-FR" sz="1800">
                  <a:solidFill>
                    <a:schemeClr val="tx1"/>
                  </a:solidFill>
                  <a:latin typeface="+mn-lt"/>
                </a:rPr>
                <a:t>E</a:t>
              </a:r>
              <a:endParaRPr lang="fr-FR" sz="1800" dirty="0">
                <a:solidFill>
                  <a:schemeClr val="tx1"/>
                </a:solidFill>
                <a:latin typeface="+mn-lt"/>
              </a:endParaRPr>
            </a:p>
          </p:txBody>
        </p:sp>
        <p:sp>
          <p:nvSpPr>
            <p:cNvPr id="29" name="Rectangle 28"/>
            <p:cNvSpPr/>
            <p:nvPr/>
          </p:nvSpPr>
          <p:spPr>
            <a:xfrm>
              <a:off x="6573070" y="3176103"/>
              <a:ext cx="394658" cy="341632"/>
            </a:xfrm>
            <a:prstGeom prst="rect">
              <a:avLst/>
            </a:prstGeom>
          </p:spPr>
          <p:txBody>
            <a:bodyPr wrap="square">
              <a:spAutoFit/>
            </a:bodyPr>
            <a:lstStyle/>
            <a:p>
              <a:pPr algn="ctr">
                <a:lnSpc>
                  <a:spcPct val="90000"/>
                </a:lnSpc>
              </a:pPr>
              <a:r>
                <a:rPr lang="fr-FR" sz="1800">
                  <a:solidFill>
                    <a:schemeClr val="tx1"/>
                  </a:solidFill>
                  <a:latin typeface="+mn-lt"/>
                </a:rPr>
                <a:t>c</a:t>
              </a:r>
              <a:endParaRPr lang="fr-FR" sz="1800" dirty="0">
                <a:solidFill>
                  <a:schemeClr val="tx1"/>
                </a:solidFill>
                <a:latin typeface="+mn-lt"/>
              </a:endParaRPr>
            </a:p>
          </p:txBody>
        </p:sp>
        <p:sp>
          <p:nvSpPr>
            <p:cNvPr id="30" name="Rectangle 29"/>
            <p:cNvSpPr/>
            <p:nvPr/>
          </p:nvSpPr>
          <p:spPr>
            <a:xfrm>
              <a:off x="7481374" y="3182199"/>
              <a:ext cx="394658" cy="341632"/>
            </a:xfrm>
            <a:prstGeom prst="rect">
              <a:avLst/>
            </a:prstGeom>
          </p:spPr>
          <p:txBody>
            <a:bodyPr wrap="square">
              <a:spAutoFit/>
            </a:bodyPr>
            <a:lstStyle/>
            <a:p>
              <a:pPr algn="ctr">
                <a:lnSpc>
                  <a:spcPct val="90000"/>
                </a:lnSpc>
              </a:pPr>
              <a:r>
                <a:rPr lang="fr-FR" sz="1800" dirty="0">
                  <a:solidFill>
                    <a:schemeClr val="tx1"/>
                  </a:solidFill>
                  <a:latin typeface="+mn-lt"/>
                </a:rPr>
                <a:t>S</a:t>
              </a:r>
            </a:p>
          </p:txBody>
        </p:sp>
        <p:sp>
          <p:nvSpPr>
            <p:cNvPr id="31" name="Rectangle 30"/>
            <p:cNvSpPr/>
            <p:nvPr/>
          </p:nvSpPr>
          <p:spPr>
            <a:xfrm>
              <a:off x="6282571" y="2935742"/>
              <a:ext cx="431528" cy="341632"/>
            </a:xfrm>
            <a:prstGeom prst="rect">
              <a:avLst/>
            </a:prstGeom>
          </p:spPr>
          <p:txBody>
            <a:bodyPr wrap="square">
              <a:spAutoFit/>
            </a:bodyPr>
            <a:lstStyle/>
            <a:p>
              <a:pPr algn="ctr">
                <a:lnSpc>
                  <a:spcPct val="90000"/>
                </a:lnSpc>
              </a:pPr>
              <a:r>
                <a:rPr lang="fr-FR" sz="1800">
                  <a:solidFill>
                    <a:schemeClr val="tx1"/>
                  </a:solidFill>
                  <a:latin typeface="+mn-lt"/>
                </a:rPr>
                <a:t>Rh</a:t>
              </a:r>
            </a:p>
          </p:txBody>
        </p:sp>
        <p:cxnSp>
          <p:nvCxnSpPr>
            <p:cNvPr id="33" name="Connecteur droit avec flèche 32"/>
            <p:cNvCxnSpPr/>
            <p:nvPr/>
          </p:nvCxnSpPr>
          <p:spPr>
            <a:xfrm flipV="1">
              <a:off x="5766816" y="2145102"/>
              <a:ext cx="0" cy="249015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flipV="1">
              <a:off x="8185088" y="3490823"/>
              <a:ext cx="0" cy="126233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349498" y="3134696"/>
              <a:ext cx="435950" cy="341632"/>
            </a:xfrm>
            <a:prstGeom prst="rect">
              <a:avLst/>
            </a:prstGeom>
          </p:spPr>
          <p:txBody>
            <a:bodyPr wrap="square">
              <a:spAutoFit/>
            </a:bodyPr>
            <a:lstStyle/>
            <a:p>
              <a:pPr algn="ctr">
                <a:lnSpc>
                  <a:spcPct val="90000"/>
                </a:lnSpc>
              </a:pPr>
              <a:r>
                <a:rPr lang="fr-FR" sz="1800" dirty="0">
                  <a:solidFill>
                    <a:schemeClr val="tx1"/>
                  </a:solidFill>
                  <a:latin typeface="+mn-lt"/>
                </a:rPr>
                <a:t>Us</a:t>
              </a:r>
            </a:p>
          </p:txBody>
        </p:sp>
        <p:sp>
          <p:nvSpPr>
            <p:cNvPr id="40" name="Rectangle 39"/>
            <p:cNvSpPr/>
            <p:nvPr/>
          </p:nvSpPr>
          <p:spPr>
            <a:xfrm>
              <a:off x="8124328" y="3948454"/>
              <a:ext cx="456080" cy="341632"/>
            </a:xfrm>
            <a:prstGeom prst="rect">
              <a:avLst/>
            </a:prstGeom>
          </p:spPr>
          <p:txBody>
            <a:bodyPr wrap="square">
              <a:spAutoFit/>
            </a:bodyPr>
            <a:lstStyle/>
            <a:p>
              <a:pPr algn="ctr">
                <a:lnSpc>
                  <a:spcPct val="90000"/>
                </a:lnSpc>
              </a:pPr>
              <a:r>
                <a:rPr lang="fr-FR" sz="1800" dirty="0">
                  <a:solidFill>
                    <a:schemeClr val="tx1"/>
                  </a:solidFill>
                  <a:latin typeface="+mn-lt"/>
                </a:rPr>
                <a:t>Ue</a:t>
              </a:r>
            </a:p>
          </p:txBody>
        </p:sp>
      </p:grpSp>
    </p:spTree>
    <p:extLst>
      <p:ext uri="{BB962C8B-B14F-4D97-AF65-F5344CB8AC3E}">
        <p14:creationId xmlns:p14="http://schemas.microsoft.com/office/powerpoint/2010/main" val="526751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Les codeurs</a:t>
            </a:r>
          </a:p>
        </p:txBody>
      </p:sp>
      <p:sp>
        <p:nvSpPr>
          <p:cNvPr id="3" name="Espace réservé du contenu 2"/>
          <p:cNvSpPr>
            <a:spLocks noGrp="1"/>
          </p:cNvSpPr>
          <p:nvPr>
            <p:ph idx="1"/>
          </p:nvPr>
        </p:nvSpPr>
        <p:spPr>
          <a:xfrm>
            <a:off x="796065" y="1570399"/>
            <a:ext cx="7543801" cy="513896"/>
          </a:xfrm>
        </p:spPr>
        <p:txBody>
          <a:bodyPr/>
          <a:lstStyle/>
          <a:p>
            <a:r>
              <a:rPr lang="fr-FR"/>
              <a:t>Les codeurs sont regroupés en 2 familles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11306" y="2089011"/>
            <a:ext cx="7503458" cy="1323439"/>
          </a:xfrm>
          <a:prstGeom prst="rect">
            <a:avLst/>
          </a:prstGeom>
        </p:spPr>
        <p:txBody>
          <a:bodyPr wrap="square">
            <a:spAutoFit/>
          </a:bodyPr>
          <a:lstStyle/>
          <a:p>
            <a:pPr algn="just"/>
            <a:r>
              <a:rPr lang="fr-FR" sz="2000" b="0" i="0" u="none" strike="noStrike">
                <a:solidFill>
                  <a:srgbClr val="1D1D1B"/>
                </a:solidFill>
                <a:effectLst/>
                <a:latin typeface="+mn-lt"/>
              </a:rPr>
              <a:t>Un codeur absolu signale quant à lui sa position par rapport à une échelle ou une plage. En d’autres termes, lorsqu’un codeur absolu est mis sous tension, il rend compte de sa position angulaire sans nécessiter d’informations de référence ou de mouvement.</a:t>
            </a:r>
            <a:endParaRPr lang="fr-FR" sz="2000">
              <a:latin typeface="+mn-lt"/>
            </a:endParaRPr>
          </a:p>
        </p:txBody>
      </p:sp>
      <p:sp>
        <p:nvSpPr>
          <p:cNvPr id="8" name="Rectangle 7"/>
          <p:cNvSpPr/>
          <p:nvPr/>
        </p:nvSpPr>
        <p:spPr>
          <a:xfrm>
            <a:off x="811306" y="3532328"/>
            <a:ext cx="7503458" cy="1631216"/>
          </a:xfrm>
          <a:prstGeom prst="rect">
            <a:avLst/>
          </a:prstGeom>
        </p:spPr>
        <p:txBody>
          <a:bodyPr wrap="square">
            <a:spAutoFit/>
          </a:bodyPr>
          <a:lstStyle/>
          <a:p>
            <a:pPr algn="just"/>
            <a:r>
              <a:rPr lang="fr-FR" sz="2000">
                <a:solidFill>
                  <a:srgbClr val="1D1D1B"/>
                </a:solidFill>
                <a:latin typeface="+mn-lt"/>
              </a:rPr>
              <a:t>Un codeur incrémental (ou relatif) signale un changement de position (angulaire ou linéaire). En d’autres termes, lorsqu’un codeur incrémental est mis sous tension, il ne rapportera sa position angulaire (linéaire) qu’une fois qu’il disposera d’un point de référence à partir duquel il pourra effectuer des mesures.</a:t>
            </a:r>
          </a:p>
        </p:txBody>
      </p:sp>
    </p:spTree>
    <p:extLst>
      <p:ext uri="{BB962C8B-B14F-4D97-AF65-F5344CB8AC3E}">
        <p14:creationId xmlns:p14="http://schemas.microsoft.com/office/powerpoint/2010/main" val="1606659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Codeurs angulaires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9" name="Espace réservé du contenu 8"/>
          <p:cNvSpPr>
            <a:spLocks noGrp="1"/>
          </p:cNvSpPr>
          <p:nvPr>
            <p:ph idx="1"/>
          </p:nvPr>
        </p:nvSpPr>
        <p:spPr>
          <a:xfrm>
            <a:off x="753035" y="1556951"/>
            <a:ext cx="7543801" cy="755943"/>
          </a:xfrm>
        </p:spPr>
        <p:txBody>
          <a:bodyPr>
            <a:noAutofit/>
          </a:bodyPr>
          <a:lstStyle/>
          <a:p>
            <a:r>
              <a:rPr lang="fr-FR" sz="1800"/>
              <a:t>Il fournissent une valeur (absolue pour les codeurs absolus, relatives pour les codeurs incrémentaux) à partir d’une « lecture » sur un disque présentant une combinaison de pistes et animé en rotation.</a:t>
            </a:r>
          </a:p>
        </p:txBody>
      </p:sp>
      <p:pic>
        <p:nvPicPr>
          <p:cNvPr id="10" name="codeu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6761" y="2504415"/>
            <a:ext cx="3880999" cy="2578573"/>
          </a:xfrm>
          <a:prstGeom prst="rect">
            <a:avLst/>
          </a:prstGeom>
        </p:spPr>
      </p:pic>
      <p:sp>
        <p:nvSpPr>
          <p:cNvPr id="12" name="Espace réservé du contenu 8"/>
          <p:cNvSpPr txBox="1">
            <a:spLocks/>
          </p:cNvSpPr>
          <p:nvPr/>
        </p:nvSpPr>
        <p:spPr>
          <a:xfrm>
            <a:off x="753035" y="2354810"/>
            <a:ext cx="3596640" cy="1491049"/>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fr-FR" sz="1600"/>
              <a:t>La résolution du codeur absolu est exprimée en termes de bits correspondant au nombre de mots de données uniques au cours d'un tour. Les codeurs absolus sont disponibles en types monotour ou multitour (résolution augmentée). </a:t>
            </a:r>
            <a:endParaRPr kumimoji="0" lang="fr-FR" sz="1600"/>
          </a:p>
        </p:txBody>
      </p:sp>
      <p:sp>
        <p:nvSpPr>
          <p:cNvPr id="13" name="Rectangle 12"/>
          <p:cNvSpPr/>
          <p:nvPr/>
        </p:nvSpPr>
        <p:spPr>
          <a:xfrm>
            <a:off x="753035" y="3944414"/>
            <a:ext cx="3644153" cy="1663009"/>
          </a:xfrm>
          <a:prstGeom prst="rect">
            <a:avLst/>
          </a:prstGeom>
        </p:spPr>
        <p:txBody>
          <a:bodyPr vert="horz" lIns="0" tIns="45720" rIns="0" bIns="45720" rtlCol="0">
            <a:normAutofit/>
          </a:bodyPr>
          <a:lstStyle/>
          <a:p>
            <a:pPr marL="91440" indent="-91440" algn="just" eaLnBrk="1" fontAlgn="auto" hangingPunct="1">
              <a:lnSpc>
                <a:spcPct val="90000"/>
              </a:lnSpc>
              <a:spcBef>
                <a:spcPts val="1200"/>
              </a:spcBef>
              <a:spcAft>
                <a:spcPts val="200"/>
              </a:spcAft>
              <a:buClr>
                <a:schemeClr val="accent1"/>
              </a:buClr>
              <a:buSzPct val="100000"/>
              <a:buFont typeface="Calibri" panose="020F0502020204030204" pitchFamily="34" charset="0"/>
              <a:buChar char=" "/>
            </a:pPr>
            <a:r>
              <a:rPr lang="fr-FR" sz="1600">
                <a:solidFill>
                  <a:schemeClr val="tx1">
                    <a:lumMod val="75000"/>
                    <a:lumOff val="25000"/>
                  </a:schemeClr>
                </a:solidFill>
                <a:latin typeface="+mn-lt"/>
              </a:rPr>
              <a:t>Les codeurs incrémentaux, quant à eux, fonctionnent en générant des impulsions lors de la rotation de l'arbre. La sortie correspond généralement à deux ondes carrées de 90° hors phase et des circuits supplémentaires sont nécessaires pour suivre ou compter ces impulsions.</a:t>
            </a:r>
          </a:p>
        </p:txBody>
      </p:sp>
      <p:sp>
        <p:nvSpPr>
          <p:cNvPr id="14" name="Rectangle 13"/>
          <p:cNvSpPr/>
          <p:nvPr/>
        </p:nvSpPr>
        <p:spPr>
          <a:xfrm>
            <a:off x="753035" y="5562544"/>
            <a:ext cx="7835153" cy="569315"/>
          </a:xfrm>
          <a:prstGeom prst="rect">
            <a:avLst/>
          </a:prstGeom>
        </p:spPr>
        <p:txBody>
          <a:bodyPr vert="horz" lIns="0" tIns="45720" rIns="0" bIns="45720" rtlCol="0">
            <a:normAutofit/>
          </a:bodyPr>
          <a:lstStyle/>
          <a:p>
            <a:pPr marL="91440" indent="-91440" algn="just" eaLnBrk="1" fontAlgn="auto" hangingPunct="1">
              <a:lnSpc>
                <a:spcPct val="90000"/>
              </a:lnSpc>
              <a:spcBef>
                <a:spcPts val="1200"/>
              </a:spcBef>
              <a:spcAft>
                <a:spcPts val="200"/>
              </a:spcAft>
              <a:buClr>
                <a:schemeClr val="accent1"/>
              </a:buClr>
              <a:buSzPct val="100000"/>
              <a:buFont typeface="Calibri" panose="020F0502020204030204" pitchFamily="34" charset="0"/>
              <a:buChar char=" "/>
            </a:pPr>
            <a:r>
              <a:rPr lang="fr-FR" sz="1600">
                <a:solidFill>
                  <a:schemeClr val="tx1">
                    <a:lumMod val="75000"/>
                    <a:lumOff val="25000"/>
                  </a:schemeClr>
                </a:solidFill>
                <a:latin typeface="+mn-lt"/>
              </a:rPr>
              <a:t>Les codeurs angulaires peuvent être placés en bout d’arbre des moteurs pour retourner une position ou un déplacement angulaire.</a:t>
            </a:r>
          </a:p>
        </p:txBody>
      </p:sp>
    </p:spTree>
    <p:extLst>
      <p:ext uri="{BB962C8B-B14F-4D97-AF65-F5344CB8AC3E}">
        <p14:creationId xmlns:p14="http://schemas.microsoft.com/office/powerpoint/2010/main" val="14941734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Règles optiques</a:t>
            </a:r>
          </a:p>
        </p:txBody>
      </p:sp>
      <p:sp>
        <p:nvSpPr>
          <p:cNvPr id="3" name="Espace réservé du contenu 2"/>
          <p:cNvSpPr>
            <a:spLocks noGrp="1"/>
          </p:cNvSpPr>
          <p:nvPr>
            <p:ph idx="1"/>
          </p:nvPr>
        </p:nvSpPr>
        <p:spPr>
          <a:xfrm>
            <a:off x="822959" y="1556952"/>
            <a:ext cx="7543801" cy="890414"/>
          </a:xfrm>
        </p:spPr>
        <p:txBody>
          <a:bodyPr>
            <a:normAutofit lnSpcReduction="10000"/>
          </a:bodyPr>
          <a:lstStyle/>
          <a:p>
            <a:r>
              <a:rPr lang="fr-FR"/>
              <a:t>Le principe de mesure des règles optiques est la détection photoélectrique, sans contact et sans usure, d'une piste finement graduée sur une règle en verre ou en acier. Coût très élevé.</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923" y="2618069"/>
            <a:ext cx="4595159" cy="2706966"/>
          </a:xfrm>
          <a:prstGeom prst="rect">
            <a:avLst/>
          </a:prstGeom>
        </p:spPr>
      </p:pic>
      <p:sp>
        <p:nvSpPr>
          <p:cNvPr id="8" name="Espace réservé du contenu 2"/>
          <p:cNvSpPr txBox="1">
            <a:spLocks/>
          </p:cNvSpPr>
          <p:nvPr/>
        </p:nvSpPr>
        <p:spPr>
          <a:xfrm>
            <a:off x="1257747" y="5474531"/>
            <a:ext cx="6044006" cy="361494"/>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Fonctionnement d’une règle optique à codage absolu.</a:t>
            </a:r>
          </a:p>
        </p:txBody>
      </p:sp>
    </p:spTree>
    <p:extLst>
      <p:ext uri="{BB962C8B-B14F-4D97-AF65-F5344CB8AC3E}">
        <p14:creationId xmlns:p14="http://schemas.microsoft.com/office/powerpoint/2010/main" val="1302412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Résolution des codeurs absolus</a:t>
            </a:r>
          </a:p>
        </p:txBody>
      </p:sp>
      <p:sp>
        <p:nvSpPr>
          <p:cNvPr id="3" name="Espace réservé du contenu 2"/>
          <p:cNvSpPr>
            <a:spLocks noGrp="1"/>
          </p:cNvSpPr>
          <p:nvPr>
            <p:ph idx="1"/>
          </p:nvPr>
        </p:nvSpPr>
        <p:spPr>
          <a:xfrm>
            <a:off x="822959" y="1556952"/>
            <a:ext cx="7543801" cy="3485696"/>
          </a:xfrm>
        </p:spPr>
        <p:txBody>
          <a:bodyPr>
            <a:normAutofit/>
          </a:bodyPr>
          <a:lstStyle/>
          <a:p>
            <a:r>
              <a:rPr lang="fr-FR" dirty="0"/>
              <a:t>La résolution est dépendante du nombre de bits (donc de pistes) de l’élément codé et vaut 2</a:t>
            </a:r>
            <a:r>
              <a:rPr lang="fr-FR" baseline="30000" dirty="0"/>
              <a:t>n</a:t>
            </a:r>
            <a:r>
              <a:rPr lang="fr-FR" dirty="0"/>
              <a:t> avec n = nombre de bits .</a:t>
            </a:r>
          </a:p>
          <a:p>
            <a:r>
              <a:rPr lang="fr-FR" dirty="0"/>
              <a:t>Ex. : Si le nombre de pistes est de 16, le mot restitué évolue entre 0 et 65535 (= 2</a:t>
            </a:r>
            <a:r>
              <a:rPr lang="fr-FR" baseline="30000" dirty="0"/>
              <a:t>16</a:t>
            </a:r>
            <a:r>
              <a:rPr lang="fr-FR" dirty="0"/>
              <a:t>).</a:t>
            </a:r>
          </a:p>
          <a:p>
            <a:r>
              <a:rPr lang="fr-FR" dirty="0"/>
              <a:t>On peut en déduite la plage maximum de variation en fonction de la résolution souhaitée.</a:t>
            </a:r>
          </a:p>
          <a:p>
            <a:r>
              <a:rPr lang="fr-FR" dirty="0"/>
              <a:t>Si la résolution souhaitée est de 1µ, la plage (la course) ne pourra pas dépasser 65535/1000 soit 65,5mm.</a:t>
            </a:r>
          </a:p>
          <a:p>
            <a:r>
              <a:rPr lang="fr-FR" dirty="0"/>
              <a:t>Avec cette même résolution, il faut 20 pistes pour une mesure de 1 m :</a:t>
            </a:r>
          </a:p>
          <a:p>
            <a:endParaRPr lang="fr-FR" dirty="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Object 10"/>
          <p:cNvGraphicFramePr>
            <a:graphicFrameLocks noChangeAspect="1"/>
          </p:cNvGraphicFramePr>
          <p:nvPr>
            <p:extLst>
              <p:ext uri="{D42A27DB-BD31-4B8C-83A1-F6EECF244321}">
                <p14:modId xmlns:p14="http://schemas.microsoft.com/office/powerpoint/2010/main" val="996046329"/>
              </p:ext>
            </p:extLst>
          </p:nvPr>
        </p:nvGraphicFramePr>
        <p:xfrm>
          <a:off x="3304802" y="5013232"/>
          <a:ext cx="2532063" cy="1052512"/>
        </p:xfrm>
        <a:graphic>
          <a:graphicData uri="http://schemas.openxmlformats.org/presentationml/2006/ole">
            <mc:AlternateContent xmlns:mc="http://schemas.openxmlformats.org/markup-compatibility/2006">
              <mc:Choice xmlns:v="urn:schemas-microsoft-com:vml" Requires="v">
                <p:oleObj spid="_x0000_s4991050" name="Equation" r:id="rId4" imgW="1066337" imgH="444307" progId="Equation.3">
                  <p:embed/>
                </p:oleObj>
              </mc:Choice>
              <mc:Fallback>
                <p:oleObj name="Equation" r:id="rId4" imgW="1066337"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4802" y="5013232"/>
                        <a:ext cx="2532063" cy="1052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2302872"/>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Résolution des codeurs incrémentaux</a:t>
            </a:r>
          </a:p>
        </p:txBody>
      </p:sp>
      <p:sp>
        <p:nvSpPr>
          <p:cNvPr id="3" name="Espace réservé du contenu 2"/>
          <p:cNvSpPr>
            <a:spLocks noGrp="1"/>
          </p:cNvSpPr>
          <p:nvPr>
            <p:ph idx="1"/>
          </p:nvPr>
        </p:nvSpPr>
        <p:spPr>
          <a:xfrm>
            <a:off x="822959" y="1556952"/>
            <a:ext cx="7543801" cy="1549319"/>
          </a:xfrm>
        </p:spPr>
        <p:txBody>
          <a:bodyPr>
            <a:normAutofit fontScale="92500" lnSpcReduction="20000"/>
          </a:bodyPr>
          <a:lstStyle/>
          <a:p>
            <a:r>
              <a:rPr lang="fr-FR" dirty="0"/>
              <a:t>La résolution est le pas entre deux traits de la règle ou du disque. Il est difficile de fabriquer une règle ayant un pas inférieur au 1/10 mm. L’utilisation d’un codeur rotatif sur l’arbre permet d’augmenter la résolution.</a:t>
            </a:r>
          </a:p>
          <a:p>
            <a:r>
              <a:rPr lang="fr-FR" dirty="0"/>
              <a:t>Ex. : Si le moteur est associé à un réducteur 1/10, si le codeur possède 500 pas/tour, si la vis à un pas de 5mm, la résolution est de :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139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846816274"/>
              </p:ext>
            </p:extLst>
          </p:nvPr>
        </p:nvGraphicFramePr>
        <p:xfrm>
          <a:off x="2948175" y="3100107"/>
          <a:ext cx="2505075" cy="885825"/>
        </p:xfrm>
        <a:graphic>
          <a:graphicData uri="http://schemas.openxmlformats.org/presentationml/2006/ole">
            <mc:AlternateContent xmlns:mc="http://schemas.openxmlformats.org/markup-compatibility/2006">
              <mc:Choice xmlns:v="urn:schemas-microsoft-com:vml" Requires="v">
                <p:oleObj spid="_x0000_s4992075" name="Equation" r:id="rId4" imgW="914003" imgH="317362" progId="Equation.3">
                  <p:embed/>
                </p:oleObj>
              </mc:Choice>
              <mc:Fallback>
                <p:oleObj name="Equation" r:id="rId4" imgW="914003" imgH="31736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175" y="3100107"/>
                        <a:ext cx="2505075"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874060" y="4052570"/>
            <a:ext cx="7987552" cy="2038948"/>
          </a:xfrm>
          <a:prstGeom prst="rect">
            <a:avLst/>
          </a:prstGeom>
        </p:spPr>
        <p:txBody>
          <a:bodyPr vert="horz" lIns="0" tIns="45720" rIns="0" bIns="45720" rtlCol="0">
            <a:normAutofit lnSpcReduction="100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L’inconvénient de ce type de capteur est la grande fréquence de comptage nécessaire à la commande. En considérant une vitesse de 1 m/s avec une résolution du micron, la fréquence de comptage devra être supérieure à :</a:t>
            </a:r>
          </a:p>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400" dirty="0">
                <a:solidFill>
                  <a:schemeClr val="tx1">
                    <a:lumMod val="75000"/>
                    <a:lumOff val="25000"/>
                  </a:schemeClr>
                </a:solidFill>
                <a:latin typeface="+mn-lt"/>
              </a:rPr>
              <a:t>10</a:t>
            </a:r>
            <a:r>
              <a:rPr lang="fr-FR" sz="2400" baseline="30000" dirty="0">
                <a:solidFill>
                  <a:schemeClr val="tx1">
                    <a:lumMod val="75000"/>
                    <a:lumOff val="25000"/>
                  </a:schemeClr>
                </a:solidFill>
                <a:latin typeface="+mn-lt"/>
              </a:rPr>
              <a:t>3</a:t>
            </a:r>
            <a:r>
              <a:rPr lang="fr-FR" sz="2400" dirty="0">
                <a:solidFill>
                  <a:schemeClr val="tx1">
                    <a:lumMod val="75000"/>
                    <a:lumOff val="25000"/>
                  </a:schemeClr>
                </a:solidFill>
                <a:latin typeface="+mn-lt"/>
              </a:rPr>
              <a:t>.10</a:t>
            </a:r>
            <a:r>
              <a:rPr lang="fr-FR" sz="2400" baseline="30000" dirty="0">
                <a:solidFill>
                  <a:schemeClr val="tx1">
                    <a:lumMod val="75000"/>
                    <a:lumOff val="25000"/>
                  </a:schemeClr>
                </a:solidFill>
                <a:latin typeface="+mn-lt"/>
              </a:rPr>
              <a:t>3</a:t>
            </a:r>
            <a:r>
              <a:rPr lang="fr-FR" sz="2400" dirty="0">
                <a:solidFill>
                  <a:schemeClr val="tx1">
                    <a:lumMod val="75000"/>
                    <a:lumOff val="25000"/>
                  </a:schemeClr>
                </a:solidFill>
                <a:latin typeface="+mn-lt"/>
              </a:rPr>
              <a:t> = 10</a:t>
            </a:r>
            <a:r>
              <a:rPr lang="fr-FR" sz="2400" baseline="30000" dirty="0">
                <a:solidFill>
                  <a:schemeClr val="tx1">
                    <a:lumMod val="75000"/>
                    <a:lumOff val="25000"/>
                  </a:schemeClr>
                </a:solidFill>
                <a:latin typeface="+mn-lt"/>
              </a:rPr>
              <a:t>6</a:t>
            </a:r>
            <a:r>
              <a:rPr lang="fr-FR" sz="2400" dirty="0">
                <a:solidFill>
                  <a:schemeClr val="tx1">
                    <a:lumMod val="75000"/>
                    <a:lumOff val="25000"/>
                  </a:schemeClr>
                </a:solidFill>
                <a:latin typeface="+mn-lt"/>
              </a:rPr>
              <a:t>Hz = 1MHz</a:t>
            </a:r>
          </a:p>
          <a:p>
            <a:pPr marL="91440" indent="-91440"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900" dirty="0">
                <a:solidFill>
                  <a:schemeClr val="tx1">
                    <a:lumMod val="75000"/>
                    <a:lumOff val="25000"/>
                  </a:schemeClr>
                </a:solidFill>
                <a:latin typeface="+mn-lt"/>
              </a:rPr>
              <a:t>Il existe des codeurs semi-absolus qui permettent de diminuer la fréquence de comptage.</a:t>
            </a:r>
          </a:p>
        </p:txBody>
      </p:sp>
    </p:spTree>
    <p:extLst>
      <p:ext uri="{BB962C8B-B14F-4D97-AF65-F5344CB8AC3E}">
        <p14:creationId xmlns:p14="http://schemas.microsoft.com/office/powerpoint/2010/main" val="137435456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Système de codage </a:t>
            </a:r>
            <a:r>
              <a:rPr lang="mr-IN"/>
              <a:t>–</a:t>
            </a:r>
            <a:r>
              <a:rPr lang="fr-FR"/>
              <a:t> binaire pur</a:t>
            </a:r>
          </a:p>
        </p:txBody>
      </p:sp>
      <p:sp>
        <p:nvSpPr>
          <p:cNvPr id="3" name="Espace réservé du contenu 2"/>
          <p:cNvSpPr>
            <a:spLocks noGrp="1"/>
          </p:cNvSpPr>
          <p:nvPr>
            <p:ph idx="1"/>
          </p:nvPr>
        </p:nvSpPr>
        <p:spPr>
          <a:xfrm>
            <a:off x="822959" y="1556951"/>
            <a:ext cx="7543801" cy="1754659"/>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fr-FR"/>
              <a:t>Le « binaire pur » est le langage de base des ordinateurs numériques.</a:t>
            </a:r>
          </a:p>
          <a:p>
            <a:pPr marL="0" marR="0" lvl="0" indent="0" defTabSz="914400" eaLnBrk="1" fontAlgn="auto" latinLnBrk="0" hangingPunct="1">
              <a:lnSpc>
                <a:spcPct val="100000"/>
              </a:lnSpc>
              <a:spcBef>
                <a:spcPts val="0"/>
              </a:spcBef>
              <a:spcAft>
                <a:spcPts val="0"/>
              </a:spcAft>
              <a:buClrTx/>
              <a:buSzTx/>
              <a:buFontTx/>
              <a:buNone/>
              <a:tabLst/>
              <a:defRPr/>
            </a:pPr>
            <a:r>
              <a:rPr lang="fr-FR"/>
              <a:t>C’est aussi l’espace mathématique de l’algèbre de Boole {0, 1} ou base 2.</a:t>
            </a:r>
          </a:p>
          <a:p>
            <a:pPr marL="0" marR="0" lvl="0" indent="0" defTabSz="914400" eaLnBrk="1" fontAlgn="auto" latinLnBrk="0" hangingPunct="1">
              <a:lnSpc>
                <a:spcPct val="100000"/>
              </a:lnSpc>
              <a:spcBef>
                <a:spcPts val="0"/>
              </a:spcBef>
              <a:spcAft>
                <a:spcPts val="0"/>
              </a:spcAft>
              <a:buClrTx/>
              <a:buSzTx/>
              <a:buFontTx/>
              <a:buNone/>
              <a:tabLst/>
              <a:defRPr/>
            </a:pPr>
            <a:r>
              <a:rPr lang="fr-FR"/>
              <a:t>Dans cet espace, tout nombre sera donc représenté par une suite de 0 et de 1. </a:t>
            </a:r>
          </a:p>
          <a:p>
            <a:pPr marL="0" marR="0" lvl="0" indent="0" defTabSz="914400" eaLnBrk="1" fontAlgn="auto" latinLnBrk="0" hangingPunct="1">
              <a:lnSpc>
                <a:spcPct val="100000"/>
              </a:lnSpc>
              <a:spcBef>
                <a:spcPts val="0"/>
              </a:spcBef>
              <a:spcAft>
                <a:spcPts val="0"/>
              </a:spcAft>
              <a:buClrTx/>
              <a:buSzTx/>
              <a:buFontTx/>
              <a:buNone/>
              <a:tabLst/>
              <a:defRPr/>
            </a:pPr>
            <a:r>
              <a:rPr lang="fr-FR"/>
              <a:t>Quelques exemples d’entiers en base 10 et leur représentation en base 2 ou binaire pur :</a:t>
            </a:r>
          </a:p>
          <a:p>
            <a:pPr marL="0" marR="0" lvl="0" indent="0" defTabSz="914400" eaLnBrk="1" fontAlgn="auto" latinLnBrk="0" hangingPunct="1">
              <a:lnSpc>
                <a:spcPct val="100000"/>
              </a:lnSpc>
              <a:spcBef>
                <a:spcPts val="0"/>
              </a:spcBef>
              <a:spcAft>
                <a:spcPts val="0"/>
              </a:spcAft>
              <a:buClrTx/>
              <a:buSzTx/>
              <a:buFontTx/>
              <a:buNone/>
              <a:tabLst/>
              <a:defRPr/>
            </a:pPr>
            <a:endParaRPr lang="fr-FR"/>
          </a:p>
          <a:p>
            <a:pPr marL="0" marR="0" lvl="0" indent="0" defTabSz="914400" eaLnBrk="1" fontAlgn="auto" latinLnBrk="0" hangingPunct="1">
              <a:lnSpc>
                <a:spcPct val="100000"/>
              </a:lnSpc>
              <a:spcBef>
                <a:spcPts val="0"/>
              </a:spcBef>
              <a:spcAft>
                <a:spcPts val="0"/>
              </a:spcAft>
              <a:buClrTx/>
              <a:buSzTx/>
              <a:buFontTx/>
              <a:buNone/>
              <a:tabLst/>
              <a:defRPr/>
            </a:pPr>
            <a:endParaRPr lang="fr-FR" baseline="-25000"/>
          </a:p>
          <a:p>
            <a:pPr marL="0" marR="0" lvl="0" indent="0" defTabSz="914400" eaLnBrk="1" fontAlgn="auto" latinLnBrk="0" hangingPunct="1">
              <a:lnSpc>
                <a:spcPct val="100000"/>
              </a:lnSpc>
              <a:spcBef>
                <a:spcPts val="0"/>
              </a:spcBef>
              <a:spcAft>
                <a:spcPts val="0"/>
              </a:spcAft>
              <a:buClrTx/>
              <a:buSzTx/>
              <a:buFontTx/>
              <a:buNone/>
              <a:tabLst/>
              <a:defRPr/>
            </a:pPr>
            <a:endParaRPr lang="fr-FR"/>
          </a:p>
          <a:p>
            <a:pPr marL="0" marR="0" lvl="0" indent="0" defTabSz="91440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Tableau 6"/>
          <p:cNvGraphicFramePr>
            <a:graphicFrameLocks noGrp="1"/>
          </p:cNvGraphicFramePr>
          <p:nvPr>
            <p:extLst>
              <p:ext uri="{D42A27DB-BD31-4B8C-83A1-F6EECF244321}">
                <p14:modId xmlns:p14="http://schemas.microsoft.com/office/powerpoint/2010/main" val="1729739458"/>
              </p:ext>
            </p:extLst>
          </p:nvPr>
        </p:nvGraphicFramePr>
        <p:xfrm>
          <a:off x="893805" y="3406275"/>
          <a:ext cx="1861752" cy="2225040"/>
        </p:xfrm>
        <a:graphic>
          <a:graphicData uri="http://schemas.openxmlformats.org/drawingml/2006/table">
            <a:tbl>
              <a:tblPr firstRow="1" bandRow="1">
                <a:tableStyleId>{5C22544A-7EE6-4342-B048-85BDC9FD1C3A}</a:tableStyleId>
              </a:tblPr>
              <a:tblGrid>
                <a:gridCol w="930876"/>
                <a:gridCol w="930876"/>
              </a:tblGrid>
              <a:tr h="370840">
                <a:tc>
                  <a:txBody>
                    <a:bodyPr/>
                    <a:lstStyle/>
                    <a:p>
                      <a:r>
                        <a:rPr lang="fr-FR"/>
                        <a:t>b</a:t>
                      </a:r>
                      <a:r>
                        <a:rPr lang="fr-FR" baseline="-25000"/>
                        <a:t>10</a:t>
                      </a:r>
                    </a:p>
                  </a:txBody>
                  <a:tcPr/>
                </a:tc>
                <a:tc>
                  <a:txBody>
                    <a:bodyPr/>
                    <a:lstStyle/>
                    <a:p>
                      <a:r>
                        <a:rPr lang="fr-FR"/>
                        <a:t>b</a:t>
                      </a:r>
                      <a:r>
                        <a:rPr lang="fr-FR" baseline="-25000"/>
                        <a:t>2</a:t>
                      </a:r>
                    </a:p>
                  </a:txBody>
                  <a:tcPr/>
                </a:tc>
              </a:tr>
              <a:tr h="370840">
                <a:tc>
                  <a:txBody>
                    <a:bodyPr/>
                    <a:lstStyle/>
                    <a:p>
                      <a:r>
                        <a:rPr lang="fr-FR"/>
                        <a:t>0</a:t>
                      </a:r>
                    </a:p>
                  </a:txBody>
                  <a:tcPr/>
                </a:tc>
                <a:tc>
                  <a:txBody>
                    <a:bodyPr/>
                    <a:lstStyle/>
                    <a:p>
                      <a:r>
                        <a:rPr lang="fr-FR"/>
                        <a:t>0</a:t>
                      </a:r>
                    </a:p>
                  </a:txBody>
                  <a:tcPr/>
                </a:tc>
              </a:tr>
              <a:tr h="370840">
                <a:tc>
                  <a:txBody>
                    <a:bodyPr/>
                    <a:lstStyle/>
                    <a:p>
                      <a:r>
                        <a:rPr lang="fr-FR"/>
                        <a:t>1</a:t>
                      </a:r>
                    </a:p>
                  </a:txBody>
                  <a:tcPr/>
                </a:tc>
                <a:tc>
                  <a:txBody>
                    <a:bodyPr/>
                    <a:lstStyle/>
                    <a:p>
                      <a:r>
                        <a:rPr lang="fr-FR"/>
                        <a:t>1</a:t>
                      </a:r>
                    </a:p>
                  </a:txBody>
                  <a:tcPr/>
                </a:tc>
              </a:tr>
              <a:tr h="370840">
                <a:tc>
                  <a:txBody>
                    <a:bodyPr/>
                    <a:lstStyle/>
                    <a:p>
                      <a:r>
                        <a:rPr lang="fr-FR"/>
                        <a:t>2</a:t>
                      </a:r>
                    </a:p>
                  </a:txBody>
                  <a:tcPr/>
                </a:tc>
                <a:tc>
                  <a:txBody>
                    <a:bodyPr/>
                    <a:lstStyle/>
                    <a:p>
                      <a:r>
                        <a:rPr lang="fr-FR"/>
                        <a:t>10</a:t>
                      </a:r>
                    </a:p>
                  </a:txBody>
                  <a:tcPr/>
                </a:tc>
              </a:tr>
              <a:tr h="370840">
                <a:tc>
                  <a:txBody>
                    <a:bodyPr/>
                    <a:lstStyle/>
                    <a:p>
                      <a:r>
                        <a:rPr lang="fr-FR"/>
                        <a:t>3</a:t>
                      </a:r>
                    </a:p>
                  </a:txBody>
                  <a:tcPr/>
                </a:tc>
                <a:tc>
                  <a:txBody>
                    <a:bodyPr/>
                    <a:lstStyle/>
                    <a:p>
                      <a:r>
                        <a:rPr lang="fr-FR"/>
                        <a:t>11</a:t>
                      </a:r>
                    </a:p>
                  </a:txBody>
                  <a:tcPr/>
                </a:tc>
              </a:tr>
              <a:tr h="370840">
                <a:tc>
                  <a:txBody>
                    <a:bodyPr/>
                    <a:lstStyle/>
                    <a:p>
                      <a:r>
                        <a:rPr lang="fr-FR"/>
                        <a:t>4</a:t>
                      </a:r>
                    </a:p>
                  </a:txBody>
                  <a:tcPr/>
                </a:tc>
                <a:tc>
                  <a:txBody>
                    <a:bodyPr/>
                    <a:lstStyle/>
                    <a:p>
                      <a:r>
                        <a:rPr lang="fr-FR"/>
                        <a:t>100</a:t>
                      </a:r>
                    </a:p>
                  </a:txBody>
                  <a:tcPr/>
                </a:tc>
              </a:tr>
            </a:tbl>
          </a:graphicData>
        </a:graphic>
      </p:graphicFrame>
      <p:sp>
        <p:nvSpPr>
          <p:cNvPr id="8" name="Espace réservé du contenu 2"/>
          <p:cNvSpPr txBox="1">
            <a:spLocks/>
          </p:cNvSpPr>
          <p:nvPr/>
        </p:nvSpPr>
        <p:spPr>
          <a:xfrm>
            <a:off x="2929046" y="3359000"/>
            <a:ext cx="5652392" cy="690782"/>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spcBef>
                <a:spcPts val="0"/>
              </a:spcBef>
              <a:spcAft>
                <a:spcPts val="0"/>
              </a:spcAft>
              <a:buClrTx/>
              <a:buSzTx/>
              <a:buFontTx/>
              <a:buNone/>
            </a:pPr>
            <a:r>
              <a:rPr kumimoji="0" lang="fr-FR"/>
              <a:t>En généralisant :</a:t>
            </a:r>
          </a:p>
          <a:p>
            <a:pPr marL="0" indent="0" fontAlgn="auto">
              <a:lnSpc>
                <a:spcPct val="100000"/>
              </a:lnSpc>
              <a:spcBef>
                <a:spcPts val="0"/>
              </a:spcBef>
              <a:spcAft>
                <a:spcPts val="0"/>
              </a:spcAft>
              <a:buClrTx/>
              <a:buSzTx/>
              <a:buNone/>
            </a:pPr>
            <a:r>
              <a:rPr lang="fr-FR" dirty="0"/>
              <a:t>d en décimal = a0.2</a:t>
            </a:r>
            <a:r>
              <a:rPr lang="fr-FR" baseline="30000" dirty="0"/>
              <a:t>0</a:t>
            </a:r>
            <a:r>
              <a:rPr lang="fr-FR" dirty="0"/>
              <a:t> + a1.2</a:t>
            </a:r>
            <a:r>
              <a:rPr lang="fr-FR" baseline="30000" dirty="0"/>
              <a:t>1</a:t>
            </a:r>
            <a:r>
              <a:rPr lang="fr-FR" dirty="0"/>
              <a:t> + a2.2</a:t>
            </a:r>
            <a:r>
              <a:rPr lang="fr-FR" baseline="30000" dirty="0"/>
              <a:t>2</a:t>
            </a:r>
            <a:r>
              <a:rPr lang="fr-FR" dirty="0"/>
              <a:t> + ...+ an.2</a:t>
            </a:r>
            <a:r>
              <a:rPr lang="fr-FR" baseline="30000" dirty="0"/>
              <a:t>n</a:t>
            </a:r>
          </a:p>
        </p:txBody>
      </p:sp>
      <p:sp>
        <p:nvSpPr>
          <p:cNvPr id="9" name="Espace réservé du contenu 2"/>
          <p:cNvSpPr txBox="1">
            <a:spLocks/>
          </p:cNvSpPr>
          <p:nvPr/>
        </p:nvSpPr>
        <p:spPr>
          <a:xfrm>
            <a:off x="2935141" y="4255111"/>
            <a:ext cx="5775721" cy="106284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spcBef>
                <a:spcPts val="0"/>
              </a:spcBef>
              <a:spcAft>
                <a:spcPts val="0"/>
              </a:spcAft>
              <a:buClrTx/>
              <a:buSzTx/>
              <a:buFontTx/>
              <a:buNone/>
            </a:pPr>
            <a:r>
              <a:rPr kumimoji="0" lang="fr-FR"/>
              <a:t>Une information binaire est appelée en anglais </a:t>
            </a:r>
            <a:r>
              <a:rPr kumimoji="0" lang="fr-FR" b="1"/>
              <a:t>bi</a:t>
            </a:r>
            <a:r>
              <a:rPr kumimoji="0" lang="fr-FR"/>
              <a:t>nary digi</a:t>
            </a:r>
            <a:r>
              <a:rPr kumimoji="0" lang="fr-FR" b="1"/>
              <a:t>t</a:t>
            </a:r>
            <a:r>
              <a:rPr kumimoji="0" lang="fr-FR"/>
              <a:t>,  le mot-valise créé (et universellement connu) est </a:t>
            </a:r>
            <a:r>
              <a:rPr kumimoji="0" lang="fr-FR" b="1"/>
              <a:t>bit</a:t>
            </a:r>
            <a:r>
              <a:rPr kumimoji="0" lang="fr-FR"/>
              <a:t>.</a:t>
            </a:r>
            <a:endParaRPr lang="fr-FR" baseline="30000" dirty="0"/>
          </a:p>
        </p:txBody>
      </p:sp>
    </p:spTree>
    <p:extLst>
      <p:ext uri="{BB962C8B-B14F-4D97-AF65-F5344CB8AC3E}">
        <p14:creationId xmlns:p14="http://schemas.microsoft.com/office/powerpoint/2010/main" val="1823410215"/>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Autres capteurs</a:t>
            </a:r>
          </a:p>
        </p:txBody>
      </p:sp>
      <p:sp>
        <p:nvSpPr>
          <p:cNvPr id="3" name="Espace réservé du contenu 2"/>
          <p:cNvSpPr>
            <a:spLocks noGrp="1"/>
          </p:cNvSpPr>
          <p:nvPr>
            <p:ph idx="1"/>
          </p:nvPr>
        </p:nvSpPr>
        <p:spPr>
          <a:xfrm>
            <a:off x="822959" y="2108279"/>
            <a:ext cx="7543801" cy="1710684"/>
          </a:xfrm>
        </p:spPr>
        <p:txBody>
          <a:bodyPr/>
          <a:lstStyle/>
          <a:p>
            <a:r>
              <a:rPr lang="fr-FR" dirty="0"/>
              <a:t>Les génératrices tachymétrique, basées sur le principe de la dynamo, donnent une tension continue et proportionnelle à la fréquence de rotation à laquelle elles sont soumises</a:t>
            </a:r>
          </a:p>
          <a:p>
            <a:r>
              <a:rPr lang="fr-FR" dirty="0"/>
              <a:t>L’utilisation d’un codeur incrémental permet également, par analyse de la fréquence des impulsions, d’en déduire une fréquence rotation.</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23455" y="1580638"/>
            <a:ext cx="2658869" cy="461665"/>
          </a:xfrm>
          <a:prstGeom prst="rect">
            <a:avLst/>
          </a:prstGeom>
        </p:spPr>
        <p:txBody>
          <a:bodyPr wrap="none">
            <a:spAutoFit/>
          </a:bodyPr>
          <a:lstStyle/>
          <a:p>
            <a:r>
              <a:rPr lang="fr-FR" sz="2400" b="1">
                <a:solidFill>
                  <a:schemeClr val="tx1"/>
                </a:solidFill>
                <a:latin typeface="+mn-lt"/>
              </a:rPr>
              <a:t>Capteurs de vitesse</a:t>
            </a:r>
          </a:p>
        </p:txBody>
      </p:sp>
      <p:sp>
        <p:nvSpPr>
          <p:cNvPr id="8" name="Rectangle 7"/>
          <p:cNvSpPr/>
          <p:nvPr/>
        </p:nvSpPr>
        <p:spPr>
          <a:xfrm>
            <a:off x="787597" y="3763543"/>
            <a:ext cx="3173176" cy="461665"/>
          </a:xfrm>
          <a:prstGeom prst="rect">
            <a:avLst/>
          </a:prstGeom>
        </p:spPr>
        <p:txBody>
          <a:bodyPr wrap="none">
            <a:spAutoFit/>
          </a:bodyPr>
          <a:lstStyle/>
          <a:p>
            <a:r>
              <a:rPr lang="fr-FR" sz="2400" b="1">
                <a:solidFill>
                  <a:schemeClr val="tx1"/>
                </a:solidFill>
                <a:latin typeface="+mn-lt"/>
              </a:rPr>
              <a:t>Capteurs d’accéleration</a:t>
            </a:r>
          </a:p>
        </p:txBody>
      </p:sp>
      <p:sp>
        <p:nvSpPr>
          <p:cNvPr id="9" name="Rectangle 8"/>
          <p:cNvSpPr/>
          <p:nvPr/>
        </p:nvSpPr>
        <p:spPr>
          <a:xfrm>
            <a:off x="968188" y="4443987"/>
            <a:ext cx="4572000" cy="1102866"/>
          </a:xfrm>
          <a:prstGeom prst="rect">
            <a:avLst/>
          </a:prstGeom>
        </p:spPr>
        <p:txBody>
          <a:bodyPr vert="horz" lIns="0" tIns="45720" rIns="0" bIns="45720" rtlCol="0">
            <a:normAutofit fontScale="92500" lnSpcReduction="200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Les accéléromètres</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Ce sont des capteurs permettant de mesurer un accéleration de 1 à plusieurs g suivant un ou plusieurs axes.</a:t>
            </a:r>
            <a:endParaRPr lang="fr-FR" sz="2000">
              <a:solidFill>
                <a:schemeClr val="tx1">
                  <a:lumMod val="75000"/>
                  <a:lumOff val="25000"/>
                </a:schemeClr>
              </a:solidFill>
              <a:latin typeface="+mn-lt"/>
            </a:endParaRPr>
          </a:p>
        </p:txBody>
      </p:sp>
    </p:spTree>
    <p:extLst>
      <p:ext uri="{BB962C8B-B14F-4D97-AF65-F5344CB8AC3E}">
        <p14:creationId xmlns:p14="http://schemas.microsoft.com/office/powerpoint/2010/main" val="1457955733"/>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Autres capteurs</a:t>
            </a:r>
          </a:p>
        </p:txBody>
      </p:sp>
      <p:sp>
        <p:nvSpPr>
          <p:cNvPr id="3" name="Espace réservé du contenu 2"/>
          <p:cNvSpPr>
            <a:spLocks noGrp="1"/>
          </p:cNvSpPr>
          <p:nvPr>
            <p:ph idx="1"/>
          </p:nvPr>
        </p:nvSpPr>
        <p:spPr>
          <a:xfrm>
            <a:off x="822960" y="1556951"/>
            <a:ext cx="6277088" cy="4312143"/>
          </a:xfrm>
        </p:spPr>
        <p:txBody>
          <a:bodyPr>
            <a:normAutofit lnSpcReduction="10000"/>
          </a:bodyPr>
          <a:lstStyle/>
          <a:p>
            <a:r>
              <a:rPr lang="fr-FR" sz="2400" b="1"/>
              <a:t>Jauges d’allongement</a:t>
            </a:r>
          </a:p>
          <a:p>
            <a:r>
              <a:rPr lang="fr-FR" dirty="0"/>
              <a:t>Mesure de la variation de résistance d'un fil métallique en fonction de son allongement. La jauge est collée sur une pièce, appelé corps d'épreuve. La déformation du corps d’épreuve peut excéder plusieurs 1/10 mm.</a:t>
            </a:r>
          </a:p>
          <a:p>
            <a:endParaRPr lang="fr-FR" b="1" dirty="0"/>
          </a:p>
          <a:p>
            <a:r>
              <a:rPr lang="fr-FR" sz="2400" b="1" dirty="0"/>
              <a:t>Capteurs piezo-électriques</a:t>
            </a:r>
          </a:p>
          <a:p>
            <a:r>
              <a:rPr lang="fr-FR" dirty="0"/>
              <a:t>Accumulation des charges électriques sur deux faces opposées proportionnellement à l'effort. La déformation est très faible.</a:t>
            </a:r>
          </a:p>
          <a:p>
            <a:r>
              <a:rPr lang="fr-FR" dirty="0"/>
              <a:t>Conviennent pour les efforts de courte durée, le signal se dégrade rapidement. Ils sont donc très utiles pour la mesure de chocs.</a:t>
            </a:r>
          </a:p>
          <a:p>
            <a:endParaRPr lang="fr-FR" b="1" dirty="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Picture 4"/>
          <p:cNvPicPr>
            <a:picLocks noChangeAspect="1" noChangeArrowheads="1"/>
          </p:cNvPicPr>
          <p:nvPr/>
        </p:nvPicPr>
        <p:blipFill>
          <a:blip r:embed="rId3" cstate="print"/>
          <a:srcRect/>
          <a:stretch>
            <a:fillRect/>
          </a:stretch>
        </p:blipFill>
        <p:spPr bwMode="auto">
          <a:xfrm rot="16200000">
            <a:off x="6941231" y="2289465"/>
            <a:ext cx="2323422" cy="1006353"/>
          </a:xfrm>
          <a:prstGeom prst="rect">
            <a:avLst/>
          </a:prstGeom>
          <a:noFill/>
          <a:ln w="9525">
            <a:noFill/>
            <a:miter lim="800000"/>
            <a:headEnd/>
            <a:tailEnd/>
          </a:ln>
        </p:spPr>
      </p:pic>
    </p:spTree>
    <p:extLst>
      <p:ext uri="{BB962C8B-B14F-4D97-AF65-F5344CB8AC3E}">
        <p14:creationId xmlns:p14="http://schemas.microsoft.com/office/powerpoint/2010/main" val="1279801150"/>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Code à Barres / QR Code</a:t>
            </a:r>
          </a:p>
        </p:txBody>
      </p:sp>
      <p:sp>
        <p:nvSpPr>
          <p:cNvPr id="3" name="Espace réservé du contenu 2"/>
          <p:cNvSpPr>
            <a:spLocks noGrp="1"/>
          </p:cNvSpPr>
          <p:nvPr>
            <p:ph idx="1"/>
          </p:nvPr>
        </p:nvSpPr>
        <p:spPr>
          <a:xfrm>
            <a:off x="822960" y="1556952"/>
            <a:ext cx="4017981" cy="2019966"/>
          </a:xfrm>
        </p:spPr>
        <p:txBody>
          <a:bodyPr>
            <a:normAutofit fontScale="92500" lnSpcReduction="20000"/>
          </a:bodyPr>
          <a:lstStyle/>
          <a:p>
            <a:r>
              <a:rPr lang="fr-FR" dirty="0"/>
              <a:t>Des lecteurs LASER permettent d’identifier les objets dotés d’une étiquette composée d’un certain nombre de barres (codage). Ces codes peuvent être générés par programme et imprimer sur des étiquettes. Il existe plusieurs codage, EAN8 et 13 étant parmi les plus répandus dans le commerce et l’industrie.</a:t>
            </a:r>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8051" t="10585" r="11899" b="5260"/>
          <a:stretch/>
        </p:blipFill>
        <p:spPr>
          <a:xfrm>
            <a:off x="5042648" y="1600201"/>
            <a:ext cx="3334870" cy="1655935"/>
          </a:xfrm>
          <a:prstGeom prst="rect">
            <a:avLst/>
          </a:prstGeom>
        </p:spPr>
      </p:pic>
      <p:sp>
        <p:nvSpPr>
          <p:cNvPr id="9" name="Espace réservé du contenu 2"/>
          <p:cNvSpPr txBox="1">
            <a:spLocks/>
          </p:cNvSpPr>
          <p:nvPr/>
        </p:nvSpPr>
        <p:spPr>
          <a:xfrm>
            <a:off x="840888" y="3926541"/>
            <a:ext cx="4013499" cy="1510553"/>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dirty="0"/>
              <a:t>Les Quick Response Code (QRC) </a:t>
            </a:r>
            <a:r>
              <a:rPr lang="fr-FR"/>
              <a:t>est un type de code-barres en deux dimensions (ou code matriciel) constitué de modules noirs disposés dans un carré à fond blanc. L'agencement de ces points définit l'information que contient le code.</a:t>
            </a:r>
            <a:r>
              <a:rPr kumimoji="0" lang="fr-FR" dirty="0"/>
              <a:t> </a:t>
            </a:r>
            <a:endParaRPr kumimoji="0" lang="fr-F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848530"/>
            <a:ext cx="2186641" cy="2145123"/>
          </a:xfrm>
          <a:prstGeom prst="rect">
            <a:avLst/>
          </a:prstGeom>
        </p:spPr>
      </p:pic>
    </p:spTree>
    <p:extLst>
      <p:ext uri="{BB962C8B-B14F-4D97-AF65-F5344CB8AC3E}">
        <p14:creationId xmlns:p14="http://schemas.microsoft.com/office/powerpoint/2010/main" val="33769349"/>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Écriture/Lecture RFID</a:t>
            </a:r>
          </a:p>
        </p:txBody>
      </p:sp>
      <p:sp>
        <p:nvSpPr>
          <p:cNvPr id="3" name="Espace réservé du contenu 2"/>
          <p:cNvSpPr>
            <a:spLocks noGrp="1"/>
          </p:cNvSpPr>
          <p:nvPr>
            <p:ph idx="1"/>
          </p:nvPr>
        </p:nvSpPr>
        <p:spPr/>
        <p:txBody>
          <a:bodyPr/>
          <a:lstStyle/>
          <a:p>
            <a:r>
              <a:rPr lang="fr-FR" b="1" dirty="0"/>
              <a:t>Radio </a:t>
            </a:r>
            <a:r>
              <a:rPr lang="fr-FR" b="1" dirty="0" err="1"/>
              <a:t>Frequence</a:t>
            </a:r>
            <a:r>
              <a:rPr lang="fr-FR" b="1" dirty="0"/>
              <a:t> Identification</a:t>
            </a:r>
          </a:p>
          <a:p>
            <a:r>
              <a:rPr lang="fr-FR" dirty="0"/>
              <a:t>Une badge  RFID (transpondeur) est constitué d'une antenne et d'une puce dotée de mémoire (quelques Ko). Une tête RFID permet d'écrire ou de lire les informations dans cette puce. Il et possible de placer une étiquette souple (peu chère) et aucollante sur un produit ou bien sur une palette transportant les produits entre les différents postes de fabrication.</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Picture 3"/>
          <p:cNvPicPr>
            <a:picLocks noChangeAspect="1" noChangeArrowheads="1"/>
          </p:cNvPicPr>
          <p:nvPr/>
        </p:nvPicPr>
        <p:blipFill>
          <a:blip r:embed="rId3" cstate="print"/>
          <a:srcRect/>
          <a:stretch>
            <a:fillRect/>
          </a:stretch>
        </p:blipFill>
        <p:spPr bwMode="auto">
          <a:xfrm>
            <a:off x="5444169" y="3879268"/>
            <a:ext cx="1924819" cy="1309632"/>
          </a:xfrm>
          <a:prstGeom prst="rect">
            <a:avLst/>
          </a:prstGeom>
          <a:noFill/>
          <a:ln w="9525">
            <a:noFill/>
            <a:miter lim="800000"/>
            <a:headEnd/>
            <a:tailEnd/>
          </a:ln>
        </p:spPr>
      </p:pic>
    </p:spTree>
    <p:extLst>
      <p:ext uri="{BB962C8B-B14F-4D97-AF65-F5344CB8AC3E}">
        <p14:creationId xmlns:p14="http://schemas.microsoft.com/office/powerpoint/2010/main" val="1114854137"/>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a:t>Logique séquentielle</a:t>
            </a:r>
          </a:p>
        </p:txBody>
      </p:sp>
      <p:sp>
        <p:nvSpPr>
          <p:cNvPr id="8" name="Espace réservé du texte 7"/>
          <p:cNvSpPr>
            <a:spLocks noGrp="1"/>
          </p:cNvSpPr>
          <p:nvPr>
            <p:ph type="body" idx="1"/>
          </p:nvPr>
        </p:nvSpPr>
        <p:spPr/>
        <p:txBody>
          <a:bodyPr/>
          <a:lstStyle/>
          <a:p>
            <a:r>
              <a:rPr lang="fr-FR"/>
              <a:t>Programmation grafcet</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379089711"/>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a:t>Graphe Fonctionnel de commande étape/transition</a:t>
            </a:r>
          </a:p>
        </p:txBody>
      </p:sp>
      <p:sp>
        <p:nvSpPr>
          <p:cNvPr id="6" name="Espace réservé du contenu 5"/>
          <p:cNvSpPr>
            <a:spLocks noGrp="1"/>
          </p:cNvSpPr>
          <p:nvPr>
            <p:ph idx="1"/>
          </p:nvPr>
        </p:nvSpPr>
        <p:spPr/>
        <p:txBody>
          <a:bodyPr/>
          <a:lstStyle/>
          <a:p>
            <a:pPr>
              <a:buFont typeface="Arial" pitchFamily="34" charset="0"/>
              <a:buChar char="•"/>
            </a:pPr>
            <a:r>
              <a:rPr lang="fr-FR" dirty="0"/>
              <a:t>Définition du GRAFCET, éléments de grafcet</a:t>
            </a:r>
          </a:p>
          <a:p>
            <a:pPr>
              <a:buFont typeface="Arial" pitchFamily="34" charset="0"/>
              <a:buChar char="•"/>
            </a:pPr>
            <a:r>
              <a:rPr lang="fr-FR" dirty="0"/>
              <a:t>Stabilité d'une action, règles d’évolution </a:t>
            </a:r>
          </a:p>
          <a:p>
            <a:pPr>
              <a:buFont typeface="Arial" pitchFamily="34" charset="0"/>
              <a:buChar char="•"/>
            </a:pPr>
            <a:r>
              <a:rPr lang="fr-FR" dirty="0"/>
              <a:t>Définition d'un front</a:t>
            </a:r>
          </a:p>
          <a:p>
            <a:pPr>
              <a:buFont typeface="Arial" pitchFamily="34" charset="0"/>
              <a:buChar char="•"/>
            </a:pPr>
            <a:r>
              <a:rPr lang="fr-FR" dirty="0"/>
              <a:t>Structures de grafcet (en OU, en ET, et interprété)</a:t>
            </a:r>
          </a:p>
          <a:p>
            <a:pPr>
              <a:buFont typeface="Arial" pitchFamily="34" charset="0"/>
              <a:buChar char="•"/>
            </a:pPr>
            <a:r>
              <a:rPr lang="fr-FR" dirty="0"/>
              <a:t>Les transitions toujours validées et puits</a:t>
            </a:r>
          </a:p>
          <a:p>
            <a:pPr>
              <a:buFont typeface="Arial" pitchFamily="34" charset="0"/>
              <a:buChar char="•"/>
            </a:pPr>
            <a:r>
              <a:rPr lang="fr-FR" dirty="0"/>
              <a:t>Les macro étapes et étapes encapsulantes</a:t>
            </a:r>
            <a:endParaRPr lang="fr-FR"/>
          </a:p>
        </p:txBody>
      </p:sp>
      <p:sp>
        <p:nvSpPr>
          <p:cNvPr id="2" name="Espace réservé du numéro de diapositive 1"/>
          <p:cNvSpPr>
            <a:spLocks noGrp="1"/>
          </p:cNvSpPr>
          <p:nvPr>
            <p:ph type="sldNum" sz="quarter" idx="12"/>
          </p:nvPr>
        </p:nvSpPr>
        <p:spPr/>
        <p:txBody>
          <a:bodyPr/>
          <a:lstStyle/>
          <a:p>
            <a:fld id="{4FAB73BC-B049-4115-A692-8D63A059BFB8}" type="slidenum">
              <a:rPr lang="en-US" dirty="0"/>
              <a:pPr/>
              <a:t>145</a:t>
            </a:fld>
            <a:endParaRPr lang="en-US" dirty="0"/>
          </a:p>
        </p:txBody>
      </p:sp>
      <p:sp>
        <p:nvSpPr>
          <p:cNvPr id="3" name="Espace réservé de la date 2"/>
          <p:cNvSpPr>
            <a:spLocks noGrp="1"/>
          </p:cNvSpPr>
          <p:nvPr>
            <p:ph type="dt" sz="half" idx="2"/>
          </p:nvPr>
        </p:nvSpPr>
        <p:spPr/>
        <p:txBody>
          <a:bodyPr/>
          <a:lstStyle/>
          <a:p>
            <a:r>
              <a:rPr lang="fr-FR" dirty="0"/>
              <a:t>PG/TB</a:t>
            </a:r>
            <a:endParaRPr lang="en-US" dirty="0"/>
          </a:p>
        </p:txBody>
      </p:sp>
      <p:sp>
        <p:nvSpPr>
          <p:cNvPr id="4" name="Espace réservé du pied de page 3"/>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23107163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Grafcet ?</a:t>
            </a:r>
          </a:p>
        </p:txBody>
      </p:sp>
      <p:sp>
        <p:nvSpPr>
          <p:cNvPr id="3" name="Espace réservé du contenu 2"/>
          <p:cNvSpPr>
            <a:spLocks noGrp="1"/>
          </p:cNvSpPr>
          <p:nvPr>
            <p:ph idx="1"/>
          </p:nvPr>
        </p:nvSpPr>
        <p:spPr/>
        <p:txBody>
          <a:bodyPr/>
          <a:lstStyle/>
          <a:p>
            <a:r>
              <a:rPr lang="fr-FR"/>
              <a:t>Le Grafcet (</a:t>
            </a:r>
            <a:r>
              <a:rPr lang="fr-FR" b="1"/>
              <a:t>GRA</a:t>
            </a:r>
            <a:r>
              <a:rPr lang="fr-FR"/>
              <a:t>phe </a:t>
            </a:r>
            <a:r>
              <a:rPr lang="fr-FR" b="1"/>
              <a:t>F</a:t>
            </a:r>
            <a:r>
              <a:rPr lang="fr-FR"/>
              <a:t>onctionnel de </a:t>
            </a:r>
            <a:r>
              <a:rPr lang="fr-FR" b="1"/>
              <a:t>C</a:t>
            </a:r>
            <a:r>
              <a:rPr lang="fr-FR"/>
              <a:t>ommande des </a:t>
            </a:r>
            <a:r>
              <a:rPr lang="fr-FR" b="1"/>
              <a:t>É</a:t>
            </a:r>
            <a:r>
              <a:rPr lang="fr-FR"/>
              <a:t>tapes et </a:t>
            </a:r>
            <a:r>
              <a:rPr lang="fr-FR" b="1"/>
              <a:t>T</a:t>
            </a:r>
            <a:r>
              <a:rPr lang="fr-FR"/>
              <a:t>ransitions) a été proposé par L’ADEPA (Agence pour le Développement de la Productique Automatisée) en 1977 et normalisé en 1982 (NF C03-190).</a:t>
            </a:r>
          </a:p>
          <a:p>
            <a:r>
              <a:rPr lang="fr-FR"/>
              <a:t>Cest un </a:t>
            </a:r>
            <a:r>
              <a:rPr lang="fr-FR" b="1"/>
              <a:t>langage</a:t>
            </a:r>
            <a:r>
              <a:rPr lang="fr-FR"/>
              <a:t> fonctionnel </a:t>
            </a:r>
            <a:r>
              <a:rPr lang="fr-FR" b="1"/>
              <a:t>graphique</a:t>
            </a:r>
            <a:r>
              <a:rPr lang="fr-FR"/>
              <a:t> destiné à décrire les différents comportements d’un </a:t>
            </a:r>
            <a:r>
              <a:rPr lang="fr-FR" b="1"/>
              <a:t>automatisme séquentiel</a:t>
            </a:r>
            <a:r>
              <a:rPr lang="fr-FR"/>
              <a:t>. Il aide à la réalisation et apporte une aide appréciable lors de l’exploitation de la machine pour les dépannages et les modifications.</a:t>
            </a:r>
          </a:p>
          <a:p>
            <a:r>
              <a:rPr lang="fr-FR" b="1"/>
              <a:t>Le Grafcet représente l’évolution d’un cycle comprenant des étapes et des transitions.</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388406575"/>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Niveaux 1 et 2</a:t>
            </a:r>
          </a:p>
        </p:txBody>
      </p:sp>
      <p:sp>
        <p:nvSpPr>
          <p:cNvPr id="3" name="Espace réservé du contenu 2"/>
          <p:cNvSpPr>
            <a:spLocks noGrp="1"/>
          </p:cNvSpPr>
          <p:nvPr>
            <p:ph idx="1"/>
          </p:nvPr>
        </p:nvSpPr>
        <p:spPr>
          <a:xfrm>
            <a:off x="822959" y="1556951"/>
            <a:ext cx="7543801" cy="4312143"/>
          </a:xfrm>
        </p:spPr>
        <p:txBody>
          <a:bodyPr/>
          <a:lstStyle/>
          <a:p>
            <a:pPr marL="0" indent="0">
              <a:buNone/>
            </a:pPr>
            <a:r>
              <a:rPr lang="fr-FR"/>
              <a:t>On trouve principalement 2 types de représentation : </a:t>
            </a:r>
            <a:endParaRPr lang="fr-FR">
              <a:effectLst/>
            </a:endParaRPr>
          </a:p>
          <a:p>
            <a:pPr marL="0" indent="0">
              <a:buNone/>
            </a:pPr>
            <a:r>
              <a:rPr lang="fr-FR"/>
              <a:t>La </a:t>
            </a:r>
            <a:r>
              <a:rPr lang="fr-FR" b="1"/>
              <a:t>représentation fonctionnelle</a:t>
            </a:r>
            <a:r>
              <a:rPr lang="fr-FR"/>
              <a:t> ou de niveau 1 donne une interprétation de la solution retenue pour un problème posé, en précisant la coordination des tâches opératives. Elle permet une compréhension globale du système.</a:t>
            </a:r>
          </a:p>
          <a:p>
            <a:pPr marL="0" indent="0">
              <a:buNone/>
            </a:pPr>
            <a:r>
              <a:rPr lang="fr-FR"/>
              <a:t>La </a:t>
            </a:r>
            <a:r>
              <a:rPr lang="fr-FR" b="1"/>
              <a:t>représentation technologique</a:t>
            </a:r>
            <a:r>
              <a:rPr lang="fr-FR"/>
              <a:t> ou de niveau 2 donne une interprétation en tenant compte des choix technologiques relatifs à la partie commande de l’automatisme ; on indique aussi le type et la designation des appareillages.</a:t>
            </a:r>
            <a:endParaRPr lang="fr-FR">
              <a:effectLst/>
            </a:endParaRP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92061370"/>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Un exemple</a:t>
            </a:r>
          </a:p>
        </p:txBody>
      </p:sp>
      <p:sp>
        <p:nvSpPr>
          <p:cNvPr id="3" name="Espace réservé du contenu 2"/>
          <p:cNvSpPr>
            <a:spLocks noGrp="1"/>
          </p:cNvSpPr>
          <p:nvPr>
            <p:ph idx="1"/>
          </p:nvPr>
        </p:nvSpPr>
        <p:spPr/>
        <p:txBody>
          <a:bodyPr>
            <a:normAutofit lnSpcReduction="10000"/>
          </a:bodyPr>
          <a:lstStyle/>
          <a:p>
            <a:r>
              <a:rPr lang="fr-FR"/>
              <a:t>Pilotage d’une Perceuse à Commande Numérique</a:t>
            </a:r>
          </a:p>
          <a:p>
            <a:r>
              <a:rPr lang="fr-FR"/>
              <a:t>Fonctionnement :</a:t>
            </a:r>
          </a:p>
          <a:p>
            <a:r>
              <a:rPr lang="fr-FR"/>
              <a:t>La pièce étant en place, l’opérateur appuie sur le bouton </a:t>
            </a:r>
            <a:r>
              <a:rPr lang="fr-FR" b="1"/>
              <a:t>Marche</a:t>
            </a:r>
            <a:r>
              <a:rPr lang="fr-FR"/>
              <a:t> de la perceuse ; </a:t>
            </a:r>
          </a:p>
          <a:p>
            <a:r>
              <a:rPr lang="fr-FR"/>
              <a:t>La broche tourne et se déplace pour </a:t>
            </a:r>
            <a:r>
              <a:rPr lang="fr-FR" b="1"/>
              <a:t>atteindre la cote à usiner en z</a:t>
            </a:r>
            <a:r>
              <a:rPr lang="fr-FR"/>
              <a:t> ;</a:t>
            </a:r>
          </a:p>
          <a:p>
            <a:r>
              <a:rPr lang="fr-FR"/>
              <a:t>La </a:t>
            </a:r>
            <a:r>
              <a:rPr lang="fr-FR" b="1"/>
              <a:t>position étant atteinte</a:t>
            </a:r>
            <a:r>
              <a:rPr lang="fr-FR"/>
              <a:t>, </a:t>
            </a:r>
            <a:r>
              <a:rPr lang="fr-FR" b="1"/>
              <a:t>l’usinage s’effectue suivant x</a:t>
            </a:r>
            <a:r>
              <a:rPr lang="fr-FR"/>
              <a:t> ;</a:t>
            </a:r>
          </a:p>
          <a:p>
            <a:r>
              <a:rPr lang="fr-FR"/>
              <a:t>La course effectuée, la broche s’arrête et remonte en position fin de course haute.</a:t>
            </a:r>
          </a:p>
          <a:p>
            <a:endParaRPr lang="fr-FR"/>
          </a:p>
          <a:p>
            <a:r>
              <a:rPr lang="fr-FR"/>
              <a:t>Ces actions s’effectuant de façon </a:t>
            </a:r>
            <a:r>
              <a:rPr lang="fr-FR" b="1"/>
              <a:t>séquentielle</a:t>
            </a:r>
            <a:r>
              <a:rPr lang="fr-FR"/>
              <a:t> (l’une après l’autre), un Grafcet est particulièrement adapté à la représentation du cycle.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285668135"/>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Grafcet L1 du cycle de fraisage CN</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149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10" name="Espace réservé du contenu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2760" y="1802623"/>
            <a:ext cx="5293086" cy="4143808"/>
          </a:xfrm>
        </p:spPr>
      </p:pic>
      <p:sp>
        <p:nvSpPr>
          <p:cNvPr id="3" name="ZoneTexte 2"/>
          <p:cNvSpPr txBox="1"/>
          <p:nvPr/>
        </p:nvSpPr>
        <p:spPr>
          <a:xfrm>
            <a:off x="975826" y="1963271"/>
            <a:ext cx="1405641" cy="369332"/>
          </a:xfrm>
          <a:prstGeom prst="rect">
            <a:avLst/>
          </a:prstGeom>
          <a:noFill/>
          <a:ln>
            <a:solidFill>
              <a:schemeClr val="tx1"/>
            </a:solidFill>
          </a:ln>
        </p:spPr>
        <p:txBody>
          <a:bodyPr wrap="none" rtlCol="0">
            <a:spAutoFit/>
          </a:bodyPr>
          <a:lstStyle/>
          <a:p>
            <a:pPr algn="ctr"/>
            <a:r>
              <a:rPr lang="fr-FR" sz="1800">
                <a:solidFill>
                  <a:schemeClr val="tx1"/>
                </a:solidFill>
                <a:latin typeface="+mn-lt"/>
              </a:rPr>
              <a:t>Étape initiale</a:t>
            </a:r>
          </a:p>
        </p:txBody>
      </p:sp>
      <p:sp>
        <p:nvSpPr>
          <p:cNvPr id="8" name="ZoneTexte 7"/>
          <p:cNvSpPr txBox="1"/>
          <p:nvPr/>
        </p:nvSpPr>
        <p:spPr>
          <a:xfrm>
            <a:off x="1204341" y="4011706"/>
            <a:ext cx="1325043" cy="369332"/>
          </a:xfrm>
          <a:prstGeom prst="rect">
            <a:avLst/>
          </a:prstGeom>
          <a:noFill/>
          <a:ln>
            <a:solidFill>
              <a:schemeClr val="tx1"/>
            </a:solidFill>
          </a:ln>
        </p:spPr>
        <p:txBody>
          <a:bodyPr wrap="none" rtlCol="0">
            <a:spAutoFit/>
          </a:bodyPr>
          <a:lstStyle/>
          <a:p>
            <a:pPr algn="ctr"/>
            <a:r>
              <a:rPr lang="fr-FR" sz="1800">
                <a:solidFill>
                  <a:schemeClr val="tx1"/>
                </a:solidFill>
                <a:latin typeface="+mn-lt"/>
              </a:rPr>
              <a:t>Étape active</a:t>
            </a:r>
          </a:p>
        </p:txBody>
      </p:sp>
      <p:sp>
        <p:nvSpPr>
          <p:cNvPr id="9" name="ZoneTexte 8"/>
          <p:cNvSpPr txBox="1"/>
          <p:nvPr/>
        </p:nvSpPr>
        <p:spPr>
          <a:xfrm>
            <a:off x="1395777" y="5481918"/>
            <a:ext cx="1106714" cy="369332"/>
          </a:xfrm>
          <a:prstGeom prst="rect">
            <a:avLst/>
          </a:prstGeom>
          <a:noFill/>
          <a:ln>
            <a:solidFill>
              <a:schemeClr val="tx1"/>
            </a:solidFill>
          </a:ln>
        </p:spPr>
        <p:txBody>
          <a:bodyPr wrap="none" rtlCol="0">
            <a:spAutoFit/>
          </a:bodyPr>
          <a:lstStyle/>
          <a:p>
            <a:pPr algn="ctr"/>
            <a:r>
              <a:rPr lang="fr-FR" sz="1800">
                <a:solidFill>
                  <a:schemeClr val="tx1"/>
                </a:solidFill>
                <a:latin typeface="+mn-lt"/>
              </a:rPr>
              <a:t>Transition</a:t>
            </a:r>
          </a:p>
        </p:txBody>
      </p:sp>
      <p:sp>
        <p:nvSpPr>
          <p:cNvPr id="11" name="ZoneTexte 10"/>
          <p:cNvSpPr txBox="1"/>
          <p:nvPr/>
        </p:nvSpPr>
        <p:spPr>
          <a:xfrm>
            <a:off x="4917462" y="1824318"/>
            <a:ext cx="2944204" cy="369332"/>
          </a:xfrm>
          <a:prstGeom prst="rect">
            <a:avLst/>
          </a:prstGeom>
          <a:noFill/>
          <a:ln>
            <a:solidFill>
              <a:schemeClr val="tx1"/>
            </a:solidFill>
          </a:ln>
        </p:spPr>
        <p:txBody>
          <a:bodyPr wrap="none" rtlCol="0">
            <a:spAutoFit/>
          </a:bodyPr>
          <a:lstStyle/>
          <a:p>
            <a:pPr algn="ctr"/>
            <a:r>
              <a:rPr lang="fr-FR" sz="1800">
                <a:solidFill>
                  <a:schemeClr val="tx1"/>
                </a:solidFill>
                <a:latin typeface="+mn-lt"/>
              </a:rPr>
              <a:t>Action(s) associée(s) à l’étape</a:t>
            </a:r>
          </a:p>
        </p:txBody>
      </p:sp>
      <p:cxnSp>
        <p:nvCxnSpPr>
          <p:cNvPr id="12" name="Connecteur droit avec flèche 11"/>
          <p:cNvCxnSpPr>
            <a:stCxn id="11" idx="2"/>
          </p:cNvCxnSpPr>
          <p:nvPr/>
        </p:nvCxnSpPr>
        <p:spPr>
          <a:xfrm flipH="1">
            <a:off x="5849471" y="2193650"/>
            <a:ext cx="540093" cy="8453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3" idx="3"/>
          </p:cNvCxnSpPr>
          <p:nvPr/>
        </p:nvCxnSpPr>
        <p:spPr>
          <a:xfrm>
            <a:off x="2381467" y="2147937"/>
            <a:ext cx="1329921" cy="1784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8" idx="3"/>
          </p:cNvCxnSpPr>
          <p:nvPr/>
        </p:nvCxnSpPr>
        <p:spPr>
          <a:xfrm>
            <a:off x="2529384" y="4196372"/>
            <a:ext cx="1406996" cy="174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9" idx="3"/>
          </p:cNvCxnSpPr>
          <p:nvPr/>
        </p:nvCxnSpPr>
        <p:spPr>
          <a:xfrm>
            <a:off x="2502491" y="5666584"/>
            <a:ext cx="1329921" cy="215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6439416" y="5576046"/>
            <a:ext cx="2078710" cy="646331"/>
          </a:xfrm>
          <a:prstGeom prst="rect">
            <a:avLst/>
          </a:prstGeom>
          <a:noFill/>
          <a:ln>
            <a:solidFill>
              <a:schemeClr val="tx1"/>
            </a:solidFill>
          </a:ln>
        </p:spPr>
        <p:txBody>
          <a:bodyPr wrap="none" rtlCol="0">
            <a:spAutoFit/>
          </a:bodyPr>
          <a:lstStyle/>
          <a:p>
            <a:pPr algn="ctr"/>
            <a:r>
              <a:rPr lang="fr-FR" sz="1800">
                <a:solidFill>
                  <a:schemeClr val="tx1"/>
                </a:solidFill>
                <a:latin typeface="+mn-lt"/>
              </a:rPr>
              <a:t>Réceptivité associée</a:t>
            </a:r>
          </a:p>
          <a:p>
            <a:pPr algn="ctr"/>
            <a:r>
              <a:rPr lang="fr-FR" sz="1800">
                <a:solidFill>
                  <a:schemeClr val="tx1"/>
                </a:solidFill>
                <a:latin typeface="+mn-lt"/>
              </a:rPr>
              <a:t>à la transition</a:t>
            </a:r>
          </a:p>
        </p:txBody>
      </p:sp>
      <p:cxnSp>
        <p:nvCxnSpPr>
          <p:cNvPr id="26" name="Connecteur droit avec flèche 25"/>
          <p:cNvCxnSpPr>
            <a:stCxn id="24" idx="1"/>
          </p:cNvCxnSpPr>
          <p:nvPr/>
        </p:nvCxnSpPr>
        <p:spPr>
          <a:xfrm flipH="1" flipV="1">
            <a:off x="6064624" y="5701553"/>
            <a:ext cx="374792" cy="197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1688023" y="2868706"/>
            <a:ext cx="716350" cy="369332"/>
          </a:xfrm>
          <a:prstGeom prst="rect">
            <a:avLst/>
          </a:prstGeom>
          <a:noFill/>
          <a:ln>
            <a:solidFill>
              <a:schemeClr val="tx1"/>
            </a:solidFill>
          </a:ln>
        </p:spPr>
        <p:txBody>
          <a:bodyPr wrap="none" rtlCol="0">
            <a:spAutoFit/>
          </a:bodyPr>
          <a:lstStyle/>
          <a:p>
            <a:pPr algn="ctr"/>
            <a:r>
              <a:rPr lang="fr-FR" sz="1800">
                <a:solidFill>
                  <a:schemeClr val="tx1"/>
                </a:solidFill>
                <a:latin typeface="+mn-lt"/>
              </a:rPr>
              <a:t>Étape</a:t>
            </a:r>
          </a:p>
        </p:txBody>
      </p:sp>
      <p:cxnSp>
        <p:nvCxnSpPr>
          <p:cNvPr id="35" name="Connecteur droit avec flèche 34"/>
          <p:cNvCxnSpPr>
            <a:stCxn id="35" idx="3"/>
          </p:cNvCxnSpPr>
          <p:nvPr/>
        </p:nvCxnSpPr>
        <p:spPr>
          <a:xfrm>
            <a:off x="2412844" y="3053372"/>
            <a:ext cx="1329921" cy="1784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403499" y="3411071"/>
            <a:ext cx="1680718" cy="369332"/>
          </a:xfrm>
          <a:prstGeom prst="rect">
            <a:avLst/>
          </a:prstGeom>
          <a:noFill/>
          <a:ln>
            <a:solidFill>
              <a:schemeClr val="tx1"/>
            </a:solidFill>
          </a:ln>
        </p:spPr>
        <p:txBody>
          <a:bodyPr wrap="none" rtlCol="0">
            <a:spAutoFit/>
          </a:bodyPr>
          <a:lstStyle/>
          <a:p>
            <a:pPr algn="ctr"/>
            <a:r>
              <a:rPr lang="fr-FR" sz="1800">
                <a:solidFill>
                  <a:schemeClr val="tx1"/>
                </a:solidFill>
                <a:latin typeface="+mn-lt"/>
              </a:rPr>
              <a:t>Liaison orientée</a:t>
            </a:r>
          </a:p>
        </p:txBody>
      </p:sp>
      <p:cxnSp>
        <p:nvCxnSpPr>
          <p:cNvPr id="37" name="Connecteur droit avec flèche 36"/>
          <p:cNvCxnSpPr>
            <a:stCxn id="36" idx="3"/>
          </p:cNvCxnSpPr>
          <p:nvPr/>
        </p:nvCxnSpPr>
        <p:spPr>
          <a:xfrm>
            <a:off x="2084217" y="3595737"/>
            <a:ext cx="856207" cy="1784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01233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2953454" y="3809383"/>
            <a:ext cx="369438" cy="276999"/>
          </a:xfrm>
          <a:prstGeom prst="rect">
            <a:avLst/>
          </a:prstGeom>
          <a:noFill/>
        </p:spPr>
        <p:txBody>
          <a:bodyPr wrap="square" rtlCol="0">
            <a:spAutoFit/>
          </a:bodyPr>
          <a:lstStyle/>
          <a:p>
            <a:r>
              <a:rPr lang="fr-FR" sz="1200">
                <a:solidFill>
                  <a:schemeClr val="tx1"/>
                </a:solidFill>
                <a:latin typeface="+mn-lt"/>
              </a:rPr>
              <a:t>35</a:t>
            </a:r>
          </a:p>
        </p:txBody>
      </p:sp>
      <p:sp>
        <p:nvSpPr>
          <p:cNvPr id="2" name="Titre 1"/>
          <p:cNvSpPr>
            <a:spLocks noGrp="1"/>
          </p:cNvSpPr>
          <p:nvPr>
            <p:ph type="title"/>
          </p:nvPr>
        </p:nvSpPr>
        <p:spPr/>
        <p:txBody>
          <a:bodyPr/>
          <a:lstStyle/>
          <a:p>
            <a:r>
              <a:rPr lang="fr-FR"/>
              <a:t>Conversion Décimal - Binaire</a:t>
            </a:r>
          </a:p>
        </p:txBody>
      </p:sp>
      <p:sp>
        <p:nvSpPr>
          <p:cNvPr id="3" name="Espace réservé du contenu 2"/>
          <p:cNvSpPr>
            <a:spLocks noGrp="1"/>
          </p:cNvSpPr>
          <p:nvPr>
            <p:ph idx="1"/>
          </p:nvPr>
        </p:nvSpPr>
        <p:spPr>
          <a:xfrm>
            <a:off x="822959" y="2036064"/>
            <a:ext cx="7543801" cy="1804416"/>
          </a:xfrm>
        </p:spPr>
        <p:txBody>
          <a:bodyPr>
            <a:normAutofit fontScale="70000" lnSpcReduction="20000"/>
          </a:bodyPr>
          <a:lstStyle/>
          <a:p>
            <a:r>
              <a:rPr lang="fr-FR"/>
              <a:t>On effectue les divisions successives de n par 2 avec :</a:t>
            </a:r>
          </a:p>
          <a:p>
            <a:pPr>
              <a:buFont typeface="Arial" charset="0"/>
              <a:buChar char="•"/>
            </a:pPr>
            <a:r>
              <a:rPr lang="fr-FR"/>
              <a:t> n prenant comme valeur initiale d</a:t>
            </a:r>
          </a:p>
          <a:p>
            <a:pPr>
              <a:buFont typeface="Arial" charset="0"/>
              <a:buChar char="•"/>
            </a:pPr>
            <a:r>
              <a:rPr lang="fr-FR"/>
              <a:t> puis n prenant les valeur des quotients successifs jusqu’à q = 1</a:t>
            </a:r>
          </a:p>
          <a:p>
            <a:r>
              <a:rPr lang="fr-FR"/>
              <a:t>On reconstitue le binaire en prenant la dernière valeur de q (1 ou 0) et les restes successifs en remontant.</a:t>
            </a:r>
          </a:p>
          <a:p>
            <a:r>
              <a:rPr lang="fr-FR"/>
              <a:t>Exemple : 35 en décimal à convertir en binaire pur :</a:t>
            </a:r>
          </a:p>
          <a:p>
            <a:endParaRPr lang="fr-F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16" name="Grouper 15"/>
          <p:cNvGrpSpPr/>
          <p:nvPr/>
        </p:nvGrpSpPr>
        <p:grpSpPr>
          <a:xfrm>
            <a:off x="3275533" y="3809976"/>
            <a:ext cx="272836" cy="473211"/>
            <a:chOff x="1428611" y="4205528"/>
            <a:chExt cx="272836" cy="473211"/>
          </a:xfrm>
        </p:grpSpPr>
        <p:cxnSp>
          <p:nvCxnSpPr>
            <p:cNvPr id="8" name="Connecteur droit 7"/>
            <p:cNvCxnSpPr/>
            <p:nvPr/>
          </p:nvCxnSpPr>
          <p:spPr>
            <a:xfrm>
              <a:off x="1433384" y="4263081"/>
              <a:ext cx="0" cy="415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1428611" y="4436076"/>
              <a:ext cx="272836" cy="721"/>
            </a:xfrm>
            <a:prstGeom prst="line">
              <a:avLst/>
            </a:prstGeom>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444539" y="4205528"/>
              <a:ext cx="185015" cy="276999"/>
            </a:xfrm>
            <a:prstGeom prst="rect">
              <a:avLst/>
            </a:prstGeom>
            <a:noFill/>
          </p:spPr>
          <p:txBody>
            <a:bodyPr wrap="square" rtlCol="0">
              <a:spAutoFit/>
            </a:bodyPr>
            <a:lstStyle/>
            <a:p>
              <a:r>
                <a:rPr lang="fr-FR" sz="1200">
                  <a:solidFill>
                    <a:schemeClr val="tx1"/>
                  </a:solidFill>
                  <a:latin typeface="+mn-lt"/>
                </a:rPr>
                <a:t>2</a:t>
              </a:r>
            </a:p>
          </p:txBody>
        </p:sp>
      </p:grpSp>
      <p:sp>
        <p:nvSpPr>
          <p:cNvPr id="18" name="ZoneTexte 17"/>
          <p:cNvSpPr txBox="1"/>
          <p:nvPr/>
        </p:nvSpPr>
        <p:spPr>
          <a:xfrm>
            <a:off x="3251731" y="4032942"/>
            <a:ext cx="369438" cy="276999"/>
          </a:xfrm>
          <a:prstGeom prst="rect">
            <a:avLst/>
          </a:prstGeom>
          <a:noFill/>
        </p:spPr>
        <p:txBody>
          <a:bodyPr wrap="square" rtlCol="0">
            <a:spAutoFit/>
          </a:bodyPr>
          <a:lstStyle/>
          <a:p>
            <a:r>
              <a:rPr lang="fr-FR" sz="1200">
                <a:solidFill>
                  <a:schemeClr val="tx1"/>
                </a:solidFill>
                <a:latin typeface="+mn-lt"/>
              </a:rPr>
              <a:t>17</a:t>
            </a:r>
          </a:p>
        </p:txBody>
      </p:sp>
      <p:sp>
        <p:nvSpPr>
          <p:cNvPr id="19" name="ZoneTexte 18"/>
          <p:cNvSpPr txBox="1"/>
          <p:nvPr/>
        </p:nvSpPr>
        <p:spPr>
          <a:xfrm>
            <a:off x="3048925" y="4037094"/>
            <a:ext cx="185015" cy="276999"/>
          </a:xfrm>
          <a:prstGeom prst="rect">
            <a:avLst/>
          </a:prstGeom>
          <a:noFill/>
        </p:spPr>
        <p:txBody>
          <a:bodyPr wrap="square" rtlCol="0">
            <a:spAutoFit/>
          </a:bodyPr>
          <a:lstStyle/>
          <a:p>
            <a:r>
              <a:rPr lang="fr-FR" sz="1200" b="1">
                <a:solidFill>
                  <a:schemeClr val="tx1"/>
                </a:solidFill>
                <a:latin typeface="+mn-lt"/>
              </a:rPr>
              <a:t>1</a:t>
            </a:r>
          </a:p>
        </p:txBody>
      </p:sp>
      <p:grpSp>
        <p:nvGrpSpPr>
          <p:cNvPr id="20" name="Grouper 19"/>
          <p:cNvGrpSpPr/>
          <p:nvPr/>
        </p:nvGrpSpPr>
        <p:grpSpPr>
          <a:xfrm>
            <a:off x="3573809" y="4033535"/>
            <a:ext cx="272837" cy="473211"/>
            <a:chOff x="1428611" y="4205528"/>
            <a:chExt cx="272836" cy="473211"/>
          </a:xfrm>
        </p:grpSpPr>
        <p:cxnSp>
          <p:nvCxnSpPr>
            <p:cNvPr id="21" name="Connecteur droit 20"/>
            <p:cNvCxnSpPr/>
            <p:nvPr/>
          </p:nvCxnSpPr>
          <p:spPr>
            <a:xfrm>
              <a:off x="1433384" y="4263081"/>
              <a:ext cx="0" cy="415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428611" y="4436076"/>
              <a:ext cx="272836" cy="721"/>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1444539" y="4205528"/>
              <a:ext cx="185015" cy="276999"/>
            </a:xfrm>
            <a:prstGeom prst="rect">
              <a:avLst/>
            </a:prstGeom>
            <a:noFill/>
          </p:spPr>
          <p:txBody>
            <a:bodyPr wrap="square" rtlCol="0">
              <a:spAutoFit/>
            </a:bodyPr>
            <a:lstStyle/>
            <a:p>
              <a:r>
                <a:rPr lang="fr-FR" sz="1200">
                  <a:solidFill>
                    <a:schemeClr val="tx1"/>
                  </a:solidFill>
                  <a:latin typeface="+mn-lt"/>
                </a:rPr>
                <a:t>2</a:t>
              </a:r>
            </a:p>
          </p:txBody>
        </p:sp>
      </p:grpSp>
      <p:sp>
        <p:nvSpPr>
          <p:cNvPr id="25" name="ZoneTexte 24"/>
          <p:cNvSpPr txBox="1"/>
          <p:nvPr/>
        </p:nvSpPr>
        <p:spPr>
          <a:xfrm>
            <a:off x="3553565" y="4256501"/>
            <a:ext cx="369439" cy="276999"/>
          </a:xfrm>
          <a:prstGeom prst="rect">
            <a:avLst/>
          </a:prstGeom>
          <a:noFill/>
        </p:spPr>
        <p:txBody>
          <a:bodyPr wrap="square" rtlCol="0">
            <a:spAutoFit/>
          </a:bodyPr>
          <a:lstStyle/>
          <a:p>
            <a:r>
              <a:rPr lang="fr-FR" sz="1200">
                <a:solidFill>
                  <a:schemeClr val="tx1"/>
                </a:solidFill>
                <a:latin typeface="+mn-lt"/>
              </a:rPr>
              <a:t>8</a:t>
            </a:r>
          </a:p>
        </p:txBody>
      </p:sp>
      <p:sp>
        <p:nvSpPr>
          <p:cNvPr id="26" name="ZoneTexte 25"/>
          <p:cNvSpPr txBox="1"/>
          <p:nvPr/>
        </p:nvSpPr>
        <p:spPr>
          <a:xfrm>
            <a:off x="3347200" y="4260653"/>
            <a:ext cx="185017" cy="276999"/>
          </a:xfrm>
          <a:prstGeom prst="rect">
            <a:avLst/>
          </a:prstGeom>
          <a:noFill/>
        </p:spPr>
        <p:txBody>
          <a:bodyPr wrap="square" rtlCol="0">
            <a:spAutoFit/>
          </a:bodyPr>
          <a:lstStyle/>
          <a:p>
            <a:r>
              <a:rPr lang="fr-FR" sz="1200" b="1">
                <a:solidFill>
                  <a:schemeClr val="tx1"/>
                </a:solidFill>
                <a:latin typeface="+mn-lt"/>
              </a:rPr>
              <a:t>1</a:t>
            </a:r>
          </a:p>
        </p:txBody>
      </p:sp>
      <p:grpSp>
        <p:nvGrpSpPr>
          <p:cNvPr id="27" name="Grouper 26"/>
          <p:cNvGrpSpPr/>
          <p:nvPr/>
        </p:nvGrpSpPr>
        <p:grpSpPr>
          <a:xfrm>
            <a:off x="3879796" y="4261246"/>
            <a:ext cx="272836" cy="473211"/>
            <a:chOff x="1428611" y="4205528"/>
            <a:chExt cx="272836" cy="473211"/>
          </a:xfrm>
        </p:grpSpPr>
        <p:cxnSp>
          <p:nvCxnSpPr>
            <p:cNvPr id="28" name="Connecteur droit 27"/>
            <p:cNvCxnSpPr/>
            <p:nvPr/>
          </p:nvCxnSpPr>
          <p:spPr>
            <a:xfrm>
              <a:off x="1433384" y="4263081"/>
              <a:ext cx="0" cy="415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1428611" y="4436076"/>
              <a:ext cx="272836" cy="721"/>
            </a:xfrm>
            <a:prstGeom prst="line">
              <a:avLst/>
            </a:prstGeom>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1444539" y="4205528"/>
              <a:ext cx="185015" cy="276999"/>
            </a:xfrm>
            <a:prstGeom prst="rect">
              <a:avLst/>
            </a:prstGeom>
            <a:noFill/>
          </p:spPr>
          <p:txBody>
            <a:bodyPr wrap="square" rtlCol="0">
              <a:spAutoFit/>
            </a:bodyPr>
            <a:lstStyle/>
            <a:p>
              <a:r>
                <a:rPr lang="fr-FR" sz="1200">
                  <a:solidFill>
                    <a:schemeClr val="tx1"/>
                  </a:solidFill>
                  <a:latin typeface="+mn-lt"/>
                </a:rPr>
                <a:t>2</a:t>
              </a:r>
            </a:p>
          </p:txBody>
        </p:sp>
      </p:grpSp>
      <p:sp>
        <p:nvSpPr>
          <p:cNvPr id="32" name="ZoneTexte 31"/>
          <p:cNvSpPr txBox="1"/>
          <p:nvPr/>
        </p:nvSpPr>
        <p:spPr>
          <a:xfrm>
            <a:off x="3859552" y="4484212"/>
            <a:ext cx="369438" cy="276999"/>
          </a:xfrm>
          <a:prstGeom prst="rect">
            <a:avLst/>
          </a:prstGeom>
          <a:noFill/>
        </p:spPr>
        <p:txBody>
          <a:bodyPr wrap="square" rtlCol="0">
            <a:spAutoFit/>
          </a:bodyPr>
          <a:lstStyle/>
          <a:p>
            <a:r>
              <a:rPr lang="fr-FR" sz="1200">
                <a:solidFill>
                  <a:schemeClr val="tx1"/>
                </a:solidFill>
                <a:latin typeface="+mn-lt"/>
              </a:rPr>
              <a:t>4</a:t>
            </a:r>
          </a:p>
        </p:txBody>
      </p:sp>
      <p:sp>
        <p:nvSpPr>
          <p:cNvPr id="33" name="ZoneTexte 32"/>
          <p:cNvSpPr txBox="1"/>
          <p:nvPr/>
        </p:nvSpPr>
        <p:spPr>
          <a:xfrm>
            <a:off x="3653188" y="4488364"/>
            <a:ext cx="185015" cy="276999"/>
          </a:xfrm>
          <a:prstGeom prst="rect">
            <a:avLst/>
          </a:prstGeom>
          <a:noFill/>
        </p:spPr>
        <p:txBody>
          <a:bodyPr wrap="square" rtlCol="0">
            <a:spAutoFit/>
          </a:bodyPr>
          <a:lstStyle/>
          <a:p>
            <a:r>
              <a:rPr lang="fr-FR" sz="1200" b="1">
                <a:solidFill>
                  <a:schemeClr val="tx1"/>
                </a:solidFill>
                <a:latin typeface="+mn-lt"/>
              </a:rPr>
              <a:t>0</a:t>
            </a:r>
          </a:p>
        </p:txBody>
      </p:sp>
      <p:grpSp>
        <p:nvGrpSpPr>
          <p:cNvPr id="36" name="Grouper 35"/>
          <p:cNvGrpSpPr/>
          <p:nvPr/>
        </p:nvGrpSpPr>
        <p:grpSpPr>
          <a:xfrm>
            <a:off x="4167399" y="4481248"/>
            <a:ext cx="272836" cy="473211"/>
            <a:chOff x="1428611" y="4205528"/>
            <a:chExt cx="272836" cy="473211"/>
          </a:xfrm>
        </p:grpSpPr>
        <p:cxnSp>
          <p:nvCxnSpPr>
            <p:cNvPr id="37" name="Connecteur droit 36"/>
            <p:cNvCxnSpPr/>
            <p:nvPr/>
          </p:nvCxnSpPr>
          <p:spPr>
            <a:xfrm>
              <a:off x="1433384" y="4263081"/>
              <a:ext cx="0" cy="415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1428611" y="4436076"/>
              <a:ext cx="272836" cy="721"/>
            </a:xfrm>
            <a:prstGeom prst="line">
              <a:avLst/>
            </a:prstGeom>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1444539" y="4205528"/>
              <a:ext cx="185015" cy="276999"/>
            </a:xfrm>
            <a:prstGeom prst="rect">
              <a:avLst/>
            </a:prstGeom>
            <a:noFill/>
          </p:spPr>
          <p:txBody>
            <a:bodyPr wrap="square" rtlCol="0">
              <a:spAutoFit/>
            </a:bodyPr>
            <a:lstStyle/>
            <a:p>
              <a:r>
                <a:rPr lang="fr-FR" sz="1200">
                  <a:solidFill>
                    <a:schemeClr val="tx1"/>
                  </a:solidFill>
                  <a:latin typeface="+mn-lt"/>
                </a:rPr>
                <a:t>2</a:t>
              </a:r>
            </a:p>
          </p:txBody>
        </p:sp>
      </p:grpSp>
      <p:sp>
        <p:nvSpPr>
          <p:cNvPr id="40" name="ZoneTexte 39"/>
          <p:cNvSpPr txBox="1"/>
          <p:nvPr/>
        </p:nvSpPr>
        <p:spPr>
          <a:xfrm>
            <a:off x="4147155" y="4704214"/>
            <a:ext cx="369438" cy="276999"/>
          </a:xfrm>
          <a:prstGeom prst="rect">
            <a:avLst/>
          </a:prstGeom>
          <a:noFill/>
        </p:spPr>
        <p:txBody>
          <a:bodyPr wrap="square" rtlCol="0">
            <a:spAutoFit/>
          </a:bodyPr>
          <a:lstStyle/>
          <a:p>
            <a:r>
              <a:rPr lang="fr-FR" sz="1200">
                <a:solidFill>
                  <a:schemeClr val="tx1"/>
                </a:solidFill>
                <a:latin typeface="+mn-lt"/>
              </a:rPr>
              <a:t>2</a:t>
            </a:r>
          </a:p>
        </p:txBody>
      </p:sp>
      <p:sp>
        <p:nvSpPr>
          <p:cNvPr id="41" name="ZoneTexte 40"/>
          <p:cNvSpPr txBox="1"/>
          <p:nvPr/>
        </p:nvSpPr>
        <p:spPr>
          <a:xfrm>
            <a:off x="3940791" y="4708366"/>
            <a:ext cx="185015" cy="276999"/>
          </a:xfrm>
          <a:prstGeom prst="rect">
            <a:avLst/>
          </a:prstGeom>
          <a:noFill/>
        </p:spPr>
        <p:txBody>
          <a:bodyPr wrap="square" rtlCol="0">
            <a:spAutoFit/>
          </a:bodyPr>
          <a:lstStyle/>
          <a:p>
            <a:r>
              <a:rPr lang="fr-FR" sz="1200" b="1">
                <a:solidFill>
                  <a:schemeClr val="tx1"/>
                </a:solidFill>
                <a:latin typeface="+mn-lt"/>
              </a:rPr>
              <a:t>0</a:t>
            </a:r>
          </a:p>
        </p:txBody>
      </p:sp>
      <p:grpSp>
        <p:nvGrpSpPr>
          <p:cNvPr id="42" name="Grouper 41"/>
          <p:cNvGrpSpPr/>
          <p:nvPr/>
        </p:nvGrpSpPr>
        <p:grpSpPr>
          <a:xfrm>
            <a:off x="4487617" y="4673378"/>
            <a:ext cx="272836" cy="473211"/>
            <a:chOff x="1428611" y="4205528"/>
            <a:chExt cx="272836" cy="473211"/>
          </a:xfrm>
        </p:grpSpPr>
        <p:cxnSp>
          <p:nvCxnSpPr>
            <p:cNvPr id="43" name="Connecteur droit 42"/>
            <p:cNvCxnSpPr/>
            <p:nvPr/>
          </p:nvCxnSpPr>
          <p:spPr>
            <a:xfrm>
              <a:off x="1433384" y="4263081"/>
              <a:ext cx="0" cy="415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1428611" y="4436076"/>
              <a:ext cx="272836" cy="721"/>
            </a:xfrm>
            <a:prstGeom prst="line">
              <a:avLst/>
            </a:prstGeom>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1444539" y="4205528"/>
              <a:ext cx="185015" cy="276999"/>
            </a:xfrm>
            <a:prstGeom prst="rect">
              <a:avLst/>
            </a:prstGeom>
            <a:noFill/>
          </p:spPr>
          <p:txBody>
            <a:bodyPr wrap="square" rtlCol="0">
              <a:spAutoFit/>
            </a:bodyPr>
            <a:lstStyle/>
            <a:p>
              <a:r>
                <a:rPr lang="fr-FR" sz="1200">
                  <a:solidFill>
                    <a:schemeClr val="tx1"/>
                  </a:solidFill>
                  <a:latin typeface="+mn-lt"/>
                </a:rPr>
                <a:t>2</a:t>
              </a:r>
            </a:p>
          </p:txBody>
        </p:sp>
      </p:grpSp>
      <p:sp>
        <p:nvSpPr>
          <p:cNvPr id="46" name="ZoneTexte 45"/>
          <p:cNvSpPr txBox="1"/>
          <p:nvPr/>
        </p:nvSpPr>
        <p:spPr>
          <a:xfrm>
            <a:off x="4467373" y="4896344"/>
            <a:ext cx="369438" cy="276999"/>
          </a:xfrm>
          <a:prstGeom prst="rect">
            <a:avLst/>
          </a:prstGeom>
          <a:noFill/>
        </p:spPr>
        <p:txBody>
          <a:bodyPr wrap="square" rtlCol="0">
            <a:spAutoFit/>
          </a:bodyPr>
          <a:lstStyle/>
          <a:p>
            <a:r>
              <a:rPr lang="fr-FR" sz="1200" b="1">
                <a:solidFill>
                  <a:schemeClr val="tx1"/>
                </a:solidFill>
                <a:latin typeface="+mn-lt"/>
              </a:rPr>
              <a:t>1</a:t>
            </a:r>
          </a:p>
        </p:txBody>
      </p:sp>
      <p:sp>
        <p:nvSpPr>
          <p:cNvPr id="47" name="ZoneTexte 46"/>
          <p:cNvSpPr txBox="1"/>
          <p:nvPr/>
        </p:nvSpPr>
        <p:spPr>
          <a:xfrm>
            <a:off x="4261009" y="4900496"/>
            <a:ext cx="185015" cy="276999"/>
          </a:xfrm>
          <a:prstGeom prst="rect">
            <a:avLst/>
          </a:prstGeom>
          <a:noFill/>
        </p:spPr>
        <p:txBody>
          <a:bodyPr wrap="square" rtlCol="0">
            <a:spAutoFit/>
          </a:bodyPr>
          <a:lstStyle/>
          <a:p>
            <a:r>
              <a:rPr lang="fr-FR" sz="1200" b="1">
                <a:solidFill>
                  <a:schemeClr val="tx1"/>
                </a:solidFill>
                <a:latin typeface="+mn-lt"/>
              </a:rPr>
              <a:t>0</a:t>
            </a:r>
          </a:p>
        </p:txBody>
      </p:sp>
      <p:cxnSp>
        <p:nvCxnSpPr>
          <p:cNvPr id="49" name="Connecteur droit 48"/>
          <p:cNvCxnSpPr/>
          <p:nvPr/>
        </p:nvCxnSpPr>
        <p:spPr>
          <a:xfrm flipH="1">
            <a:off x="4436746" y="5300768"/>
            <a:ext cx="217037"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a:endCxn id="19" idx="2"/>
          </p:cNvCxnSpPr>
          <p:nvPr/>
        </p:nvCxnSpPr>
        <p:spPr>
          <a:xfrm flipH="1" flipV="1">
            <a:off x="3141433" y="4314093"/>
            <a:ext cx="1299254" cy="98667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865632" y="1476715"/>
            <a:ext cx="6053328" cy="338554"/>
          </a:xfrm>
          <a:prstGeom prst="rect">
            <a:avLst/>
          </a:prstGeom>
        </p:spPr>
        <p:txBody>
          <a:bodyPr wrap="square">
            <a:spAutoFit/>
          </a:bodyPr>
          <a:lstStyle/>
          <a:p>
            <a:r>
              <a:rPr lang="fr-FR" sz="1600">
                <a:solidFill>
                  <a:schemeClr val="tx1"/>
                </a:solidFill>
                <a:latin typeface="+mn-lt"/>
              </a:rPr>
              <a:t>Pour convertir un décimal d (B</a:t>
            </a:r>
            <a:r>
              <a:rPr lang="fr-FR" sz="1600" baseline="-25000">
                <a:solidFill>
                  <a:schemeClr val="tx1"/>
                </a:solidFill>
                <a:latin typeface="+mn-lt"/>
              </a:rPr>
              <a:t>10</a:t>
            </a:r>
            <a:r>
              <a:rPr lang="fr-FR" sz="1600">
                <a:solidFill>
                  <a:schemeClr val="tx1"/>
                </a:solidFill>
                <a:latin typeface="+mn-lt"/>
              </a:rPr>
              <a:t>) en binaire pur b (B</a:t>
            </a:r>
            <a:r>
              <a:rPr lang="fr-FR" sz="1600" baseline="-25000">
                <a:solidFill>
                  <a:schemeClr val="tx1"/>
                </a:solidFill>
                <a:latin typeface="+mn-lt"/>
              </a:rPr>
              <a:t>2</a:t>
            </a:r>
            <a:r>
              <a:rPr lang="fr-FR" sz="1600">
                <a:solidFill>
                  <a:schemeClr val="tx1"/>
                </a:solidFill>
                <a:latin typeface="+mn-lt"/>
              </a:rPr>
              <a:t>)</a:t>
            </a:r>
          </a:p>
        </p:txBody>
      </p:sp>
      <p:sp>
        <p:nvSpPr>
          <p:cNvPr id="56" name="Rectangle 55"/>
          <p:cNvSpPr/>
          <p:nvPr/>
        </p:nvSpPr>
        <p:spPr>
          <a:xfrm>
            <a:off x="1505712" y="5591515"/>
            <a:ext cx="1542288" cy="338554"/>
          </a:xfrm>
          <a:prstGeom prst="rect">
            <a:avLst/>
          </a:prstGeom>
        </p:spPr>
        <p:txBody>
          <a:bodyPr wrap="square">
            <a:spAutoFit/>
          </a:bodyPr>
          <a:lstStyle/>
          <a:p>
            <a:r>
              <a:rPr lang="fr-FR" sz="1600">
                <a:solidFill>
                  <a:schemeClr val="tx1"/>
                </a:solidFill>
                <a:latin typeface="+mn-lt"/>
              </a:rPr>
              <a:t>35</a:t>
            </a:r>
            <a:r>
              <a:rPr lang="fr-FR" sz="1600" baseline="-25000">
                <a:solidFill>
                  <a:schemeClr val="tx1"/>
                </a:solidFill>
                <a:latin typeface="+mn-lt"/>
              </a:rPr>
              <a:t>10</a:t>
            </a:r>
            <a:r>
              <a:rPr lang="fr-FR" sz="1600">
                <a:solidFill>
                  <a:schemeClr val="tx1"/>
                </a:solidFill>
                <a:latin typeface="+mn-lt"/>
              </a:rPr>
              <a:t> = 100011</a:t>
            </a:r>
            <a:r>
              <a:rPr lang="fr-FR" sz="1600" baseline="-25000">
                <a:solidFill>
                  <a:schemeClr val="tx1"/>
                </a:solidFill>
                <a:latin typeface="+mn-lt"/>
              </a:rPr>
              <a:t>2</a:t>
            </a:r>
          </a:p>
        </p:txBody>
      </p:sp>
    </p:spTree>
    <p:extLst>
      <p:ext uri="{BB962C8B-B14F-4D97-AF65-F5344CB8AC3E}">
        <p14:creationId xmlns:p14="http://schemas.microsoft.com/office/powerpoint/2010/main" val="790938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wipe(right)">
                                      <p:cBhvr>
                                        <p:cTn id="91" dur="500"/>
                                        <p:tgtEl>
                                          <p:spTgt spid="49"/>
                                        </p:tgtEl>
                                      </p:cBhvr>
                                    </p:animEffect>
                                  </p:childTnLst>
                                </p:cTn>
                              </p:par>
                              <p:par>
                                <p:cTn id="92" presetID="22" presetClass="entr" presetSubtype="2"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wipe(right)">
                                      <p:cBhvr>
                                        <p:cTn id="94" dur="500"/>
                                        <p:tgtEl>
                                          <p:spTgt spid="53"/>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uiExpand="1" build="p"/>
      <p:bldP spid="18" grpId="0"/>
      <p:bldP spid="19" grpId="0"/>
      <p:bldP spid="25" grpId="0"/>
      <p:bldP spid="26" grpId="0"/>
      <p:bldP spid="32" grpId="0"/>
      <p:bldP spid="33" grpId="0"/>
      <p:bldP spid="40" grpId="0"/>
      <p:bldP spid="41" grpId="0"/>
      <p:bldP spid="46" grpId="0"/>
      <p:bldP spid="47" grpId="0"/>
      <p:bldP spid="5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a:t>Règles de fonctionnement du grafcet</a:t>
            </a:r>
          </a:p>
        </p:txBody>
      </p:sp>
      <p:sp>
        <p:nvSpPr>
          <p:cNvPr id="3" name="Espace réservé du contenu 2"/>
          <p:cNvSpPr>
            <a:spLocks noGrp="1"/>
          </p:cNvSpPr>
          <p:nvPr>
            <p:ph idx="1"/>
          </p:nvPr>
        </p:nvSpPr>
        <p:spPr/>
        <p:txBody>
          <a:bodyPr>
            <a:normAutofit fontScale="55000" lnSpcReduction="20000"/>
          </a:bodyPr>
          <a:lstStyle/>
          <a:p>
            <a:pPr marL="0" indent="0">
              <a:lnSpc>
                <a:spcPct val="120000"/>
              </a:lnSpc>
              <a:buNone/>
            </a:pPr>
            <a:r>
              <a:rPr lang="fr-FR" b="1"/>
              <a:t>Situation initiale</a:t>
            </a:r>
          </a:p>
          <a:p>
            <a:pPr marL="0" indent="0">
              <a:lnSpc>
                <a:spcPct val="120000"/>
              </a:lnSpc>
              <a:buNone/>
            </a:pPr>
            <a:r>
              <a:rPr lang="fr-FR"/>
              <a:t>Un grafcet commence par une étape initiale qui représente la situation initiale avant l’évolution du cycle.</a:t>
            </a:r>
          </a:p>
          <a:p>
            <a:pPr marL="0" indent="0">
              <a:lnSpc>
                <a:spcPct val="120000"/>
              </a:lnSpc>
              <a:buNone/>
            </a:pPr>
            <a:r>
              <a:rPr lang="fr-FR" b="1"/>
              <a:t>Franchissement d’une transition</a:t>
            </a:r>
          </a:p>
          <a:p>
            <a:pPr marL="0" indent="0">
              <a:lnSpc>
                <a:spcPct val="120000"/>
              </a:lnSpc>
              <a:buNone/>
            </a:pPr>
            <a:r>
              <a:rPr lang="fr-FR"/>
              <a:t>Une transition est soit validée soit non validée ; elle est </a:t>
            </a:r>
            <a:r>
              <a:rPr lang="fr-FR" b="1"/>
              <a:t>valide</a:t>
            </a:r>
            <a:r>
              <a:rPr lang="fr-FR"/>
              <a:t> lorsque toutes les étapes </a:t>
            </a:r>
            <a:r>
              <a:rPr lang="fr-FR" b="1"/>
              <a:t>immédiatement précédentes</a:t>
            </a:r>
            <a:r>
              <a:rPr lang="fr-FR"/>
              <a:t> sont actives. Lorsque la </a:t>
            </a:r>
            <a:r>
              <a:rPr lang="fr-FR" b="1"/>
              <a:t>transition est valide </a:t>
            </a:r>
            <a:r>
              <a:rPr lang="fr-FR"/>
              <a:t>et que </a:t>
            </a:r>
            <a:r>
              <a:rPr lang="fr-FR" b="1"/>
              <a:t>sa réceptivité associée est vraie</a:t>
            </a:r>
            <a:r>
              <a:rPr lang="fr-FR"/>
              <a:t>, elle est alors obligatoirement franchie.</a:t>
            </a:r>
          </a:p>
          <a:p>
            <a:pPr marL="0" indent="0">
              <a:lnSpc>
                <a:spcPct val="120000"/>
              </a:lnSpc>
              <a:buNone/>
            </a:pPr>
            <a:r>
              <a:rPr lang="fr-FR" b="1"/>
              <a:t>Évolution des étapes actives</a:t>
            </a:r>
          </a:p>
          <a:p>
            <a:pPr marL="0" indent="0">
              <a:lnSpc>
                <a:spcPct val="120000"/>
              </a:lnSpc>
              <a:buNone/>
            </a:pPr>
            <a:r>
              <a:rPr lang="fr-FR"/>
              <a:t>Le franchissement d’une transition entraîne l’activation des étapes immédiatement suivantes et la désactivation des étapes immédiatement précédentes.</a:t>
            </a:r>
          </a:p>
          <a:p>
            <a:pPr marL="0" indent="0">
              <a:lnSpc>
                <a:spcPct val="120000"/>
              </a:lnSpc>
              <a:buNone/>
            </a:pPr>
            <a:r>
              <a:rPr lang="fr-FR" b="1"/>
              <a:t>Transitions simultanées</a:t>
            </a:r>
          </a:p>
          <a:p>
            <a:pPr marL="0" indent="0">
              <a:lnSpc>
                <a:spcPct val="120000"/>
              </a:lnSpc>
              <a:buNone/>
            </a:pPr>
            <a:r>
              <a:rPr lang="fr-FR"/>
              <a:t>Plusieurs transitions simultanément franchissables sont simultanément franchies.</a:t>
            </a:r>
          </a:p>
          <a:p>
            <a:pPr marL="0" indent="0">
              <a:lnSpc>
                <a:spcPct val="120000"/>
              </a:lnSpc>
              <a:buNone/>
            </a:pPr>
            <a:r>
              <a:rPr lang="fr-FR" b="1"/>
              <a:t>Activation et désactivation simultanées</a:t>
            </a:r>
          </a:p>
          <a:p>
            <a:pPr marL="0" indent="0">
              <a:lnSpc>
                <a:spcPct val="120000"/>
              </a:lnSpc>
              <a:buNone/>
            </a:pPr>
            <a:r>
              <a:rPr lang="fr-FR"/>
              <a:t>Si au cours du fonctionnement, une même étape doit être désactivée et activée simultanément, elle reste active. La durée de franchissement d’une transition ne peut jamais être rigoureusement nulle, même si elle peut être rendue aussi petite que l’on veut. Il en est de même pour la durée d’activation d’une étape.</a:t>
            </a:r>
          </a:p>
          <a:p>
            <a:pPr marL="0" indent="0">
              <a:lnSpc>
                <a:spcPct val="120000"/>
              </a:lnSpc>
              <a:buNone/>
            </a:pPr>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150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368097660"/>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Divergences/Convergences en ET</a:t>
            </a: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3526" y="1651467"/>
            <a:ext cx="2241398" cy="4311650"/>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151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Rectangle 7"/>
          <p:cNvSpPr/>
          <p:nvPr/>
        </p:nvSpPr>
        <p:spPr>
          <a:xfrm>
            <a:off x="121024" y="2305616"/>
            <a:ext cx="3200400" cy="584775"/>
          </a:xfrm>
          <a:prstGeom prst="rect">
            <a:avLst/>
          </a:prstGeom>
        </p:spPr>
        <p:txBody>
          <a:bodyPr wrap="square">
            <a:spAutoFit/>
          </a:bodyPr>
          <a:lstStyle/>
          <a:p>
            <a:pPr algn="just"/>
            <a:r>
              <a:rPr lang="fr-FR" sz="1600">
                <a:solidFill>
                  <a:srgbClr val="000000"/>
                </a:solidFill>
                <a:latin typeface="Helvetica" charset="0"/>
              </a:rPr>
              <a:t>R</a:t>
            </a:r>
            <a:r>
              <a:rPr lang="fr-FR" sz="1600" b="0" i="0" u="none" strike="noStrike">
                <a:solidFill>
                  <a:srgbClr val="000000"/>
                </a:solidFill>
                <a:effectLst/>
                <a:latin typeface="Helvetica" charset="0"/>
              </a:rPr>
              <a:t>eprésentation par 2 traits identiques et parallèles.</a:t>
            </a:r>
            <a:endParaRPr lang="fr-FR" sz="1600"/>
          </a:p>
        </p:txBody>
      </p:sp>
      <p:sp>
        <p:nvSpPr>
          <p:cNvPr id="9" name="Rectangle 8"/>
          <p:cNvSpPr/>
          <p:nvPr/>
        </p:nvSpPr>
        <p:spPr>
          <a:xfrm>
            <a:off x="121024" y="2951656"/>
            <a:ext cx="3133165" cy="830997"/>
          </a:xfrm>
          <a:prstGeom prst="rect">
            <a:avLst/>
          </a:prstGeom>
        </p:spPr>
        <p:txBody>
          <a:bodyPr wrap="square">
            <a:spAutoFit/>
          </a:bodyPr>
          <a:lstStyle/>
          <a:p>
            <a:pPr algn="just"/>
            <a:r>
              <a:rPr lang="fr-FR" sz="1600">
                <a:solidFill>
                  <a:srgbClr val="000000"/>
                </a:solidFill>
                <a:latin typeface="Helvetica" charset="0"/>
              </a:rPr>
              <a:t>Lorsque la transition A est franchie </a:t>
            </a:r>
            <a:r>
              <a:rPr lang="fr-FR" sz="1600" b="1">
                <a:solidFill>
                  <a:srgbClr val="000000"/>
                </a:solidFill>
                <a:latin typeface="Helvetica" charset="0"/>
              </a:rPr>
              <a:t>les étapes 1 et 2 sont actives</a:t>
            </a:r>
            <a:r>
              <a:rPr lang="fr-FR" sz="1600">
                <a:solidFill>
                  <a:srgbClr val="000000"/>
                </a:solidFill>
                <a:latin typeface="Helvetica" charset="0"/>
              </a:rPr>
              <a:t>.</a:t>
            </a:r>
            <a:endParaRPr lang="fr-FR" sz="1600"/>
          </a:p>
        </p:txBody>
      </p:sp>
      <p:sp>
        <p:nvSpPr>
          <p:cNvPr id="10" name="Rectangle 9"/>
          <p:cNvSpPr/>
          <p:nvPr/>
        </p:nvSpPr>
        <p:spPr>
          <a:xfrm>
            <a:off x="4926107" y="2336992"/>
            <a:ext cx="318246" cy="338554"/>
          </a:xfrm>
          <a:prstGeom prst="rect">
            <a:avLst/>
          </a:prstGeom>
        </p:spPr>
        <p:txBody>
          <a:bodyPr wrap="square">
            <a:spAutoFit/>
          </a:bodyPr>
          <a:lstStyle/>
          <a:p>
            <a:pPr algn="just"/>
            <a:r>
              <a:rPr lang="fr-FR" sz="1600">
                <a:solidFill>
                  <a:srgbClr val="000000"/>
                </a:solidFill>
                <a:latin typeface="Helvetica" charset="0"/>
              </a:rPr>
              <a:t>A</a:t>
            </a:r>
            <a:endParaRPr lang="fr-FR" sz="1600"/>
          </a:p>
        </p:txBody>
      </p:sp>
      <p:sp>
        <p:nvSpPr>
          <p:cNvPr id="11" name="Rectangle 10"/>
          <p:cNvSpPr/>
          <p:nvPr/>
        </p:nvSpPr>
        <p:spPr>
          <a:xfrm>
            <a:off x="5674658" y="4508316"/>
            <a:ext cx="3025589" cy="1615827"/>
          </a:xfrm>
          <a:prstGeom prst="rect">
            <a:avLst/>
          </a:prstGeom>
        </p:spPr>
        <p:txBody>
          <a:bodyPr wrap="square">
            <a:spAutoFit/>
          </a:bodyPr>
          <a:lstStyle/>
          <a:p>
            <a:r>
              <a:rPr lang="fr-FR" sz="1100" b="0" i="0" u="none" strike="noStrike">
                <a:solidFill>
                  <a:srgbClr val="000000"/>
                </a:solidFill>
                <a:effectLst/>
                <a:latin typeface="Helvetica" charset="0"/>
              </a:rPr>
              <a:t>La transition D sera active lorsque les étapes 2 et 4 seront actives ; si la réceptivité associée à la transition D est vraie, alors la transition est franchie et l’étape 5 devient active et les étapes 2 et 4 deviennent inactives.</a:t>
            </a:r>
          </a:p>
          <a:p>
            <a:r>
              <a:rPr lang="fr-FR" sz="1100" b="0" i="0" u="none" strike="noStrike">
                <a:solidFill>
                  <a:srgbClr val="000000"/>
                </a:solidFill>
                <a:effectLst/>
                <a:latin typeface="Helvetica" charset="0"/>
              </a:rPr>
              <a:t>Le nombre de branches peut être supérieur à 2. Après une divergence en ET, on trouve une convergence en ET.</a:t>
            </a:r>
          </a:p>
        </p:txBody>
      </p:sp>
      <p:sp>
        <p:nvSpPr>
          <p:cNvPr id="13" name="Rectangle 12"/>
          <p:cNvSpPr/>
          <p:nvPr/>
        </p:nvSpPr>
        <p:spPr>
          <a:xfrm>
            <a:off x="4231342" y="3471027"/>
            <a:ext cx="318246" cy="338554"/>
          </a:xfrm>
          <a:prstGeom prst="rect">
            <a:avLst/>
          </a:prstGeom>
        </p:spPr>
        <p:txBody>
          <a:bodyPr wrap="square">
            <a:spAutoFit/>
          </a:bodyPr>
          <a:lstStyle/>
          <a:p>
            <a:pPr algn="just"/>
            <a:r>
              <a:rPr lang="fr-FR" sz="1600">
                <a:solidFill>
                  <a:srgbClr val="000000"/>
                </a:solidFill>
                <a:latin typeface="Helvetica" charset="0"/>
              </a:rPr>
              <a:t>B</a:t>
            </a:r>
            <a:endParaRPr lang="fr-FR" sz="1600"/>
          </a:p>
        </p:txBody>
      </p:sp>
      <p:sp>
        <p:nvSpPr>
          <p:cNvPr id="14" name="Rectangle 13"/>
          <p:cNvSpPr/>
          <p:nvPr/>
        </p:nvSpPr>
        <p:spPr>
          <a:xfrm>
            <a:off x="5495366" y="3471027"/>
            <a:ext cx="318246" cy="338554"/>
          </a:xfrm>
          <a:prstGeom prst="rect">
            <a:avLst/>
          </a:prstGeom>
        </p:spPr>
        <p:txBody>
          <a:bodyPr wrap="square">
            <a:spAutoFit/>
          </a:bodyPr>
          <a:lstStyle/>
          <a:p>
            <a:pPr algn="just"/>
            <a:r>
              <a:rPr lang="fr-FR" sz="1600">
                <a:solidFill>
                  <a:srgbClr val="000000"/>
                </a:solidFill>
                <a:latin typeface="Helvetica" charset="0"/>
              </a:rPr>
              <a:t>C</a:t>
            </a:r>
            <a:endParaRPr lang="fr-FR" sz="1600"/>
          </a:p>
        </p:txBody>
      </p:sp>
      <p:sp>
        <p:nvSpPr>
          <p:cNvPr id="15" name="Rectangle 14"/>
          <p:cNvSpPr/>
          <p:nvPr/>
        </p:nvSpPr>
        <p:spPr>
          <a:xfrm>
            <a:off x="4876801" y="4640921"/>
            <a:ext cx="318246" cy="338554"/>
          </a:xfrm>
          <a:prstGeom prst="rect">
            <a:avLst/>
          </a:prstGeom>
        </p:spPr>
        <p:txBody>
          <a:bodyPr wrap="square">
            <a:spAutoFit/>
          </a:bodyPr>
          <a:lstStyle/>
          <a:p>
            <a:pPr algn="just"/>
            <a:r>
              <a:rPr lang="fr-FR" sz="1600">
                <a:solidFill>
                  <a:srgbClr val="000000"/>
                </a:solidFill>
                <a:latin typeface="Helvetica" charset="0"/>
              </a:rPr>
              <a:t>D</a:t>
            </a:r>
            <a:endParaRPr lang="fr-FR" sz="1600"/>
          </a:p>
        </p:txBody>
      </p:sp>
      <p:sp>
        <p:nvSpPr>
          <p:cNvPr id="16" name="Rectangle 15"/>
          <p:cNvSpPr/>
          <p:nvPr/>
        </p:nvSpPr>
        <p:spPr>
          <a:xfrm>
            <a:off x="4881283" y="5519462"/>
            <a:ext cx="318246" cy="338554"/>
          </a:xfrm>
          <a:prstGeom prst="rect">
            <a:avLst/>
          </a:prstGeom>
        </p:spPr>
        <p:txBody>
          <a:bodyPr wrap="square">
            <a:spAutoFit/>
          </a:bodyPr>
          <a:lstStyle/>
          <a:p>
            <a:pPr algn="just"/>
            <a:r>
              <a:rPr lang="fr-FR" sz="1600">
                <a:solidFill>
                  <a:srgbClr val="000000"/>
                </a:solidFill>
                <a:latin typeface="Helvetica" charset="0"/>
              </a:rPr>
              <a:t>E</a:t>
            </a:r>
            <a:endParaRPr lang="fr-FR" sz="1600"/>
          </a:p>
        </p:txBody>
      </p:sp>
    </p:spTree>
    <p:extLst>
      <p:ext uri="{BB962C8B-B14F-4D97-AF65-F5344CB8AC3E}">
        <p14:creationId xmlns:p14="http://schemas.microsoft.com/office/powerpoint/2010/main" val="1767208578"/>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Divergences/Convergences en OU</a:t>
            </a: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3526" y="1651467"/>
            <a:ext cx="2241398" cy="4311649"/>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152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Rectangle 7"/>
          <p:cNvSpPr/>
          <p:nvPr/>
        </p:nvSpPr>
        <p:spPr>
          <a:xfrm>
            <a:off x="121024" y="2305616"/>
            <a:ext cx="3200400" cy="338554"/>
          </a:xfrm>
          <a:prstGeom prst="rect">
            <a:avLst/>
          </a:prstGeom>
        </p:spPr>
        <p:txBody>
          <a:bodyPr wrap="square">
            <a:spAutoFit/>
          </a:bodyPr>
          <a:lstStyle/>
          <a:p>
            <a:pPr algn="just"/>
            <a:r>
              <a:rPr lang="fr-FR" sz="1600">
                <a:solidFill>
                  <a:srgbClr val="000000"/>
                </a:solidFill>
                <a:latin typeface="Helvetica" charset="0"/>
              </a:rPr>
              <a:t>R</a:t>
            </a:r>
            <a:r>
              <a:rPr lang="fr-FR" sz="1600" b="0" i="0" u="none" strike="noStrike">
                <a:solidFill>
                  <a:srgbClr val="000000"/>
                </a:solidFill>
                <a:effectLst/>
                <a:latin typeface="Helvetica" charset="0"/>
              </a:rPr>
              <a:t>eprésentation par 1 trait.</a:t>
            </a:r>
            <a:endParaRPr lang="fr-FR" sz="1600"/>
          </a:p>
        </p:txBody>
      </p:sp>
      <p:sp>
        <p:nvSpPr>
          <p:cNvPr id="9" name="Rectangle 8"/>
          <p:cNvSpPr/>
          <p:nvPr/>
        </p:nvSpPr>
        <p:spPr>
          <a:xfrm>
            <a:off x="121024" y="2951656"/>
            <a:ext cx="3133165" cy="1323439"/>
          </a:xfrm>
          <a:prstGeom prst="rect">
            <a:avLst/>
          </a:prstGeom>
        </p:spPr>
        <p:txBody>
          <a:bodyPr wrap="square">
            <a:spAutoFit/>
          </a:bodyPr>
          <a:lstStyle/>
          <a:p>
            <a:pPr algn="just"/>
            <a:r>
              <a:rPr lang="fr-FR" sz="1600">
                <a:solidFill>
                  <a:srgbClr val="000000"/>
                </a:solidFill>
                <a:latin typeface="Helvetica" charset="0"/>
              </a:rPr>
              <a:t>L’évolution du système s’effectue vers </a:t>
            </a:r>
            <a:r>
              <a:rPr lang="fr-FR" sz="1600" b="1">
                <a:solidFill>
                  <a:srgbClr val="000000"/>
                </a:solidFill>
                <a:latin typeface="Helvetica" charset="0"/>
              </a:rPr>
              <a:t>une des branches</a:t>
            </a:r>
            <a:r>
              <a:rPr lang="fr-FR" sz="1600">
                <a:solidFill>
                  <a:srgbClr val="000000"/>
                </a:solidFill>
                <a:latin typeface="Helvetica" charset="0"/>
              </a:rPr>
              <a:t> en fonction des réceptivités A1, B1 et de leurs transitions associées.</a:t>
            </a:r>
          </a:p>
        </p:txBody>
      </p:sp>
      <p:sp>
        <p:nvSpPr>
          <p:cNvPr id="10" name="Rectangle 9"/>
          <p:cNvSpPr/>
          <p:nvPr/>
        </p:nvSpPr>
        <p:spPr>
          <a:xfrm>
            <a:off x="4213416" y="2610415"/>
            <a:ext cx="452714" cy="338554"/>
          </a:xfrm>
          <a:prstGeom prst="rect">
            <a:avLst/>
          </a:prstGeom>
        </p:spPr>
        <p:txBody>
          <a:bodyPr wrap="square">
            <a:spAutoFit/>
          </a:bodyPr>
          <a:lstStyle/>
          <a:p>
            <a:pPr algn="just"/>
            <a:r>
              <a:rPr lang="fr-FR" sz="1600">
                <a:solidFill>
                  <a:srgbClr val="000000"/>
                </a:solidFill>
                <a:latin typeface="Helvetica" charset="0"/>
              </a:rPr>
              <a:t>A1</a:t>
            </a:r>
            <a:endParaRPr lang="fr-FR" sz="1600"/>
          </a:p>
        </p:txBody>
      </p:sp>
      <p:sp>
        <p:nvSpPr>
          <p:cNvPr id="11" name="Rectangle 10"/>
          <p:cNvSpPr/>
          <p:nvPr/>
        </p:nvSpPr>
        <p:spPr>
          <a:xfrm>
            <a:off x="5674658" y="4508316"/>
            <a:ext cx="3025589" cy="1600438"/>
          </a:xfrm>
          <a:prstGeom prst="rect">
            <a:avLst/>
          </a:prstGeom>
        </p:spPr>
        <p:txBody>
          <a:bodyPr wrap="square">
            <a:spAutoFit/>
          </a:bodyPr>
          <a:lstStyle/>
          <a:p>
            <a:pPr algn="just"/>
            <a:r>
              <a:rPr lang="fr-FR" sz="1400">
                <a:solidFill>
                  <a:srgbClr val="000000"/>
                </a:solidFill>
                <a:latin typeface="Helvetica" charset="0"/>
              </a:rPr>
              <a:t>Après une divergence en OU on trouve une convergence en OU vers une étape commune dans l’exemple l’étape 5.</a:t>
            </a:r>
          </a:p>
          <a:p>
            <a:pPr algn="just"/>
            <a:r>
              <a:rPr lang="fr-FR" sz="1400">
                <a:solidFill>
                  <a:srgbClr val="000000"/>
                </a:solidFill>
                <a:latin typeface="Helvetica" charset="0"/>
              </a:rPr>
              <a:t>Le nombre de branche peut être supérieur à 2, A1 et B1 ne peuveut pas être vrais simultanément.</a:t>
            </a:r>
          </a:p>
        </p:txBody>
      </p:sp>
      <p:sp>
        <p:nvSpPr>
          <p:cNvPr id="16" name="Rectangle 15"/>
          <p:cNvSpPr/>
          <p:nvPr/>
        </p:nvSpPr>
        <p:spPr>
          <a:xfrm>
            <a:off x="4881283" y="5519462"/>
            <a:ext cx="318246" cy="338554"/>
          </a:xfrm>
          <a:prstGeom prst="rect">
            <a:avLst/>
          </a:prstGeom>
        </p:spPr>
        <p:txBody>
          <a:bodyPr wrap="square">
            <a:spAutoFit/>
          </a:bodyPr>
          <a:lstStyle/>
          <a:p>
            <a:pPr algn="just"/>
            <a:r>
              <a:rPr lang="fr-FR" sz="1600">
                <a:solidFill>
                  <a:srgbClr val="000000"/>
                </a:solidFill>
                <a:latin typeface="Helvetica" charset="0"/>
              </a:rPr>
              <a:t>C</a:t>
            </a:r>
            <a:endParaRPr lang="fr-FR" sz="1600"/>
          </a:p>
        </p:txBody>
      </p:sp>
      <p:sp>
        <p:nvSpPr>
          <p:cNvPr id="17" name="Rectangle 16"/>
          <p:cNvSpPr/>
          <p:nvPr/>
        </p:nvSpPr>
        <p:spPr>
          <a:xfrm>
            <a:off x="5495364" y="2610415"/>
            <a:ext cx="452714" cy="338554"/>
          </a:xfrm>
          <a:prstGeom prst="rect">
            <a:avLst/>
          </a:prstGeom>
        </p:spPr>
        <p:txBody>
          <a:bodyPr wrap="square">
            <a:spAutoFit/>
          </a:bodyPr>
          <a:lstStyle/>
          <a:p>
            <a:pPr algn="just"/>
            <a:r>
              <a:rPr lang="fr-FR" sz="1600">
                <a:solidFill>
                  <a:srgbClr val="000000"/>
                </a:solidFill>
                <a:latin typeface="Helvetica" charset="0"/>
              </a:rPr>
              <a:t>B1</a:t>
            </a:r>
            <a:endParaRPr lang="fr-FR" sz="1600"/>
          </a:p>
        </p:txBody>
      </p:sp>
      <p:sp>
        <p:nvSpPr>
          <p:cNvPr id="13" name="Rectangle 12"/>
          <p:cNvSpPr/>
          <p:nvPr/>
        </p:nvSpPr>
        <p:spPr>
          <a:xfrm>
            <a:off x="4217898" y="3502404"/>
            <a:ext cx="452714" cy="338554"/>
          </a:xfrm>
          <a:prstGeom prst="rect">
            <a:avLst/>
          </a:prstGeom>
        </p:spPr>
        <p:txBody>
          <a:bodyPr wrap="square">
            <a:spAutoFit/>
          </a:bodyPr>
          <a:lstStyle/>
          <a:p>
            <a:pPr algn="just"/>
            <a:r>
              <a:rPr lang="fr-FR" sz="1600">
                <a:solidFill>
                  <a:srgbClr val="000000"/>
                </a:solidFill>
                <a:latin typeface="Helvetica" charset="0"/>
              </a:rPr>
              <a:t>A2</a:t>
            </a:r>
            <a:endParaRPr lang="fr-FR" sz="1600"/>
          </a:p>
        </p:txBody>
      </p:sp>
      <p:sp>
        <p:nvSpPr>
          <p:cNvPr id="14" name="Rectangle 13"/>
          <p:cNvSpPr/>
          <p:nvPr/>
        </p:nvSpPr>
        <p:spPr>
          <a:xfrm>
            <a:off x="5499846" y="3502404"/>
            <a:ext cx="452714" cy="338554"/>
          </a:xfrm>
          <a:prstGeom prst="rect">
            <a:avLst/>
          </a:prstGeom>
        </p:spPr>
        <p:txBody>
          <a:bodyPr wrap="square">
            <a:spAutoFit/>
          </a:bodyPr>
          <a:lstStyle/>
          <a:p>
            <a:pPr algn="just"/>
            <a:r>
              <a:rPr lang="fr-FR" sz="1600">
                <a:solidFill>
                  <a:srgbClr val="000000"/>
                </a:solidFill>
                <a:latin typeface="Helvetica" charset="0"/>
              </a:rPr>
              <a:t>B2</a:t>
            </a:r>
            <a:endParaRPr lang="fr-FR" sz="1600"/>
          </a:p>
        </p:txBody>
      </p:sp>
      <p:sp>
        <p:nvSpPr>
          <p:cNvPr id="15" name="Rectangle 14"/>
          <p:cNvSpPr/>
          <p:nvPr/>
        </p:nvSpPr>
        <p:spPr>
          <a:xfrm>
            <a:off x="4231346" y="4322673"/>
            <a:ext cx="452714" cy="338554"/>
          </a:xfrm>
          <a:prstGeom prst="rect">
            <a:avLst/>
          </a:prstGeom>
        </p:spPr>
        <p:txBody>
          <a:bodyPr wrap="square">
            <a:spAutoFit/>
          </a:bodyPr>
          <a:lstStyle/>
          <a:p>
            <a:pPr algn="just"/>
            <a:r>
              <a:rPr lang="fr-FR" sz="1600">
                <a:solidFill>
                  <a:srgbClr val="000000"/>
                </a:solidFill>
                <a:latin typeface="Helvetica" charset="0"/>
              </a:rPr>
              <a:t>A3</a:t>
            </a:r>
            <a:endParaRPr lang="fr-FR" sz="1600"/>
          </a:p>
        </p:txBody>
      </p:sp>
      <p:sp>
        <p:nvSpPr>
          <p:cNvPr id="18" name="Rectangle 17"/>
          <p:cNvSpPr/>
          <p:nvPr/>
        </p:nvSpPr>
        <p:spPr>
          <a:xfrm>
            <a:off x="5513294" y="4322673"/>
            <a:ext cx="452714" cy="338554"/>
          </a:xfrm>
          <a:prstGeom prst="rect">
            <a:avLst/>
          </a:prstGeom>
        </p:spPr>
        <p:txBody>
          <a:bodyPr wrap="square">
            <a:spAutoFit/>
          </a:bodyPr>
          <a:lstStyle/>
          <a:p>
            <a:pPr algn="just"/>
            <a:r>
              <a:rPr lang="fr-FR" sz="1600">
                <a:solidFill>
                  <a:srgbClr val="000000"/>
                </a:solidFill>
                <a:latin typeface="Helvetica" charset="0"/>
              </a:rPr>
              <a:t>B3</a:t>
            </a:r>
            <a:endParaRPr lang="fr-FR" sz="1600"/>
          </a:p>
        </p:txBody>
      </p:sp>
    </p:spTree>
    <p:extLst>
      <p:ext uri="{BB962C8B-B14F-4D97-AF65-F5344CB8AC3E}">
        <p14:creationId xmlns:p14="http://schemas.microsoft.com/office/powerpoint/2010/main" val="1044903441"/>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Saut d’étapes</a:t>
            </a: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3078" y="1776664"/>
            <a:ext cx="3115533" cy="4074505"/>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153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9" name="Rectangle 8"/>
          <p:cNvSpPr/>
          <p:nvPr/>
        </p:nvSpPr>
        <p:spPr>
          <a:xfrm>
            <a:off x="121024" y="2077597"/>
            <a:ext cx="3603811" cy="2308324"/>
          </a:xfrm>
          <a:prstGeom prst="rect">
            <a:avLst/>
          </a:prstGeom>
        </p:spPr>
        <p:txBody>
          <a:bodyPr wrap="square">
            <a:spAutoFit/>
          </a:bodyPr>
          <a:lstStyle/>
          <a:p>
            <a:pPr algn="just"/>
            <a:r>
              <a:rPr lang="fr-FR" sz="1600">
                <a:solidFill>
                  <a:srgbClr val="000000"/>
                </a:solidFill>
                <a:latin typeface="Helvetica" charset="0"/>
              </a:rPr>
              <a:t>Le saut d’étapes permet de sauter une ou plusieurs étapes en fonction de la progression d’un cycle.</a:t>
            </a:r>
          </a:p>
          <a:p>
            <a:pPr algn="just"/>
            <a:r>
              <a:rPr lang="fr-FR" sz="1600">
                <a:solidFill>
                  <a:srgbClr val="000000"/>
                </a:solidFill>
                <a:latin typeface="Helvetica" charset="0"/>
              </a:rPr>
              <a:t>Dans ce grafcet :</a:t>
            </a:r>
          </a:p>
          <a:p>
            <a:pPr marL="285750" indent="-285750" algn="just">
              <a:buFont typeface="Arial" charset="0"/>
              <a:buChar char="•"/>
            </a:pPr>
            <a:r>
              <a:rPr lang="fr-FR" sz="1600">
                <a:solidFill>
                  <a:srgbClr val="000000"/>
                </a:solidFill>
                <a:latin typeface="Helvetica" charset="0"/>
              </a:rPr>
              <a:t>La transition A permet de continuer le cycle sur l’étape 1,</a:t>
            </a:r>
          </a:p>
          <a:p>
            <a:pPr marL="285750" indent="-285750" algn="just">
              <a:buFont typeface="Arial" charset="0"/>
              <a:buChar char="•"/>
            </a:pPr>
            <a:r>
              <a:rPr lang="fr-FR" sz="1600">
                <a:solidFill>
                  <a:srgbClr val="000000"/>
                </a:solidFill>
                <a:latin typeface="Helvetica" charset="0"/>
              </a:rPr>
              <a:t>La transition B permet de sauter à l’étape 3, les étapes 1 et 2 sont ignorées lors du cycle.</a:t>
            </a:r>
          </a:p>
        </p:txBody>
      </p:sp>
      <p:sp>
        <p:nvSpPr>
          <p:cNvPr id="19" name="Rectangle 18"/>
          <p:cNvSpPr/>
          <p:nvPr/>
        </p:nvSpPr>
        <p:spPr>
          <a:xfrm>
            <a:off x="7037298" y="2502838"/>
            <a:ext cx="1286431" cy="338554"/>
          </a:xfrm>
          <a:prstGeom prst="rect">
            <a:avLst/>
          </a:prstGeom>
        </p:spPr>
        <p:txBody>
          <a:bodyPr wrap="square">
            <a:spAutoFit/>
          </a:bodyPr>
          <a:lstStyle/>
          <a:p>
            <a:pPr algn="just"/>
            <a:r>
              <a:rPr lang="fr-FR" sz="1600">
                <a:solidFill>
                  <a:srgbClr val="000000"/>
                </a:solidFill>
                <a:latin typeface="Helvetica" charset="0"/>
              </a:rPr>
              <a:t>Transition A</a:t>
            </a:r>
            <a:endParaRPr lang="fr-FR" sz="1600"/>
          </a:p>
        </p:txBody>
      </p:sp>
      <p:sp>
        <p:nvSpPr>
          <p:cNvPr id="20" name="Rectangle 19"/>
          <p:cNvSpPr/>
          <p:nvPr/>
        </p:nvSpPr>
        <p:spPr>
          <a:xfrm>
            <a:off x="4217898" y="2668685"/>
            <a:ext cx="1286431" cy="338554"/>
          </a:xfrm>
          <a:prstGeom prst="rect">
            <a:avLst/>
          </a:prstGeom>
        </p:spPr>
        <p:txBody>
          <a:bodyPr wrap="square">
            <a:spAutoFit/>
          </a:bodyPr>
          <a:lstStyle/>
          <a:p>
            <a:pPr algn="just"/>
            <a:r>
              <a:rPr lang="fr-FR" sz="1600">
                <a:solidFill>
                  <a:srgbClr val="000000"/>
                </a:solidFill>
                <a:latin typeface="Helvetica" charset="0"/>
              </a:rPr>
              <a:t>Transition B</a:t>
            </a:r>
            <a:endParaRPr lang="fr-FR" sz="1600"/>
          </a:p>
        </p:txBody>
      </p:sp>
    </p:spTree>
    <p:extLst>
      <p:ext uri="{BB962C8B-B14F-4D97-AF65-F5344CB8AC3E}">
        <p14:creationId xmlns:p14="http://schemas.microsoft.com/office/powerpoint/2010/main" val="2030793581"/>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Reprise d’étapes</a:t>
            </a: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3078" y="1776664"/>
            <a:ext cx="3115533" cy="4074504"/>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154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9" name="Rectangle 8"/>
          <p:cNvSpPr/>
          <p:nvPr/>
        </p:nvSpPr>
        <p:spPr>
          <a:xfrm>
            <a:off x="121024" y="2077597"/>
            <a:ext cx="3603811" cy="2308324"/>
          </a:xfrm>
          <a:prstGeom prst="rect">
            <a:avLst/>
          </a:prstGeom>
        </p:spPr>
        <p:txBody>
          <a:bodyPr wrap="square">
            <a:spAutoFit/>
          </a:bodyPr>
          <a:lstStyle/>
          <a:p>
            <a:pPr algn="just"/>
            <a:r>
              <a:rPr lang="fr-FR" sz="1600">
                <a:solidFill>
                  <a:srgbClr val="000000"/>
                </a:solidFill>
                <a:latin typeface="Helvetica" charset="0"/>
              </a:rPr>
              <a:t>La reprise d’étape permet de reprendre une séquence précédente lorsque les actions à réaliser sont répétitives.</a:t>
            </a:r>
          </a:p>
          <a:p>
            <a:pPr algn="just"/>
            <a:r>
              <a:rPr lang="fr-FR" sz="1600">
                <a:solidFill>
                  <a:srgbClr val="000000"/>
                </a:solidFill>
                <a:latin typeface="Helvetica" charset="0"/>
              </a:rPr>
              <a:t>Dans ce grafcet :</a:t>
            </a:r>
          </a:p>
          <a:p>
            <a:pPr marL="285750" indent="-285750" algn="just">
              <a:buFont typeface="Arial" charset="0"/>
              <a:buChar char="•"/>
            </a:pPr>
            <a:r>
              <a:rPr lang="fr-FR" sz="1600">
                <a:solidFill>
                  <a:srgbClr val="000000"/>
                </a:solidFill>
                <a:latin typeface="Helvetica" charset="0"/>
              </a:rPr>
              <a:t>La transition A permet de reprendre le cycle sur l’étape 1,</a:t>
            </a:r>
          </a:p>
          <a:p>
            <a:pPr marL="285750" indent="-285750" algn="just">
              <a:buFont typeface="Arial" charset="0"/>
              <a:buChar char="•"/>
            </a:pPr>
            <a:r>
              <a:rPr lang="fr-FR" sz="1600">
                <a:solidFill>
                  <a:srgbClr val="000000"/>
                </a:solidFill>
                <a:latin typeface="Helvetica" charset="0"/>
              </a:rPr>
              <a:t>La transition B permet de passer à l’étape 3.</a:t>
            </a:r>
          </a:p>
        </p:txBody>
      </p:sp>
      <p:sp>
        <p:nvSpPr>
          <p:cNvPr id="19" name="Rectangle 18"/>
          <p:cNvSpPr/>
          <p:nvPr/>
        </p:nvSpPr>
        <p:spPr>
          <a:xfrm>
            <a:off x="4226864" y="4143380"/>
            <a:ext cx="1286431" cy="338554"/>
          </a:xfrm>
          <a:prstGeom prst="rect">
            <a:avLst/>
          </a:prstGeom>
        </p:spPr>
        <p:txBody>
          <a:bodyPr wrap="square">
            <a:spAutoFit/>
          </a:bodyPr>
          <a:lstStyle/>
          <a:p>
            <a:pPr algn="just"/>
            <a:r>
              <a:rPr lang="fr-FR" sz="1600">
                <a:solidFill>
                  <a:srgbClr val="000000"/>
                </a:solidFill>
                <a:latin typeface="Helvetica" charset="0"/>
              </a:rPr>
              <a:t>Transition A</a:t>
            </a:r>
            <a:endParaRPr lang="fr-FR" sz="1600"/>
          </a:p>
        </p:txBody>
      </p:sp>
      <p:sp>
        <p:nvSpPr>
          <p:cNvPr id="20" name="Rectangle 19"/>
          <p:cNvSpPr/>
          <p:nvPr/>
        </p:nvSpPr>
        <p:spPr>
          <a:xfrm>
            <a:off x="6853523" y="4497485"/>
            <a:ext cx="1286431" cy="338554"/>
          </a:xfrm>
          <a:prstGeom prst="rect">
            <a:avLst/>
          </a:prstGeom>
        </p:spPr>
        <p:txBody>
          <a:bodyPr wrap="square">
            <a:spAutoFit/>
          </a:bodyPr>
          <a:lstStyle/>
          <a:p>
            <a:pPr algn="just"/>
            <a:r>
              <a:rPr lang="fr-FR" sz="1600">
                <a:solidFill>
                  <a:srgbClr val="000000"/>
                </a:solidFill>
                <a:latin typeface="Helvetica" charset="0"/>
              </a:rPr>
              <a:t>Transition B</a:t>
            </a:r>
            <a:endParaRPr lang="fr-FR" sz="1600"/>
          </a:p>
        </p:txBody>
      </p:sp>
    </p:spTree>
    <p:extLst>
      <p:ext uri="{BB962C8B-B14F-4D97-AF65-F5344CB8AC3E}">
        <p14:creationId xmlns:p14="http://schemas.microsoft.com/office/powerpoint/2010/main" val="1290588107"/>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Chronogrammes</a:t>
            </a:r>
          </a:p>
        </p:txBody>
      </p:sp>
      <p:sp>
        <p:nvSpPr>
          <p:cNvPr id="3" name="Espace réservé du contenu 2"/>
          <p:cNvSpPr>
            <a:spLocks noGrp="1"/>
          </p:cNvSpPr>
          <p:nvPr>
            <p:ph idx="1"/>
          </p:nvPr>
        </p:nvSpPr>
        <p:spPr>
          <a:xfrm>
            <a:off x="822959" y="1556952"/>
            <a:ext cx="7543801" cy="1912390"/>
          </a:xfrm>
        </p:spPr>
        <p:txBody>
          <a:bodyPr>
            <a:normAutofit lnSpcReduction="10000"/>
          </a:bodyPr>
          <a:lstStyle/>
          <a:p>
            <a:r>
              <a:rPr lang="fr-FR"/>
              <a:t>Un chronogramme permet d’afficher l’état de différents éléments en fonction du temps.</a:t>
            </a:r>
          </a:p>
          <a:p>
            <a:r>
              <a:rPr lang="fr-FR"/>
              <a:t>Il permet donc de représenter efficacement l’évolution d’un grafcet.</a:t>
            </a:r>
          </a:p>
          <a:p>
            <a:r>
              <a:rPr lang="fr-FR"/>
              <a:t>On représentera les activations des étapes par une variable booléenne : </a:t>
            </a:r>
            <a:r>
              <a:rPr lang="fr-FR" b="1"/>
              <a:t>Xi</a:t>
            </a:r>
            <a:r>
              <a:rPr lang="fr-FR"/>
              <a:t> avec i numéro de l’étape. De même, les actions associées à ces étapes seront représentées par </a:t>
            </a:r>
            <a:r>
              <a:rPr lang="fr-FR" b="1"/>
              <a:t>Ai</a:t>
            </a:r>
            <a:r>
              <a:rPr lang="fr-FR"/>
              <a:t>.</a:t>
            </a:r>
            <a:endParaRPr lang="fr-FR" baseline="-2500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155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873" y="3396799"/>
            <a:ext cx="2600511" cy="2708367"/>
          </a:xfrm>
          <a:prstGeom prst="rect">
            <a:avLst/>
          </a:prstGeom>
        </p:spPr>
      </p:pic>
      <p:sp>
        <p:nvSpPr>
          <p:cNvPr id="8" name="Espace réservé du contenu 2"/>
          <p:cNvSpPr txBox="1">
            <a:spLocks/>
          </p:cNvSpPr>
          <p:nvPr/>
        </p:nvSpPr>
        <p:spPr>
          <a:xfrm>
            <a:off x="4644110" y="3973050"/>
            <a:ext cx="3990603" cy="152450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Ce chronogramme représente les activation/désactivation successives des étapes 1, 2 et l’étape associée A1 à X1. Elles sont représentées respectivement  par X1, X2 et A1.</a:t>
            </a:r>
            <a:endParaRPr kumimoji="0" lang="fr-FR" baseline="-25000"/>
          </a:p>
        </p:txBody>
      </p:sp>
    </p:spTree>
    <p:extLst>
      <p:ext uri="{BB962C8B-B14F-4D97-AF65-F5344CB8AC3E}">
        <p14:creationId xmlns:p14="http://schemas.microsoft.com/office/powerpoint/2010/main" val="1838363165"/>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Principaux types d’actions 1/8</a:t>
            </a:r>
          </a:p>
        </p:txBody>
      </p:sp>
      <p:sp>
        <p:nvSpPr>
          <p:cNvPr id="3" name="Espace réservé du contenu 2"/>
          <p:cNvSpPr>
            <a:spLocks noGrp="1"/>
          </p:cNvSpPr>
          <p:nvPr>
            <p:ph idx="1"/>
          </p:nvPr>
        </p:nvSpPr>
        <p:spPr>
          <a:xfrm>
            <a:off x="822960" y="1556952"/>
            <a:ext cx="1745428" cy="365978"/>
          </a:xfrm>
        </p:spPr>
        <p:txBody>
          <a:bodyPr/>
          <a:lstStyle/>
          <a:p>
            <a:pPr marL="0" indent="0">
              <a:buNone/>
            </a:pPr>
            <a:r>
              <a:rPr lang="fr-FR" b="1"/>
              <a:t>Action continue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156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Espace réservé du contenu 2"/>
          <p:cNvSpPr txBox="1">
            <a:spLocks/>
          </p:cNvSpPr>
          <p:nvPr/>
        </p:nvSpPr>
        <p:spPr>
          <a:xfrm>
            <a:off x="3032759" y="1556953"/>
            <a:ext cx="4873456" cy="1119340"/>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L'action continue est exécutée chaque fois (et tant que) que Xn vaut 1.</a:t>
            </a:r>
          </a:p>
          <a:p>
            <a:pPr marL="0" indent="0" fontAlgn="auto">
              <a:buNone/>
            </a:pPr>
            <a:r>
              <a:rPr kumimoji="0" lang="fr-FR"/>
              <a:t>Ce type d’action est également appelé Normal.</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2756594"/>
            <a:ext cx="4809273" cy="2844105"/>
          </a:xfrm>
          <a:prstGeom prst="rect">
            <a:avLst/>
          </a:prstGeom>
        </p:spPr>
      </p:pic>
    </p:spTree>
    <p:extLst>
      <p:ext uri="{BB962C8B-B14F-4D97-AF65-F5344CB8AC3E}">
        <p14:creationId xmlns:p14="http://schemas.microsoft.com/office/powerpoint/2010/main" val="1128440798"/>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Principaux types d’actions 2/8</a:t>
            </a:r>
          </a:p>
        </p:txBody>
      </p:sp>
      <p:sp>
        <p:nvSpPr>
          <p:cNvPr id="3" name="Espace réservé du contenu 2"/>
          <p:cNvSpPr>
            <a:spLocks noGrp="1"/>
          </p:cNvSpPr>
          <p:nvPr>
            <p:ph idx="1"/>
          </p:nvPr>
        </p:nvSpPr>
        <p:spPr>
          <a:xfrm>
            <a:off x="822959" y="1556952"/>
            <a:ext cx="2310205" cy="446660"/>
          </a:xfrm>
        </p:spPr>
        <p:txBody>
          <a:bodyPr>
            <a:noAutofit/>
          </a:bodyPr>
          <a:lstStyle/>
          <a:p>
            <a:pPr marL="0" indent="0">
              <a:buNone/>
            </a:pPr>
            <a:r>
              <a:rPr lang="fr-FR" b="1"/>
              <a:t>Action conditionnelle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157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Espace réservé du contenu 2"/>
          <p:cNvSpPr txBox="1">
            <a:spLocks/>
          </p:cNvSpPr>
          <p:nvPr/>
        </p:nvSpPr>
        <p:spPr>
          <a:xfrm>
            <a:off x="3489959" y="1543505"/>
            <a:ext cx="5035476" cy="634919"/>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a:t>L’action est exécutée tant que l’étape est active et que la condition est vraie.</a:t>
            </a:r>
          </a:p>
        </p:txBody>
      </p:sp>
      <p:pic>
        <p:nvPicPr>
          <p:cNvPr id="20" name="Imag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 y="2604958"/>
            <a:ext cx="5569724" cy="2856041"/>
          </a:xfrm>
          <a:prstGeom prst="rect">
            <a:avLst/>
          </a:prstGeom>
        </p:spPr>
      </p:pic>
    </p:spTree>
    <p:extLst>
      <p:ext uri="{BB962C8B-B14F-4D97-AF65-F5344CB8AC3E}">
        <p14:creationId xmlns:p14="http://schemas.microsoft.com/office/powerpoint/2010/main" val="174060716"/>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Principaux types d’actions 3/8</a:t>
            </a:r>
          </a:p>
        </p:txBody>
      </p:sp>
      <p:sp>
        <p:nvSpPr>
          <p:cNvPr id="3" name="Espace réservé du contenu 2"/>
          <p:cNvSpPr>
            <a:spLocks noGrp="1"/>
          </p:cNvSpPr>
          <p:nvPr>
            <p:ph idx="1"/>
          </p:nvPr>
        </p:nvSpPr>
        <p:spPr>
          <a:xfrm>
            <a:off x="822959" y="1556952"/>
            <a:ext cx="2310205" cy="446660"/>
          </a:xfrm>
        </p:spPr>
        <p:txBody>
          <a:bodyPr>
            <a:noAutofit/>
          </a:bodyPr>
          <a:lstStyle/>
          <a:p>
            <a:pPr marL="0" indent="0">
              <a:buNone/>
            </a:pPr>
            <a:r>
              <a:rPr lang="fr-FR" b="1"/>
              <a:t>Action limitée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158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Espace réservé du contenu 2"/>
          <p:cNvSpPr txBox="1">
            <a:spLocks/>
          </p:cNvSpPr>
          <p:nvPr/>
        </p:nvSpPr>
        <p:spPr>
          <a:xfrm>
            <a:off x="3478807" y="1588110"/>
            <a:ext cx="4338197" cy="709041"/>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spcBef>
                <a:spcPts val="0"/>
              </a:spcBef>
              <a:buNone/>
            </a:pPr>
            <a:r>
              <a:rPr kumimoji="0" lang="fr-FR" sz="1800"/>
              <a:t>C'est un ordre dont la durée est limitée à une valeur spécifiée dans le temps.</a:t>
            </a:r>
          </a:p>
        </p:txBody>
      </p:sp>
      <p:pic>
        <p:nvPicPr>
          <p:cNvPr id="15" name="Image 14"/>
          <p:cNvPicPr>
            <a:picLocks noChangeAspect="1"/>
          </p:cNvPicPr>
          <p:nvPr/>
        </p:nvPicPr>
        <p:blipFill>
          <a:blip r:embed="rId2"/>
          <a:stretch>
            <a:fillRect/>
          </a:stretch>
        </p:blipFill>
        <p:spPr>
          <a:xfrm>
            <a:off x="1302062" y="2418482"/>
            <a:ext cx="5417324" cy="3078391"/>
          </a:xfrm>
          <a:prstGeom prst="rect">
            <a:avLst/>
          </a:prstGeom>
        </p:spPr>
      </p:pic>
    </p:spTree>
    <p:extLst>
      <p:ext uri="{BB962C8B-B14F-4D97-AF65-F5344CB8AC3E}">
        <p14:creationId xmlns:p14="http://schemas.microsoft.com/office/powerpoint/2010/main" val="768928198"/>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Principaux types d’actions 4/8</a:t>
            </a:r>
          </a:p>
        </p:txBody>
      </p:sp>
      <p:sp>
        <p:nvSpPr>
          <p:cNvPr id="3" name="Espace réservé du contenu 2"/>
          <p:cNvSpPr>
            <a:spLocks noGrp="1"/>
          </p:cNvSpPr>
          <p:nvPr>
            <p:ph idx="1"/>
          </p:nvPr>
        </p:nvSpPr>
        <p:spPr>
          <a:xfrm>
            <a:off x="822959" y="1556952"/>
            <a:ext cx="2310205" cy="446660"/>
          </a:xfrm>
        </p:spPr>
        <p:txBody>
          <a:bodyPr>
            <a:noAutofit/>
          </a:bodyPr>
          <a:lstStyle/>
          <a:p>
            <a:pPr marL="0" indent="0">
              <a:buNone/>
            </a:pPr>
            <a:r>
              <a:rPr lang="fr-FR" b="1"/>
              <a:t>Action retardée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159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Espace réservé du contenu 2"/>
          <p:cNvSpPr txBox="1">
            <a:spLocks/>
          </p:cNvSpPr>
          <p:nvPr/>
        </p:nvSpPr>
        <p:spPr>
          <a:xfrm>
            <a:off x="3478807" y="1588110"/>
            <a:ext cx="4338197" cy="686739"/>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sz="1800"/>
              <a:t>C'est une action dont le départ est retardé d’une valeur spécifiée dans le temps.</a:t>
            </a:r>
          </a:p>
        </p:txBody>
      </p:sp>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442" y="2440561"/>
            <a:ext cx="5506534" cy="2821854"/>
          </a:xfrm>
          <a:prstGeom prst="rect">
            <a:avLst/>
          </a:prstGeom>
        </p:spPr>
      </p:pic>
      <p:sp>
        <p:nvSpPr>
          <p:cNvPr id="9" name="Espace réservé du contenu 2"/>
          <p:cNvSpPr txBox="1">
            <a:spLocks/>
          </p:cNvSpPr>
          <p:nvPr/>
        </p:nvSpPr>
        <p:spPr>
          <a:xfrm>
            <a:off x="2237306" y="5442715"/>
            <a:ext cx="6248772" cy="686739"/>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sz="1800"/>
              <a:t>Ne pas confondre action retardée et temporisée (dont le fonctionnement est très différent) : une action retardée n’existe pas au-delà de l’activation de l’étape à laquelle elle est associée.</a:t>
            </a:r>
          </a:p>
        </p:txBody>
      </p:sp>
    </p:spTree>
    <p:extLst>
      <p:ext uri="{BB962C8B-B14F-4D97-AF65-F5344CB8AC3E}">
        <p14:creationId xmlns:p14="http://schemas.microsoft.com/office/powerpoint/2010/main" val="173867491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Codage héxadécimal</a:t>
            </a:r>
          </a:p>
        </p:txBody>
      </p:sp>
      <p:sp>
        <p:nvSpPr>
          <p:cNvPr id="3" name="Espace réservé du contenu 2"/>
          <p:cNvSpPr>
            <a:spLocks noGrp="1"/>
          </p:cNvSpPr>
          <p:nvPr>
            <p:ph idx="1"/>
          </p:nvPr>
        </p:nvSpPr>
        <p:spPr>
          <a:xfrm>
            <a:off x="822959" y="1556951"/>
            <a:ext cx="7543801" cy="1003369"/>
          </a:xfrm>
        </p:spPr>
        <p:txBody>
          <a:bodyPr>
            <a:normAutofit fontScale="62500" lnSpcReduction="20000"/>
          </a:bodyPr>
          <a:lstStyle/>
          <a:p>
            <a:r>
              <a:rPr lang="fr-FR"/>
              <a:t>Utilisé par les microprocesseurs, mais aussi en informatique en général, ce codage comporte 16 signes :</a:t>
            </a:r>
          </a:p>
          <a:p>
            <a:pPr>
              <a:buFont typeface="Arial" charset="0"/>
              <a:buChar char="•"/>
            </a:pPr>
            <a:r>
              <a:rPr lang="fr-FR"/>
              <a:t> Les signes 0 à 9 comme en décimal</a:t>
            </a:r>
          </a:p>
          <a:p>
            <a:pPr>
              <a:buFont typeface="Arial" charset="0"/>
              <a:buChar char="•"/>
            </a:pPr>
            <a:r>
              <a:rPr lang="fr-FR"/>
              <a:t> Auxquels on a ajouté les signes A à F</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Tableau 6"/>
          <p:cNvGraphicFramePr>
            <a:graphicFrameLocks noGrp="1"/>
          </p:cNvGraphicFramePr>
          <p:nvPr>
            <p:extLst>
              <p:ext uri="{D42A27DB-BD31-4B8C-83A1-F6EECF244321}">
                <p14:modId xmlns:p14="http://schemas.microsoft.com/office/powerpoint/2010/main" val="1495228674"/>
              </p:ext>
            </p:extLst>
          </p:nvPr>
        </p:nvGraphicFramePr>
        <p:xfrm>
          <a:off x="1121663" y="2640584"/>
          <a:ext cx="6873240" cy="1280160"/>
        </p:xfrm>
        <a:graphic>
          <a:graphicData uri="http://schemas.openxmlformats.org/drawingml/2006/table">
            <a:tbl>
              <a:tblPr firstRow="1" bandRow="1">
                <a:tableStyleId>{5C22544A-7EE6-4342-B048-85BDC9FD1C3A}</a:tableStyleId>
              </a:tblPr>
              <a:tblGrid>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tblGrid>
              <a:tr h="370840">
                <a:tc>
                  <a:txBody>
                    <a:bodyPr/>
                    <a:lstStyle/>
                    <a:p>
                      <a:r>
                        <a:rPr lang="fr-FR"/>
                        <a:t>0</a:t>
                      </a:r>
                    </a:p>
                  </a:txBody>
                  <a:tcPr/>
                </a:tc>
                <a:tc>
                  <a:txBody>
                    <a:bodyPr/>
                    <a:lstStyle/>
                    <a:p>
                      <a:r>
                        <a:rPr lang="fr-FR"/>
                        <a:t>1</a:t>
                      </a:r>
                    </a:p>
                  </a:txBody>
                  <a:tcPr/>
                </a:tc>
                <a:tc>
                  <a:txBody>
                    <a:bodyPr/>
                    <a:lstStyle/>
                    <a:p>
                      <a:r>
                        <a:rPr lang="fr-FR"/>
                        <a:t>2</a:t>
                      </a:r>
                    </a:p>
                  </a:txBody>
                  <a:tcPr/>
                </a:tc>
                <a:tc>
                  <a:txBody>
                    <a:bodyPr/>
                    <a:lstStyle/>
                    <a:p>
                      <a:r>
                        <a:rPr lang="fr-FR"/>
                        <a:t>3</a:t>
                      </a:r>
                    </a:p>
                  </a:txBody>
                  <a:tcPr/>
                </a:tc>
                <a:tc>
                  <a:txBody>
                    <a:bodyPr/>
                    <a:lstStyle/>
                    <a:p>
                      <a:r>
                        <a:rPr lang="fr-FR"/>
                        <a:t>4</a:t>
                      </a:r>
                    </a:p>
                  </a:txBody>
                  <a:tcPr/>
                </a:tc>
                <a:tc>
                  <a:txBody>
                    <a:bodyPr/>
                    <a:lstStyle/>
                    <a:p>
                      <a:r>
                        <a:rPr lang="fr-FR"/>
                        <a:t>5</a:t>
                      </a:r>
                    </a:p>
                  </a:txBody>
                  <a:tcPr/>
                </a:tc>
                <a:tc>
                  <a:txBody>
                    <a:bodyPr/>
                    <a:lstStyle/>
                    <a:p>
                      <a:r>
                        <a:rPr lang="fr-FR"/>
                        <a:t>6</a:t>
                      </a:r>
                    </a:p>
                  </a:txBody>
                  <a:tcPr/>
                </a:tc>
                <a:tc>
                  <a:txBody>
                    <a:bodyPr/>
                    <a:lstStyle/>
                    <a:p>
                      <a:r>
                        <a:rPr lang="fr-FR"/>
                        <a:t>7</a:t>
                      </a:r>
                    </a:p>
                  </a:txBody>
                  <a:tcPr/>
                </a:tc>
                <a:tc>
                  <a:txBody>
                    <a:bodyPr/>
                    <a:lstStyle/>
                    <a:p>
                      <a:r>
                        <a:rPr lang="fr-FR"/>
                        <a:t>8</a:t>
                      </a:r>
                    </a:p>
                  </a:txBody>
                  <a:tcPr/>
                </a:tc>
                <a:tc>
                  <a:txBody>
                    <a:bodyPr/>
                    <a:lstStyle/>
                    <a:p>
                      <a:r>
                        <a:rPr lang="fr-FR"/>
                        <a:t>0</a:t>
                      </a:r>
                    </a:p>
                  </a:txBody>
                  <a:tcPr/>
                </a:tc>
                <a:tc>
                  <a:txBody>
                    <a:bodyPr/>
                    <a:lstStyle/>
                    <a:p>
                      <a:r>
                        <a:rPr lang="fr-FR"/>
                        <a:t>10</a:t>
                      </a:r>
                    </a:p>
                  </a:txBody>
                  <a:tcPr/>
                </a:tc>
                <a:tc>
                  <a:txBody>
                    <a:bodyPr/>
                    <a:lstStyle/>
                    <a:p>
                      <a:r>
                        <a:rPr lang="fr-FR"/>
                        <a:t>11</a:t>
                      </a:r>
                    </a:p>
                  </a:txBody>
                  <a:tcPr/>
                </a:tc>
                <a:tc>
                  <a:txBody>
                    <a:bodyPr/>
                    <a:lstStyle/>
                    <a:p>
                      <a:r>
                        <a:rPr lang="fr-FR"/>
                        <a:t>12</a:t>
                      </a:r>
                    </a:p>
                  </a:txBody>
                  <a:tcPr/>
                </a:tc>
                <a:tc>
                  <a:txBody>
                    <a:bodyPr/>
                    <a:lstStyle/>
                    <a:p>
                      <a:r>
                        <a:rPr lang="fr-FR"/>
                        <a:t>13</a:t>
                      </a:r>
                    </a:p>
                  </a:txBody>
                  <a:tcPr/>
                </a:tc>
                <a:tc>
                  <a:txBody>
                    <a:bodyPr/>
                    <a:lstStyle/>
                    <a:p>
                      <a:r>
                        <a:rPr lang="fr-FR"/>
                        <a:t>14</a:t>
                      </a:r>
                    </a:p>
                  </a:txBody>
                  <a:tcPr/>
                </a:tc>
                <a:tc>
                  <a:txBody>
                    <a:bodyPr/>
                    <a:lstStyle/>
                    <a:p>
                      <a:r>
                        <a:rPr lang="fr-FR"/>
                        <a:t>15</a:t>
                      </a:r>
                    </a:p>
                  </a:txBody>
                  <a:tcPr/>
                </a:tc>
                <a:tc>
                  <a:txBody>
                    <a:bodyPr/>
                    <a:lstStyle/>
                    <a:p>
                      <a:r>
                        <a:rPr lang="fr-FR"/>
                        <a:t>16</a:t>
                      </a:r>
                    </a:p>
                  </a:txBody>
                  <a:tcPr/>
                </a:tc>
                <a:tc>
                  <a:txBody>
                    <a:bodyPr/>
                    <a:lstStyle/>
                    <a:p>
                      <a:r>
                        <a:rPr lang="fr-FR"/>
                        <a:t>17</a:t>
                      </a:r>
                    </a:p>
                  </a:txBody>
                  <a:tcPr/>
                </a:tc>
                <a:tc>
                  <a:txBody>
                    <a:bodyPr/>
                    <a:lstStyle/>
                    <a:p>
                      <a:r>
                        <a:rPr lang="fr-FR"/>
                        <a:t>18</a:t>
                      </a:r>
                    </a:p>
                  </a:txBody>
                  <a:tcPr/>
                </a:tc>
                <a:tc>
                  <a:txBody>
                    <a:bodyPr/>
                    <a:lstStyle/>
                    <a:p>
                      <a:r>
                        <a:rPr lang="fr-FR"/>
                        <a:t>19</a:t>
                      </a:r>
                    </a:p>
                  </a:txBody>
                  <a:tcPr/>
                </a:tc>
                <a:tc>
                  <a:txBody>
                    <a:bodyPr/>
                    <a:lstStyle/>
                    <a:p>
                      <a:r>
                        <a:rPr lang="fr-FR"/>
                        <a:t>20</a:t>
                      </a:r>
                    </a:p>
                  </a:txBody>
                  <a:tcPr/>
                </a:tc>
                <a:tc>
                  <a:txBody>
                    <a:bodyPr/>
                    <a:lstStyle/>
                    <a:p>
                      <a:r>
                        <a:rPr lang="fr-FR"/>
                        <a:t>21</a:t>
                      </a:r>
                    </a:p>
                  </a:txBody>
                  <a:tcPr/>
                </a:tc>
                <a:tc>
                  <a:txBody>
                    <a:bodyPr/>
                    <a:lstStyle/>
                    <a:p>
                      <a:r>
                        <a:rPr lang="fr-FR"/>
                        <a:t>22</a:t>
                      </a:r>
                    </a:p>
                  </a:txBody>
                  <a:tcPr/>
                </a:tc>
                <a:tc>
                  <a:txBody>
                    <a:bodyPr/>
                    <a:lstStyle/>
                    <a:p>
                      <a:r>
                        <a:rPr lang="fr-FR"/>
                        <a:t>23</a:t>
                      </a:r>
                    </a:p>
                  </a:txBody>
                  <a:tcPr/>
                </a:tc>
                <a:tc>
                  <a:txBody>
                    <a:bodyPr/>
                    <a:lstStyle/>
                    <a:p>
                      <a:r>
                        <a:rPr lang="fr-FR"/>
                        <a:t>24</a:t>
                      </a:r>
                    </a:p>
                  </a:txBody>
                  <a:tcPr/>
                </a:tc>
                <a:tc>
                  <a:txBody>
                    <a:bodyPr/>
                    <a:lstStyle/>
                    <a:p>
                      <a:r>
                        <a:rPr lang="fr-FR"/>
                        <a:t>25</a:t>
                      </a:r>
                    </a:p>
                  </a:txBody>
                  <a:tcPr/>
                </a:tc>
                <a:tc>
                  <a:txBody>
                    <a:bodyPr/>
                    <a:lstStyle/>
                    <a:p>
                      <a:r>
                        <a:rPr lang="fr-FR"/>
                        <a:t>26</a:t>
                      </a:r>
                    </a:p>
                  </a:txBody>
                  <a:tcPr/>
                </a:tc>
                <a:tc>
                  <a:txBody>
                    <a:bodyPr/>
                    <a:lstStyle/>
                    <a:p>
                      <a:r>
                        <a:rPr lang="fr-FR"/>
                        <a:t>27</a:t>
                      </a:r>
                    </a:p>
                  </a:txBody>
                  <a:tcPr/>
                </a:tc>
                <a:tc>
                  <a:txBody>
                    <a:bodyPr/>
                    <a:lstStyle/>
                    <a:p>
                      <a:r>
                        <a:rPr lang="fr-FR"/>
                        <a:t>28</a:t>
                      </a:r>
                    </a:p>
                  </a:txBody>
                  <a:tcPr/>
                </a:tc>
                <a:tc>
                  <a:txBody>
                    <a:bodyPr/>
                    <a:lstStyle/>
                    <a:p>
                      <a:r>
                        <a:rPr lang="fr-FR"/>
                        <a:t>29</a:t>
                      </a:r>
                    </a:p>
                  </a:txBody>
                  <a:tcPr/>
                </a:tc>
                <a:tc>
                  <a:txBody>
                    <a:bodyPr/>
                    <a:lstStyle/>
                    <a:p>
                      <a:r>
                        <a:rPr lang="fr-FR"/>
                        <a:t>30</a:t>
                      </a:r>
                    </a:p>
                  </a:txBody>
                  <a:tcPr/>
                </a:tc>
                <a:tc>
                  <a:txBody>
                    <a:bodyPr/>
                    <a:lstStyle/>
                    <a:p>
                      <a:r>
                        <a:rPr lang="fr-FR"/>
                        <a:t>31</a:t>
                      </a:r>
                    </a:p>
                  </a:txBody>
                  <a:tcPr/>
                </a:tc>
                <a:tc>
                  <a:txBody>
                    <a:bodyPr/>
                    <a:lstStyle/>
                    <a:p>
                      <a:r>
                        <a:rPr lang="fr-FR"/>
                        <a:t>32</a:t>
                      </a:r>
                    </a:p>
                  </a:txBody>
                  <a:tcPr/>
                </a:tc>
              </a:tr>
              <a:tr h="487680">
                <a:tc>
                  <a:txBody>
                    <a:bodyPr/>
                    <a:lstStyle/>
                    <a:p>
                      <a:r>
                        <a:rPr lang="fr-FR"/>
                        <a:t>0</a:t>
                      </a:r>
                    </a:p>
                  </a:txBody>
                  <a:tcPr/>
                </a:tc>
                <a:tc>
                  <a:txBody>
                    <a:bodyPr/>
                    <a:lstStyle/>
                    <a:p>
                      <a:r>
                        <a:rPr lang="fr-FR"/>
                        <a:t>1</a:t>
                      </a:r>
                    </a:p>
                  </a:txBody>
                  <a:tcPr/>
                </a:tc>
                <a:tc>
                  <a:txBody>
                    <a:bodyPr/>
                    <a:lstStyle/>
                    <a:p>
                      <a:r>
                        <a:rPr lang="fr-FR"/>
                        <a:t>2</a:t>
                      </a:r>
                    </a:p>
                  </a:txBody>
                  <a:tcPr/>
                </a:tc>
                <a:tc>
                  <a:txBody>
                    <a:bodyPr/>
                    <a:lstStyle/>
                    <a:p>
                      <a:r>
                        <a:rPr lang="fr-FR"/>
                        <a:t>3</a:t>
                      </a:r>
                    </a:p>
                  </a:txBody>
                  <a:tcPr/>
                </a:tc>
                <a:tc>
                  <a:txBody>
                    <a:bodyPr/>
                    <a:lstStyle/>
                    <a:p>
                      <a:r>
                        <a:rPr lang="fr-FR"/>
                        <a:t>4</a:t>
                      </a:r>
                    </a:p>
                  </a:txBody>
                  <a:tcPr/>
                </a:tc>
                <a:tc>
                  <a:txBody>
                    <a:bodyPr/>
                    <a:lstStyle/>
                    <a:p>
                      <a:r>
                        <a:rPr lang="fr-FR"/>
                        <a:t>5</a:t>
                      </a:r>
                    </a:p>
                  </a:txBody>
                  <a:tcPr/>
                </a:tc>
                <a:tc>
                  <a:txBody>
                    <a:bodyPr/>
                    <a:lstStyle/>
                    <a:p>
                      <a:r>
                        <a:rPr lang="fr-FR"/>
                        <a:t>6</a:t>
                      </a:r>
                    </a:p>
                  </a:txBody>
                  <a:tcPr/>
                </a:tc>
                <a:tc>
                  <a:txBody>
                    <a:bodyPr/>
                    <a:lstStyle/>
                    <a:p>
                      <a:r>
                        <a:rPr lang="fr-FR"/>
                        <a:t>7</a:t>
                      </a:r>
                    </a:p>
                  </a:txBody>
                  <a:tcPr/>
                </a:tc>
                <a:tc>
                  <a:txBody>
                    <a:bodyPr/>
                    <a:lstStyle/>
                    <a:p>
                      <a:r>
                        <a:rPr lang="fr-FR"/>
                        <a:t>8</a:t>
                      </a:r>
                    </a:p>
                  </a:txBody>
                  <a:tcPr/>
                </a:tc>
                <a:tc>
                  <a:txBody>
                    <a:bodyPr/>
                    <a:lstStyle/>
                    <a:p>
                      <a:r>
                        <a:rPr lang="fr-FR"/>
                        <a:t>9</a:t>
                      </a:r>
                    </a:p>
                  </a:txBody>
                  <a:tcPr/>
                </a:tc>
                <a:tc>
                  <a:txBody>
                    <a:bodyPr/>
                    <a:lstStyle/>
                    <a:p>
                      <a:r>
                        <a:rPr lang="fr-FR"/>
                        <a:t>A</a:t>
                      </a:r>
                    </a:p>
                  </a:txBody>
                  <a:tcPr/>
                </a:tc>
                <a:tc>
                  <a:txBody>
                    <a:bodyPr/>
                    <a:lstStyle/>
                    <a:p>
                      <a:r>
                        <a:rPr lang="fr-FR"/>
                        <a:t>B</a:t>
                      </a:r>
                    </a:p>
                  </a:txBody>
                  <a:tcPr/>
                </a:tc>
                <a:tc>
                  <a:txBody>
                    <a:bodyPr/>
                    <a:lstStyle/>
                    <a:p>
                      <a:r>
                        <a:rPr lang="fr-FR"/>
                        <a:t>C</a:t>
                      </a:r>
                    </a:p>
                  </a:txBody>
                  <a:tcPr/>
                </a:tc>
                <a:tc>
                  <a:txBody>
                    <a:bodyPr/>
                    <a:lstStyle/>
                    <a:p>
                      <a:r>
                        <a:rPr lang="fr-FR"/>
                        <a:t>D</a:t>
                      </a:r>
                    </a:p>
                  </a:txBody>
                  <a:tcPr/>
                </a:tc>
                <a:tc>
                  <a:txBody>
                    <a:bodyPr/>
                    <a:lstStyle/>
                    <a:p>
                      <a:r>
                        <a:rPr lang="fr-FR"/>
                        <a:t>E</a:t>
                      </a:r>
                    </a:p>
                  </a:txBody>
                  <a:tcPr/>
                </a:tc>
                <a:tc>
                  <a:txBody>
                    <a:bodyPr/>
                    <a:lstStyle/>
                    <a:p>
                      <a:r>
                        <a:rPr lang="fr-FR"/>
                        <a:t>F</a:t>
                      </a:r>
                    </a:p>
                  </a:txBody>
                  <a:tcPr/>
                </a:tc>
                <a:tc>
                  <a:txBody>
                    <a:bodyPr/>
                    <a:lstStyle/>
                    <a:p>
                      <a:r>
                        <a:rPr lang="fr-FR"/>
                        <a:t>10</a:t>
                      </a:r>
                    </a:p>
                  </a:txBody>
                  <a:tcPr/>
                </a:tc>
                <a:tc>
                  <a:txBody>
                    <a:bodyPr/>
                    <a:lstStyle/>
                    <a:p>
                      <a:r>
                        <a:rPr lang="fr-FR"/>
                        <a:t>11</a:t>
                      </a:r>
                    </a:p>
                  </a:txBody>
                  <a:tcPr/>
                </a:tc>
                <a:tc>
                  <a:txBody>
                    <a:bodyPr/>
                    <a:lstStyle/>
                    <a:p>
                      <a:r>
                        <a:rPr lang="fr-FR"/>
                        <a:t>12</a:t>
                      </a:r>
                    </a:p>
                  </a:txBody>
                  <a:tcPr/>
                </a:tc>
                <a:tc>
                  <a:txBody>
                    <a:bodyPr/>
                    <a:lstStyle/>
                    <a:p>
                      <a:r>
                        <a:rPr lang="fr-FR"/>
                        <a:t>13</a:t>
                      </a:r>
                    </a:p>
                  </a:txBody>
                  <a:tcPr/>
                </a:tc>
                <a:tc>
                  <a:txBody>
                    <a:bodyPr/>
                    <a:lstStyle/>
                    <a:p>
                      <a:r>
                        <a:rPr lang="fr-FR"/>
                        <a:t>14</a:t>
                      </a:r>
                    </a:p>
                  </a:txBody>
                  <a:tcPr/>
                </a:tc>
                <a:tc>
                  <a:txBody>
                    <a:bodyPr/>
                    <a:lstStyle/>
                    <a:p>
                      <a:r>
                        <a:rPr lang="fr-FR"/>
                        <a:t>15</a:t>
                      </a:r>
                    </a:p>
                  </a:txBody>
                  <a:tcPr/>
                </a:tc>
                <a:tc>
                  <a:txBody>
                    <a:bodyPr/>
                    <a:lstStyle/>
                    <a:p>
                      <a:r>
                        <a:rPr lang="fr-FR"/>
                        <a:t>16</a:t>
                      </a:r>
                    </a:p>
                  </a:txBody>
                  <a:tcPr/>
                </a:tc>
                <a:tc>
                  <a:txBody>
                    <a:bodyPr/>
                    <a:lstStyle/>
                    <a:p>
                      <a:r>
                        <a:rPr lang="fr-FR"/>
                        <a:t>17</a:t>
                      </a:r>
                    </a:p>
                  </a:txBody>
                  <a:tcPr/>
                </a:tc>
                <a:tc>
                  <a:txBody>
                    <a:bodyPr/>
                    <a:lstStyle/>
                    <a:p>
                      <a:r>
                        <a:rPr lang="fr-FR"/>
                        <a:t>18</a:t>
                      </a:r>
                    </a:p>
                  </a:txBody>
                  <a:tcPr/>
                </a:tc>
                <a:tc>
                  <a:txBody>
                    <a:bodyPr/>
                    <a:lstStyle/>
                    <a:p>
                      <a:r>
                        <a:rPr lang="fr-FR"/>
                        <a:t>19</a:t>
                      </a:r>
                    </a:p>
                  </a:txBody>
                  <a:tcPr/>
                </a:tc>
                <a:tc>
                  <a:txBody>
                    <a:bodyPr/>
                    <a:lstStyle/>
                    <a:p>
                      <a:r>
                        <a:rPr lang="fr-FR"/>
                        <a:t>1A</a:t>
                      </a:r>
                    </a:p>
                  </a:txBody>
                  <a:tcPr/>
                </a:tc>
                <a:tc>
                  <a:txBody>
                    <a:bodyPr/>
                    <a:lstStyle/>
                    <a:p>
                      <a:r>
                        <a:rPr lang="fr-FR"/>
                        <a:t>1B</a:t>
                      </a:r>
                    </a:p>
                  </a:txBody>
                  <a:tcPr/>
                </a:tc>
                <a:tc>
                  <a:txBody>
                    <a:bodyPr/>
                    <a:lstStyle/>
                    <a:p>
                      <a:r>
                        <a:rPr lang="fr-FR"/>
                        <a:t>1C</a:t>
                      </a:r>
                    </a:p>
                  </a:txBody>
                  <a:tcPr/>
                </a:tc>
                <a:tc>
                  <a:txBody>
                    <a:bodyPr/>
                    <a:lstStyle/>
                    <a:p>
                      <a:r>
                        <a:rPr lang="fr-FR"/>
                        <a:t>1D</a:t>
                      </a:r>
                    </a:p>
                  </a:txBody>
                  <a:tcPr/>
                </a:tc>
                <a:tc>
                  <a:txBody>
                    <a:bodyPr/>
                    <a:lstStyle/>
                    <a:p>
                      <a:r>
                        <a:rPr lang="fr-FR"/>
                        <a:t>1E</a:t>
                      </a:r>
                    </a:p>
                  </a:txBody>
                  <a:tcPr/>
                </a:tc>
                <a:tc>
                  <a:txBody>
                    <a:bodyPr/>
                    <a:lstStyle/>
                    <a:p>
                      <a:r>
                        <a:rPr lang="fr-FR"/>
                        <a:t>1F</a:t>
                      </a:r>
                    </a:p>
                  </a:txBody>
                  <a:tcPr/>
                </a:tc>
                <a:tc>
                  <a:txBody>
                    <a:bodyPr/>
                    <a:lstStyle/>
                    <a:p>
                      <a:r>
                        <a:rPr lang="fr-FR"/>
                        <a:t>20</a:t>
                      </a:r>
                    </a:p>
                  </a:txBody>
                  <a:tcPr/>
                </a:tc>
              </a:tr>
            </a:tbl>
          </a:graphicData>
        </a:graphic>
      </p:graphicFrame>
      <p:sp>
        <p:nvSpPr>
          <p:cNvPr id="8" name="Rectangle 7"/>
          <p:cNvSpPr/>
          <p:nvPr/>
        </p:nvSpPr>
        <p:spPr>
          <a:xfrm>
            <a:off x="822960" y="3980087"/>
            <a:ext cx="7211568" cy="369332"/>
          </a:xfrm>
          <a:prstGeom prst="rect">
            <a:avLst/>
          </a:prstGeom>
        </p:spPr>
        <p:txBody>
          <a:bodyPr wrap="square">
            <a:spAutoFit/>
          </a:bodyPr>
          <a:lstStyle/>
          <a:p>
            <a:pPr marL="0" indent="0">
              <a:buNone/>
            </a:pPr>
            <a:r>
              <a:rPr lang="fr-FR" sz="1800">
                <a:solidFill>
                  <a:schemeClr val="tx1"/>
                </a:solidFill>
                <a:latin typeface="+mn-lt"/>
              </a:rPr>
              <a:t>Chaque « chiffres » (0 à F) est représenté par 4 bits, de 0 (0000) à F (1111).</a:t>
            </a:r>
          </a:p>
        </p:txBody>
      </p:sp>
      <p:graphicFrame>
        <p:nvGraphicFramePr>
          <p:cNvPr id="9" name="Object 4"/>
          <p:cNvGraphicFramePr>
            <a:graphicFrameLocks noChangeAspect="1"/>
          </p:cNvGraphicFramePr>
          <p:nvPr>
            <p:extLst>
              <p:ext uri="{D42A27DB-BD31-4B8C-83A1-F6EECF244321}">
                <p14:modId xmlns:p14="http://schemas.microsoft.com/office/powerpoint/2010/main" val="694055468"/>
              </p:ext>
            </p:extLst>
          </p:nvPr>
        </p:nvGraphicFramePr>
        <p:xfrm>
          <a:off x="1981200" y="4494745"/>
          <a:ext cx="4907280" cy="1173480"/>
        </p:xfrm>
        <a:graphic>
          <a:graphicData uri="http://schemas.openxmlformats.org/presentationml/2006/ole">
            <mc:AlternateContent xmlns:mc="http://schemas.openxmlformats.org/markup-compatibility/2006">
              <mc:Choice xmlns:v="urn:schemas-microsoft-com:vml" Requires="v">
                <p:oleObj spid="_x0000_s4125224" name="Microsoft Drawing" r:id="rId4" imgW="3075120" imgH="735120" progId="MSDraw">
                  <p:embed/>
                </p:oleObj>
              </mc:Choice>
              <mc:Fallback>
                <p:oleObj name="Microsoft Drawing" r:id="rId4" imgW="3075120" imgH="735120" progId="MSDraw">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494745"/>
                        <a:ext cx="4907280" cy="1173480"/>
                      </a:xfrm>
                      <a:prstGeom prst="rect">
                        <a:avLst/>
                      </a:prstGeom>
                      <a:noFill/>
                      <a:ln>
                        <a:noFill/>
                      </a:ln>
                      <a:effectLst/>
                      <a:extLst/>
                    </p:spPr>
                  </p:pic>
                </p:oleObj>
              </mc:Fallback>
            </mc:AlternateContent>
          </a:graphicData>
        </a:graphic>
      </p:graphicFrame>
      <p:sp>
        <p:nvSpPr>
          <p:cNvPr id="10" name="AutoShape 6"/>
          <p:cNvSpPr>
            <a:spLocks noChangeArrowheads="1"/>
          </p:cNvSpPr>
          <p:nvPr/>
        </p:nvSpPr>
        <p:spPr bwMode="auto">
          <a:xfrm>
            <a:off x="2424383" y="5666375"/>
            <a:ext cx="631968" cy="276999"/>
          </a:xfrm>
          <a:prstGeom prst="wedgeRectCallout">
            <a:avLst>
              <a:gd name="adj1" fmla="val 25388"/>
              <a:gd name="adj2" fmla="val -237042"/>
            </a:avLst>
          </a:prstGeom>
          <a:solidFill>
            <a:schemeClr val="bg2">
              <a:lumMod val="90000"/>
            </a:schemeClr>
          </a:solidFill>
          <a:ln>
            <a:solidFill>
              <a:schemeClr val="bg2">
                <a:lumMod val="50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fr-FR" sz="1200">
                <a:latin typeface="+mn-lt"/>
              </a:rPr>
              <a:t>0100</a:t>
            </a:r>
          </a:p>
        </p:txBody>
      </p:sp>
      <p:sp>
        <p:nvSpPr>
          <p:cNvPr id="11" name="AutoShape 7"/>
          <p:cNvSpPr>
            <a:spLocks noChangeArrowheads="1"/>
          </p:cNvSpPr>
          <p:nvPr/>
        </p:nvSpPr>
        <p:spPr bwMode="auto">
          <a:xfrm>
            <a:off x="3833894" y="5666375"/>
            <a:ext cx="603960" cy="276999"/>
          </a:xfrm>
          <a:prstGeom prst="wedgeRectCallout">
            <a:avLst>
              <a:gd name="adj1" fmla="val 77933"/>
              <a:gd name="adj2" fmla="val -106236"/>
            </a:avLst>
          </a:prstGeom>
          <a:solidFill>
            <a:schemeClr val="bg2">
              <a:lumMod val="90000"/>
            </a:schemeClr>
          </a:solidFill>
          <a:ln>
            <a:solidFill>
              <a:schemeClr val="bg2">
                <a:lumMod val="50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fr-FR" sz="1200">
                <a:latin typeface="+mn-lt"/>
              </a:rPr>
              <a:t>1111</a:t>
            </a:r>
          </a:p>
        </p:txBody>
      </p:sp>
      <p:sp>
        <p:nvSpPr>
          <p:cNvPr id="12" name="AutoShape 8"/>
          <p:cNvSpPr>
            <a:spLocks noChangeAspect="1" noChangeArrowheads="1"/>
          </p:cNvSpPr>
          <p:nvPr/>
        </p:nvSpPr>
        <p:spPr bwMode="auto">
          <a:xfrm>
            <a:off x="5215397" y="5666375"/>
            <a:ext cx="631968" cy="276999"/>
          </a:xfrm>
          <a:prstGeom prst="wedgeRectCallout">
            <a:avLst>
              <a:gd name="adj1" fmla="val -12560"/>
              <a:gd name="adj2" fmla="val -219063"/>
            </a:avLst>
          </a:prstGeom>
          <a:solidFill>
            <a:schemeClr val="bg2">
              <a:lumMod val="90000"/>
            </a:schemeClr>
          </a:solidFill>
          <a:ln>
            <a:solidFill>
              <a:schemeClr val="bg2">
                <a:lumMod val="50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fr-FR" sz="1200">
                <a:latin typeface="+mn-lt"/>
              </a:rPr>
              <a:t>0001</a:t>
            </a:r>
          </a:p>
        </p:txBody>
      </p:sp>
      <p:sp>
        <p:nvSpPr>
          <p:cNvPr id="13" name="AutoShape 9"/>
          <p:cNvSpPr>
            <a:spLocks noChangeAspect="1" noChangeArrowheads="1"/>
          </p:cNvSpPr>
          <p:nvPr/>
        </p:nvSpPr>
        <p:spPr bwMode="auto">
          <a:xfrm>
            <a:off x="6624908" y="5666375"/>
            <a:ext cx="631968" cy="276999"/>
          </a:xfrm>
          <a:prstGeom prst="wedgeRectCallout">
            <a:avLst>
              <a:gd name="adj1" fmla="val -66626"/>
              <a:gd name="adj2" fmla="val -217512"/>
            </a:avLst>
          </a:prstGeom>
          <a:solidFill>
            <a:schemeClr val="bg2">
              <a:lumMod val="90000"/>
            </a:schemeClr>
          </a:solidFill>
          <a:ln>
            <a:solidFill>
              <a:schemeClr val="bg2">
                <a:lumMod val="50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fr-FR" sz="1200">
                <a:latin typeface="+mn-lt"/>
              </a:rPr>
              <a:t>0101</a:t>
            </a:r>
          </a:p>
        </p:txBody>
      </p:sp>
      <p:sp>
        <p:nvSpPr>
          <p:cNvPr id="14" name="Rectangle 13"/>
          <p:cNvSpPr/>
          <p:nvPr/>
        </p:nvSpPr>
        <p:spPr>
          <a:xfrm>
            <a:off x="2767584" y="5997863"/>
            <a:ext cx="4645152" cy="369332"/>
          </a:xfrm>
          <a:prstGeom prst="rect">
            <a:avLst/>
          </a:prstGeom>
        </p:spPr>
        <p:txBody>
          <a:bodyPr wrap="square">
            <a:spAutoFit/>
          </a:bodyPr>
          <a:lstStyle/>
          <a:p>
            <a:pPr marL="0" indent="0">
              <a:buNone/>
            </a:pPr>
            <a:r>
              <a:rPr lang="fr-FR" sz="1800">
                <a:solidFill>
                  <a:schemeClr val="tx1"/>
                </a:solidFill>
                <a:latin typeface="+mn-lt"/>
              </a:rPr>
              <a:t>20245</a:t>
            </a:r>
            <a:r>
              <a:rPr lang="fr-FR" sz="1800" baseline="-25000">
                <a:solidFill>
                  <a:schemeClr val="tx1"/>
                </a:solidFill>
                <a:latin typeface="+mn-lt"/>
              </a:rPr>
              <a:t>10</a:t>
            </a:r>
            <a:r>
              <a:rPr lang="fr-FR" sz="1800">
                <a:solidFill>
                  <a:schemeClr val="tx1"/>
                </a:solidFill>
                <a:latin typeface="+mn-lt"/>
              </a:rPr>
              <a:t> = 4F15</a:t>
            </a:r>
            <a:r>
              <a:rPr lang="fr-FR" sz="1800" baseline="-25000">
                <a:solidFill>
                  <a:schemeClr val="tx1"/>
                </a:solidFill>
                <a:latin typeface="+mn-lt"/>
              </a:rPr>
              <a:t>16</a:t>
            </a:r>
            <a:r>
              <a:rPr lang="fr-FR" sz="1800">
                <a:solidFill>
                  <a:schemeClr val="tx1"/>
                </a:solidFill>
                <a:latin typeface="+mn-lt"/>
              </a:rPr>
              <a:t> = 0100 1111 0001 0101 </a:t>
            </a:r>
            <a:r>
              <a:rPr lang="fr-FR" sz="1800" baseline="-25000">
                <a:solidFill>
                  <a:schemeClr val="tx1"/>
                </a:solidFill>
                <a:latin typeface="+mn-lt"/>
              </a:rPr>
              <a:t>2</a:t>
            </a:r>
          </a:p>
        </p:txBody>
      </p:sp>
    </p:spTree>
    <p:extLst>
      <p:ext uri="{BB962C8B-B14F-4D97-AF65-F5344CB8AC3E}">
        <p14:creationId xmlns:p14="http://schemas.microsoft.com/office/powerpoint/2010/main" val="2090010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1500"/>
                            </p:stCondLst>
                            <p:childTnLst>
                              <p:par>
                                <p:cTn id="41" presetID="22" presetClass="entr" presetSubtype="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animBg="1"/>
      <p:bldP spid="11" grpId="0" animBg="1"/>
      <p:bldP spid="12" grpId="0" animBg="1"/>
      <p:bldP spid="13" grpId="0" animBg="1"/>
      <p:bldP spid="1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Principaux types d’actions 5/8</a:t>
            </a:r>
          </a:p>
        </p:txBody>
      </p:sp>
      <p:sp>
        <p:nvSpPr>
          <p:cNvPr id="3" name="Espace réservé du contenu 2"/>
          <p:cNvSpPr>
            <a:spLocks noGrp="1"/>
          </p:cNvSpPr>
          <p:nvPr>
            <p:ph idx="1"/>
          </p:nvPr>
        </p:nvSpPr>
        <p:spPr>
          <a:xfrm>
            <a:off x="822959" y="1556952"/>
            <a:ext cx="2310205" cy="446660"/>
          </a:xfrm>
        </p:spPr>
        <p:txBody>
          <a:bodyPr>
            <a:noAutofit/>
          </a:bodyPr>
          <a:lstStyle/>
          <a:p>
            <a:pPr marL="0" indent="0">
              <a:buNone/>
            </a:pPr>
            <a:r>
              <a:rPr lang="fr-FR" b="1"/>
              <a:t>Action temporisée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160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Espace réservé du contenu 2"/>
          <p:cNvSpPr txBox="1">
            <a:spLocks/>
          </p:cNvSpPr>
          <p:nvPr/>
        </p:nvSpPr>
        <p:spPr>
          <a:xfrm>
            <a:off x="3478808" y="1588109"/>
            <a:ext cx="4672733" cy="1054730"/>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spcBef>
                <a:spcPts val="0"/>
              </a:spcBef>
              <a:buNone/>
            </a:pPr>
            <a:r>
              <a:rPr kumimoji="0" lang="fr-FR" sz="1400"/>
              <a:t>La variable temporisation se note "t/Xn/d" avec :</a:t>
            </a:r>
          </a:p>
          <a:p>
            <a:pPr fontAlgn="auto">
              <a:lnSpc>
                <a:spcPct val="100000"/>
              </a:lnSpc>
              <a:spcBef>
                <a:spcPts val="0"/>
              </a:spcBef>
              <a:buFont typeface="Arial" charset="0"/>
              <a:buChar char="•"/>
            </a:pPr>
            <a:r>
              <a:rPr kumimoji="0" lang="fr-FR" sz="1400"/>
              <a:t> t identifie une temporisation</a:t>
            </a:r>
          </a:p>
          <a:p>
            <a:pPr fontAlgn="auto">
              <a:lnSpc>
                <a:spcPct val="100000"/>
              </a:lnSpc>
              <a:spcBef>
                <a:spcPts val="0"/>
              </a:spcBef>
              <a:buFont typeface="Arial" charset="0"/>
              <a:buChar char="•"/>
            </a:pPr>
            <a:r>
              <a:rPr kumimoji="0" lang="fr-FR" sz="1400"/>
              <a:t> Xn est l'étape dont l'activation démarre la temporisation</a:t>
            </a:r>
          </a:p>
          <a:p>
            <a:pPr fontAlgn="auto">
              <a:lnSpc>
                <a:spcPct val="100000"/>
              </a:lnSpc>
              <a:spcBef>
                <a:spcPts val="0"/>
              </a:spcBef>
              <a:buFont typeface="Arial" charset="0"/>
              <a:buChar char="•"/>
            </a:pPr>
            <a:r>
              <a:rPr kumimoji="0" lang="fr-FR" sz="1400"/>
              <a:t> d est le délai de temporisation</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857" y="3222701"/>
            <a:ext cx="5685774" cy="1572323"/>
          </a:xfrm>
          <a:prstGeom prst="rect">
            <a:avLst/>
          </a:prstGeom>
        </p:spPr>
      </p:pic>
      <p:sp>
        <p:nvSpPr>
          <p:cNvPr id="11" name="Espace réservé du contenu 2"/>
          <p:cNvSpPr txBox="1">
            <a:spLocks/>
          </p:cNvSpPr>
          <p:nvPr/>
        </p:nvSpPr>
        <p:spPr>
          <a:xfrm>
            <a:off x="821101" y="2788723"/>
            <a:ext cx="2580022" cy="1738671"/>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spcBef>
                <a:spcPts val="0"/>
              </a:spcBef>
              <a:buNone/>
            </a:pPr>
            <a:r>
              <a:rPr kumimoji="0" lang="fr-FR" sz="1400"/>
              <a:t>Elle vaut :</a:t>
            </a:r>
          </a:p>
          <a:p>
            <a:pPr fontAlgn="auto">
              <a:lnSpc>
                <a:spcPct val="100000"/>
              </a:lnSpc>
              <a:spcBef>
                <a:spcPts val="0"/>
              </a:spcBef>
              <a:buFont typeface="Arial" charset="0"/>
              <a:buChar char="•"/>
            </a:pPr>
            <a:r>
              <a:rPr kumimoji="0" lang="fr-FR" sz="1400"/>
              <a:t>0 à l'instant initial</a:t>
            </a:r>
          </a:p>
          <a:p>
            <a:pPr fontAlgn="auto">
              <a:lnSpc>
                <a:spcPct val="100000"/>
              </a:lnSpc>
              <a:spcBef>
                <a:spcPts val="0"/>
              </a:spcBef>
              <a:buFont typeface="Arial" charset="0"/>
              <a:buChar char="•"/>
            </a:pPr>
            <a:r>
              <a:rPr kumimoji="0" lang="fr-FR" sz="1400"/>
              <a:t>0 dès que l'étape Xn </a:t>
            </a:r>
            <a:r>
              <a:rPr kumimoji="0" lang="fr-FR" sz="1400" b="1"/>
              <a:t>devient</a:t>
            </a:r>
            <a:r>
              <a:rPr kumimoji="0" lang="fr-FR" sz="1400"/>
              <a:t> </a:t>
            </a:r>
            <a:r>
              <a:rPr kumimoji="0" lang="fr-FR" sz="1400" b="1"/>
              <a:t>active car d ≠0 </a:t>
            </a:r>
          </a:p>
          <a:p>
            <a:pPr fontAlgn="auto">
              <a:lnSpc>
                <a:spcPct val="100000"/>
              </a:lnSpc>
              <a:spcBef>
                <a:spcPts val="0"/>
              </a:spcBef>
              <a:buFont typeface="Arial" charset="0"/>
              <a:buChar char="•"/>
            </a:pPr>
            <a:r>
              <a:rPr kumimoji="0" lang="fr-FR" sz="1400"/>
              <a:t>1 dès que le délai d est écoulé</a:t>
            </a:r>
          </a:p>
        </p:txBody>
      </p:sp>
    </p:spTree>
    <p:extLst>
      <p:ext uri="{BB962C8B-B14F-4D97-AF65-F5344CB8AC3E}">
        <p14:creationId xmlns:p14="http://schemas.microsoft.com/office/powerpoint/2010/main" val="589121069"/>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Principaux types d’actions 6/8</a:t>
            </a:r>
          </a:p>
        </p:txBody>
      </p:sp>
      <p:sp>
        <p:nvSpPr>
          <p:cNvPr id="3" name="Espace réservé du contenu 2"/>
          <p:cNvSpPr>
            <a:spLocks noGrp="1"/>
          </p:cNvSpPr>
          <p:nvPr>
            <p:ph idx="1"/>
          </p:nvPr>
        </p:nvSpPr>
        <p:spPr>
          <a:xfrm>
            <a:off x="822959" y="1556952"/>
            <a:ext cx="2310205" cy="446660"/>
          </a:xfrm>
        </p:spPr>
        <p:txBody>
          <a:bodyPr>
            <a:noAutofit/>
          </a:bodyPr>
          <a:lstStyle/>
          <a:p>
            <a:pPr marL="0" indent="0">
              <a:buNone/>
            </a:pPr>
            <a:r>
              <a:rPr lang="fr-FR" b="1"/>
              <a:t>Action SET/RESET</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161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20" y="3178098"/>
            <a:ext cx="5619781" cy="2174675"/>
          </a:xfrm>
          <a:prstGeom prst="rect">
            <a:avLst/>
          </a:prstGeom>
        </p:spPr>
      </p:pic>
      <p:sp>
        <p:nvSpPr>
          <p:cNvPr id="7" name="Espace réservé du contenu 2"/>
          <p:cNvSpPr txBox="1">
            <a:spLocks/>
          </p:cNvSpPr>
          <p:nvPr/>
        </p:nvSpPr>
        <p:spPr>
          <a:xfrm>
            <a:off x="2910096" y="1576960"/>
            <a:ext cx="5531377" cy="1556534"/>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spcBef>
                <a:spcPts val="600"/>
              </a:spcBef>
              <a:buNone/>
            </a:pPr>
            <a:r>
              <a:rPr kumimoji="0" lang="fr-FR" sz="1400"/>
              <a:t>Les actions mémorisées sont des sorties dont l'état est défini par deux types d'ordres :</a:t>
            </a:r>
          </a:p>
          <a:p>
            <a:pPr marL="0" indent="0" fontAlgn="auto">
              <a:spcBef>
                <a:spcPts val="600"/>
              </a:spcBef>
              <a:buNone/>
            </a:pPr>
            <a:r>
              <a:rPr kumimoji="0" lang="fr-FR" sz="1400"/>
              <a:t>"Mise à 1" (Set) et "Mise à 0" (Reset).</a:t>
            </a:r>
          </a:p>
          <a:p>
            <a:pPr marL="0" indent="0" fontAlgn="auto">
              <a:spcBef>
                <a:spcPts val="600"/>
              </a:spcBef>
              <a:buNone/>
            </a:pPr>
            <a:r>
              <a:rPr kumimoji="0" lang="fr-FR" sz="1400"/>
              <a:t>Ces actions sont exécutées quand l'étape à laquelle elles ont associées est activée.</a:t>
            </a:r>
          </a:p>
          <a:p>
            <a:pPr marL="0" indent="0" fontAlgn="auto">
              <a:spcBef>
                <a:spcPts val="600"/>
              </a:spcBef>
              <a:buNone/>
            </a:pPr>
            <a:r>
              <a:rPr kumimoji="0" lang="fr-FR" sz="1400"/>
              <a:t>Entre 2 ordres S/R, la sortie reste à la valeur acquise. Elle est mémorisée.</a:t>
            </a:r>
            <a:endParaRPr kumimoji="0" lang="fr-FR" sz="1200"/>
          </a:p>
        </p:txBody>
      </p:sp>
    </p:spTree>
    <p:extLst>
      <p:ext uri="{BB962C8B-B14F-4D97-AF65-F5344CB8AC3E}">
        <p14:creationId xmlns:p14="http://schemas.microsoft.com/office/powerpoint/2010/main" val="833442820"/>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Principaux types d’actions 7/8</a:t>
            </a:r>
          </a:p>
        </p:txBody>
      </p:sp>
      <p:sp>
        <p:nvSpPr>
          <p:cNvPr id="3" name="Espace réservé du contenu 2"/>
          <p:cNvSpPr>
            <a:spLocks noGrp="1"/>
          </p:cNvSpPr>
          <p:nvPr>
            <p:ph idx="1"/>
          </p:nvPr>
        </p:nvSpPr>
        <p:spPr>
          <a:xfrm>
            <a:off x="822960" y="1556952"/>
            <a:ext cx="3079968" cy="405663"/>
          </a:xfrm>
        </p:spPr>
        <p:txBody>
          <a:bodyPr>
            <a:noAutofit/>
          </a:bodyPr>
          <a:lstStyle/>
          <a:p>
            <a:pPr marL="0" indent="0">
              <a:buNone/>
            </a:pPr>
            <a:r>
              <a:rPr lang="fr-FR" b="1"/>
              <a:t>Récapitulatifs et exemples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162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639" y="2062974"/>
            <a:ext cx="3058575" cy="4138564"/>
          </a:xfrm>
          <a:prstGeom prst="rect">
            <a:avLst/>
          </a:prstGeom>
        </p:spPr>
      </p:pic>
      <p:sp>
        <p:nvSpPr>
          <p:cNvPr id="10" name="Espace réservé du contenu 2"/>
          <p:cNvSpPr txBox="1">
            <a:spLocks/>
          </p:cNvSpPr>
          <p:nvPr/>
        </p:nvSpPr>
        <p:spPr>
          <a:xfrm>
            <a:off x="2027294" y="2166552"/>
            <a:ext cx="2202737" cy="275565"/>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normale/continue</a:t>
            </a:r>
          </a:p>
        </p:txBody>
      </p:sp>
      <p:sp>
        <p:nvSpPr>
          <p:cNvPr id="13" name="Espace réservé du contenu 2"/>
          <p:cNvSpPr txBox="1">
            <a:spLocks/>
          </p:cNvSpPr>
          <p:nvPr/>
        </p:nvSpPr>
        <p:spPr>
          <a:xfrm>
            <a:off x="4577204" y="4441401"/>
            <a:ext cx="2849508" cy="353623"/>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B est mise à 0 avec mémorisation</a:t>
            </a:r>
          </a:p>
        </p:txBody>
      </p:sp>
      <p:sp>
        <p:nvSpPr>
          <p:cNvPr id="14" name="Espace réservé du contenu 2"/>
          <p:cNvSpPr txBox="1">
            <a:spLocks/>
          </p:cNvSpPr>
          <p:nvPr/>
        </p:nvSpPr>
        <p:spPr>
          <a:xfrm>
            <a:off x="4558619" y="5392969"/>
            <a:ext cx="4336338" cy="349909"/>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C est exécutée si X4 est active ET d vrai (=1) </a:t>
            </a:r>
          </a:p>
        </p:txBody>
      </p:sp>
      <p:sp>
        <p:nvSpPr>
          <p:cNvPr id="15" name="Espace réservé du contenu 2"/>
          <p:cNvSpPr txBox="1">
            <a:spLocks/>
          </p:cNvSpPr>
          <p:nvPr/>
        </p:nvSpPr>
        <p:spPr>
          <a:xfrm>
            <a:off x="2027294" y="3099538"/>
            <a:ext cx="2202737" cy="275565"/>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mémorisée Set</a:t>
            </a:r>
          </a:p>
        </p:txBody>
      </p:sp>
      <p:sp>
        <p:nvSpPr>
          <p:cNvPr id="16" name="Espace réservé du contenu 2"/>
          <p:cNvSpPr txBox="1">
            <a:spLocks/>
          </p:cNvSpPr>
          <p:nvPr/>
        </p:nvSpPr>
        <p:spPr>
          <a:xfrm>
            <a:off x="2027294" y="4043675"/>
            <a:ext cx="2202737" cy="275565"/>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mémorisée Reset</a:t>
            </a:r>
          </a:p>
        </p:txBody>
      </p:sp>
      <p:sp>
        <p:nvSpPr>
          <p:cNvPr id="17" name="Espace réservé du contenu 2"/>
          <p:cNvSpPr txBox="1">
            <a:spLocks/>
          </p:cNvSpPr>
          <p:nvPr/>
        </p:nvSpPr>
        <p:spPr>
          <a:xfrm>
            <a:off x="2027294" y="4946924"/>
            <a:ext cx="2202737" cy="275565"/>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conditionnelle</a:t>
            </a:r>
          </a:p>
        </p:txBody>
      </p:sp>
      <p:sp>
        <p:nvSpPr>
          <p:cNvPr id="18" name="Espace réservé du contenu 2"/>
          <p:cNvSpPr txBox="1">
            <a:spLocks/>
          </p:cNvSpPr>
          <p:nvPr/>
        </p:nvSpPr>
        <p:spPr>
          <a:xfrm>
            <a:off x="2755838" y="2553128"/>
            <a:ext cx="1080182" cy="32388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A</a:t>
            </a:r>
          </a:p>
        </p:txBody>
      </p:sp>
      <p:sp>
        <p:nvSpPr>
          <p:cNvPr id="19" name="Espace réservé du contenu 2"/>
          <p:cNvSpPr txBox="1">
            <a:spLocks/>
          </p:cNvSpPr>
          <p:nvPr/>
        </p:nvSpPr>
        <p:spPr>
          <a:xfrm>
            <a:off x="2785575" y="3497264"/>
            <a:ext cx="1080182" cy="32388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B</a:t>
            </a:r>
          </a:p>
        </p:txBody>
      </p:sp>
      <p:sp>
        <p:nvSpPr>
          <p:cNvPr id="20" name="Espace réservé du contenu 2"/>
          <p:cNvSpPr txBox="1">
            <a:spLocks/>
          </p:cNvSpPr>
          <p:nvPr/>
        </p:nvSpPr>
        <p:spPr>
          <a:xfrm>
            <a:off x="2774423" y="5348367"/>
            <a:ext cx="1080182" cy="32388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C</a:t>
            </a:r>
          </a:p>
        </p:txBody>
      </p:sp>
      <p:sp>
        <p:nvSpPr>
          <p:cNvPr id="21" name="Espace réservé du contenu 2"/>
          <p:cNvSpPr txBox="1">
            <a:spLocks/>
          </p:cNvSpPr>
          <p:nvPr/>
        </p:nvSpPr>
        <p:spPr>
          <a:xfrm>
            <a:off x="2770706" y="4441401"/>
            <a:ext cx="1080182" cy="32388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B</a:t>
            </a:r>
          </a:p>
        </p:txBody>
      </p:sp>
      <p:sp>
        <p:nvSpPr>
          <p:cNvPr id="22" name="Espace réservé du contenu 2"/>
          <p:cNvSpPr txBox="1">
            <a:spLocks/>
          </p:cNvSpPr>
          <p:nvPr/>
        </p:nvSpPr>
        <p:spPr>
          <a:xfrm>
            <a:off x="4562336" y="3500982"/>
            <a:ext cx="2853225" cy="353623"/>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B est mis à 1 avec mémorisation</a:t>
            </a:r>
          </a:p>
        </p:txBody>
      </p:sp>
      <p:sp>
        <p:nvSpPr>
          <p:cNvPr id="23" name="Espace réservé du contenu 2"/>
          <p:cNvSpPr txBox="1">
            <a:spLocks/>
          </p:cNvSpPr>
          <p:nvPr/>
        </p:nvSpPr>
        <p:spPr>
          <a:xfrm>
            <a:off x="4558618" y="2549411"/>
            <a:ext cx="3570621" cy="353623"/>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A exécutée tant que X1 est active</a:t>
            </a:r>
          </a:p>
        </p:txBody>
      </p:sp>
    </p:spTree>
    <p:extLst>
      <p:ext uri="{BB962C8B-B14F-4D97-AF65-F5344CB8AC3E}">
        <p14:creationId xmlns:p14="http://schemas.microsoft.com/office/powerpoint/2010/main" val="101382073"/>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639" y="2062974"/>
            <a:ext cx="3058574" cy="4138564"/>
          </a:xfrm>
          <a:prstGeom prst="rect">
            <a:avLst/>
          </a:prstGeom>
        </p:spPr>
      </p:pic>
      <p:sp>
        <p:nvSpPr>
          <p:cNvPr id="2" name="Titre 1"/>
          <p:cNvSpPr>
            <a:spLocks noGrp="1"/>
          </p:cNvSpPr>
          <p:nvPr>
            <p:ph type="title"/>
          </p:nvPr>
        </p:nvSpPr>
        <p:spPr/>
        <p:txBody>
          <a:bodyPr/>
          <a:lstStyle/>
          <a:p>
            <a:r>
              <a:rPr lang="fr-FR"/>
              <a:t>Principaux types d’actions 8/8</a:t>
            </a:r>
          </a:p>
        </p:txBody>
      </p:sp>
      <p:sp>
        <p:nvSpPr>
          <p:cNvPr id="3" name="Espace réservé du contenu 2"/>
          <p:cNvSpPr>
            <a:spLocks noGrp="1"/>
          </p:cNvSpPr>
          <p:nvPr>
            <p:ph idx="1"/>
          </p:nvPr>
        </p:nvSpPr>
        <p:spPr>
          <a:xfrm>
            <a:off x="822960" y="1556952"/>
            <a:ext cx="3079968" cy="405663"/>
          </a:xfrm>
        </p:spPr>
        <p:txBody>
          <a:bodyPr>
            <a:noAutofit/>
          </a:bodyPr>
          <a:lstStyle/>
          <a:p>
            <a:pPr marL="0" indent="0">
              <a:buNone/>
            </a:pPr>
            <a:r>
              <a:rPr lang="fr-FR" b="1"/>
              <a:t>Récapitulatifs et exemples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163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10" name="Espace réservé du contenu 2"/>
          <p:cNvSpPr txBox="1">
            <a:spLocks/>
          </p:cNvSpPr>
          <p:nvPr/>
        </p:nvSpPr>
        <p:spPr>
          <a:xfrm>
            <a:off x="1882331" y="2166552"/>
            <a:ext cx="2202737" cy="275565"/>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sz="1600"/>
              <a:t>Action limitée (</a:t>
            </a:r>
            <a:r>
              <a:rPr kumimoji="0" lang="fr-FR" sz="1600" b="1" i="1"/>
              <a:t>L</a:t>
            </a:r>
            <a:r>
              <a:rPr kumimoji="0" lang="fr-FR" sz="1600" i="1"/>
              <a:t>imited</a:t>
            </a:r>
            <a:r>
              <a:rPr kumimoji="0" lang="fr-FR" sz="1600"/>
              <a:t>)</a:t>
            </a:r>
          </a:p>
        </p:txBody>
      </p:sp>
      <p:sp>
        <p:nvSpPr>
          <p:cNvPr id="15" name="Espace réservé du contenu 2"/>
          <p:cNvSpPr txBox="1">
            <a:spLocks/>
          </p:cNvSpPr>
          <p:nvPr/>
        </p:nvSpPr>
        <p:spPr>
          <a:xfrm>
            <a:off x="1882331" y="3099538"/>
            <a:ext cx="2202737" cy="275565"/>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retardée (</a:t>
            </a:r>
            <a:r>
              <a:rPr kumimoji="0" lang="fr-FR" sz="1600" b="1" i="1"/>
              <a:t>D</a:t>
            </a:r>
            <a:r>
              <a:rPr kumimoji="0" lang="fr-FR" sz="1600" i="1"/>
              <a:t>elayed</a:t>
            </a:r>
            <a:r>
              <a:rPr kumimoji="0" lang="fr-FR" sz="1600"/>
              <a:t>)</a:t>
            </a:r>
          </a:p>
        </p:txBody>
      </p:sp>
      <p:sp>
        <p:nvSpPr>
          <p:cNvPr id="16" name="Espace réservé du contenu 2"/>
          <p:cNvSpPr txBox="1">
            <a:spLocks/>
          </p:cNvSpPr>
          <p:nvPr/>
        </p:nvSpPr>
        <p:spPr>
          <a:xfrm>
            <a:off x="1882331" y="4032524"/>
            <a:ext cx="2500098" cy="275565"/>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exécutée à l’activation</a:t>
            </a:r>
          </a:p>
        </p:txBody>
      </p:sp>
      <p:sp>
        <p:nvSpPr>
          <p:cNvPr id="19" name="Espace réservé du contenu 2"/>
          <p:cNvSpPr txBox="1">
            <a:spLocks/>
          </p:cNvSpPr>
          <p:nvPr/>
        </p:nvSpPr>
        <p:spPr>
          <a:xfrm>
            <a:off x="1900917" y="4976661"/>
            <a:ext cx="2871806" cy="275565"/>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exécutée à la désactivation</a:t>
            </a:r>
          </a:p>
        </p:txBody>
      </p:sp>
      <p:sp>
        <p:nvSpPr>
          <p:cNvPr id="20" name="Espace réservé du contenu 2"/>
          <p:cNvSpPr txBox="1">
            <a:spLocks/>
          </p:cNvSpPr>
          <p:nvPr/>
        </p:nvSpPr>
        <p:spPr>
          <a:xfrm>
            <a:off x="4558618" y="2549411"/>
            <a:ext cx="3503714" cy="353623"/>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D est exécutée pendant 1 seconde à l ’activation de X1</a:t>
            </a:r>
          </a:p>
        </p:txBody>
      </p:sp>
      <p:sp>
        <p:nvSpPr>
          <p:cNvPr id="21" name="Espace réservé du contenu 2"/>
          <p:cNvSpPr txBox="1">
            <a:spLocks/>
          </p:cNvSpPr>
          <p:nvPr/>
        </p:nvSpPr>
        <p:spPr>
          <a:xfrm>
            <a:off x="2755837" y="2553128"/>
            <a:ext cx="1425869" cy="32388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D    L=1s</a:t>
            </a:r>
          </a:p>
        </p:txBody>
      </p:sp>
      <p:sp>
        <p:nvSpPr>
          <p:cNvPr id="22" name="Espace réservé du contenu 2"/>
          <p:cNvSpPr txBox="1">
            <a:spLocks/>
          </p:cNvSpPr>
          <p:nvPr/>
        </p:nvSpPr>
        <p:spPr>
          <a:xfrm>
            <a:off x="4558618" y="3493548"/>
            <a:ext cx="3496279" cy="353623"/>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E est exécutée 2 secondes après l’activation de X2</a:t>
            </a:r>
          </a:p>
        </p:txBody>
      </p:sp>
      <p:sp>
        <p:nvSpPr>
          <p:cNvPr id="23" name="Espace réservé du contenu 2"/>
          <p:cNvSpPr txBox="1">
            <a:spLocks/>
          </p:cNvSpPr>
          <p:nvPr/>
        </p:nvSpPr>
        <p:spPr>
          <a:xfrm>
            <a:off x="2740969" y="3497265"/>
            <a:ext cx="1425869" cy="32388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E    D=2s</a:t>
            </a:r>
          </a:p>
        </p:txBody>
      </p:sp>
      <p:sp>
        <p:nvSpPr>
          <p:cNvPr id="24" name="Espace réservé du contenu 2"/>
          <p:cNvSpPr txBox="1">
            <a:spLocks/>
          </p:cNvSpPr>
          <p:nvPr/>
        </p:nvSpPr>
        <p:spPr>
          <a:xfrm>
            <a:off x="3042053" y="4445118"/>
            <a:ext cx="1080182" cy="32388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F</a:t>
            </a:r>
          </a:p>
        </p:txBody>
      </p:sp>
      <p:sp>
        <p:nvSpPr>
          <p:cNvPr id="25" name="Espace réservé du contenu 2"/>
          <p:cNvSpPr txBox="1">
            <a:spLocks/>
          </p:cNvSpPr>
          <p:nvPr/>
        </p:nvSpPr>
        <p:spPr>
          <a:xfrm>
            <a:off x="3060638" y="5378103"/>
            <a:ext cx="1080182" cy="32388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G</a:t>
            </a:r>
          </a:p>
        </p:txBody>
      </p:sp>
      <p:sp>
        <p:nvSpPr>
          <p:cNvPr id="26" name="Espace réservé du contenu 2"/>
          <p:cNvSpPr txBox="1">
            <a:spLocks/>
          </p:cNvSpPr>
          <p:nvPr/>
        </p:nvSpPr>
        <p:spPr>
          <a:xfrm>
            <a:off x="4558618" y="4437683"/>
            <a:ext cx="3496279" cy="353623"/>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F est exécutée à l’activation de X3</a:t>
            </a:r>
          </a:p>
        </p:txBody>
      </p:sp>
      <p:sp>
        <p:nvSpPr>
          <p:cNvPr id="27" name="Espace réservé du contenu 2"/>
          <p:cNvSpPr txBox="1">
            <a:spLocks/>
          </p:cNvSpPr>
          <p:nvPr/>
        </p:nvSpPr>
        <p:spPr>
          <a:xfrm>
            <a:off x="4558618" y="5359518"/>
            <a:ext cx="4038972" cy="353623"/>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ACTION G est exécutée à la désactivation de X4</a:t>
            </a:r>
          </a:p>
        </p:txBody>
      </p:sp>
    </p:spTree>
    <p:extLst>
      <p:ext uri="{BB962C8B-B14F-4D97-AF65-F5344CB8AC3E}">
        <p14:creationId xmlns:p14="http://schemas.microsoft.com/office/powerpoint/2010/main" val="491029060"/>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Évolution d’un grafcet</a:t>
            </a:r>
          </a:p>
        </p:txBody>
      </p:sp>
      <p:pic>
        <p:nvPicPr>
          <p:cNvPr id="8" name="Espace réservé du contenu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7343" y="1646548"/>
            <a:ext cx="4082957" cy="4352808"/>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164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727" y="1594622"/>
            <a:ext cx="2545483" cy="4561915"/>
          </a:xfrm>
          <a:prstGeom prst="rect">
            <a:avLst/>
          </a:prstGeom>
        </p:spPr>
      </p:pic>
    </p:spTree>
    <p:extLst>
      <p:ext uri="{BB962C8B-B14F-4D97-AF65-F5344CB8AC3E}">
        <p14:creationId xmlns:p14="http://schemas.microsoft.com/office/powerpoint/2010/main" val="34219269"/>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553200" y="6356350"/>
            <a:ext cx="2133600" cy="365125"/>
          </a:xfrm>
          <a:prstGeom prst="rect">
            <a:avLst/>
          </a:prstGeom>
        </p:spPr>
        <p:txBody>
          <a:bodyPr/>
          <a:lstStyle/>
          <a:p>
            <a:fld id="{CF4668DC-857F-487D-BFFA-8C0CA5037977}" type="slidenum">
              <a:rPr lang="fr-BE" smtClean="0"/>
              <a:pPr/>
              <a:t>165</a:t>
            </a:fld>
            <a:endParaRPr lang="fr-BE"/>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3" name="Espace réservé du pied de page 2"/>
          <p:cNvSpPr>
            <a:spLocks noGrp="1"/>
          </p:cNvSpPr>
          <p:nvPr>
            <p:ph type="ftr" sz="quarter" idx="3"/>
          </p:nvPr>
        </p:nvSpPr>
        <p:spPr/>
        <p:txBody>
          <a:bodyPr/>
          <a:lstStyle/>
          <a:p>
            <a:r>
              <a:rPr lang="cs-CZ" dirty="0"/>
              <a:t>GMP3 - M1214</a:t>
            </a:r>
            <a:endParaRPr lang="en-US" dirty="0"/>
          </a:p>
        </p:txBody>
      </p:sp>
      <p:graphicFrame>
        <p:nvGraphicFramePr>
          <p:cNvPr id="289794" name="Object 2"/>
          <p:cNvGraphicFramePr>
            <a:graphicFrameLocks noChangeAspect="1"/>
          </p:cNvGraphicFramePr>
          <p:nvPr/>
        </p:nvGraphicFramePr>
        <p:xfrm>
          <a:off x="0" y="908050"/>
          <a:ext cx="4856163" cy="4608513"/>
        </p:xfrm>
        <a:graphic>
          <a:graphicData uri="http://schemas.openxmlformats.org/presentationml/2006/ole">
            <mc:AlternateContent xmlns:mc="http://schemas.openxmlformats.org/markup-compatibility/2006">
              <mc:Choice xmlns:v="urn:schemas-microsoft-com:vml" Requires="v">
                <p:oleObj spid="_x0000_s5037433" name="Micrografx Windows Draw 6.0 Dessin" r:id="rId3" imgW="2179080" imgH="2068560" progId="Draw.Document.6">
                  <p:embed/>
                </p:oleObj>
              </mc:Choice>
              <mc:Fallback>
                <p:oleObj name="Micrografx Windows Draw 6.0 Dessin" r:id="rId3" imgW="2179080" imgH="2068560" progId="Draw.Document.6">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8050"/>
                        <a:ext cx="4856163" cy="460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0" y="0"/>
            <a:ext cx="8063426" cy="400110"/>
          </a:xfrm>
          <a:prstGeom prst="rect">
            <a:avLst/>
          </a:prstGeom>
        </p:spPr>
        <p:txBody>
          <a:bodyPr wrap="none">
            <a:spAutoFit/>
          </a:bodyPr>
          <a:lstStyle/>
          <a:p>
            <a:r>
              <a:rPr lang="fr-FR" sz="2000" b="1" dirty="0" smtClean="0">
                <a:latin typeface="Times New Roman" pitchFamily="18" charset="0"/>
                <a:cs typeface="Times New Roman" pitchFamily="18" charset="0"/>
              </a:rPr>
              <a:t> Exemple : Evolution des étapes et des actions d'un grafcet doté d'un ET</a:t>
            </a:r>
          </a:p>
        </p:txBody>
      </p:sp>
      <p:graphicFrame>
        <p:nvGraphicFramePr>
          <p:cNvPr id="289796" name="Object 4"/>
          <p:cNvGraphicFramePr>
            <a:graphicFrameLocks noChangeAspect="1"/>
          </p:cNvGraphicFramePr>
          <p:nvPr/>
        </p:nvGraphicFramePr>
        <p:xfrm>
          <a:off x="4499992" y="404664"/>
          <a:ext cx="4086225" cy="6264275"/>
        </p:xfrm>
        <a:graphic>
          <a:graphicData uri="http://schemas.openxmlformats.org/presentationml/2006/ole">
            <mc:AlternateContent xmlns:mc="http://schemas.openxmlformats.org/markup-compatibility/2006">
              <mc:Choice xmlns:v="urn:schemas-microsoft-com:vml" Requires="v">
                <p:oleObj spid="_x0000_s5037434" name="Micrografx Windows Draw 6.0 Dessin" r:id="rId5" imgW="3180960" imgH="4897080" progId="Draw.Document.6">
                  <p:embed/>
                </p:oleObj>
              </mc:Choice>
              <mc:Fallback>
                <p:oleObj name="Micrografx Windows Draw 6.0 Dessin" r:id="rId5" imgW="3180960" imgH="4897080" progId="Draw.Document.6">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404664"/>
                        <a:ext cx="4086225" cy="62642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9797" name="Object 5"/>
          <p:cNvGraphicFramePr>
            <a:graphicFrameLocks noChangeAspect="1"/>
          </p:cNvGraphicFramePr>
          <p:nvPr/>
        </p:nvGraphicFramePr>
        <p:xfrm>
          <a:off x="4499992" y="404664"/>
          <a:ext cx="4086225" cy="6264275"/>
        </p:xfrm>
        <a:graphic>
          <a:graphicData uri="http://schemas.openxmlformats.org/presentationml/2006/ole">
            <mc:AlternateContent xmlns:mc="http://schemas.openxmlformats.org/markup-compatibility/2006">
              <mc:Choice xmlns:v="urn:schemas-microsoft-com:vml" Requires="v">
                <p:oleObj spid="_x0000_s5037435" name="Micrografx Windows Draw 6.0 Dessin" r:id="rId7" imgW="3180960" imgH="4897080" progId="Draw.Document.6">
                  <p:embed/>
                </p:oleObj>
              </mc:Choice>
              <mc:Fallback>
                <p:oleObj name="Micrografx Windows Draw 6.0 Dessin" r:id="rId7" imgW="3180960" imgH="4897080" progId="Draw.Document.6">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992" y="404664"/>
                        <a:ext cx="4086225" cy="62642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9804" name="Object 12"/>
          <p:cNvGraphicFramePr>
            <a:graphicFrameLocks noChangeAspect="1"/>
          </p:cNvGraphicFramePr>
          <p:nvPr/>
        </p:nvGraphicFramePr>
        <p:xfrm>
          <a:off x="4499992" y="404664"/>
          <a:ext cx="4086225" cy="6264275"/>
        </p:xfrm>
        <a:graphic>
          <a:graphicData uri="http://schemas.openxmlformats.org/presentationml/2006/ole">
            <mc:AlternateContent xmlns:mc="http://schemas.openxmlformats.org/markup-compatibility/2006">
              <mc:Choice xmlns:v="urn:schemas-microsoft-com:vml" Requires="v">
                <p:oleObj spid="_x0000_s5037436" name="Micrografx Windows Draw 6.0 Dessin" r:id="rId9" imgW="3180960" imgH="4897080" progId="Draw.Document.6">
                  <p:embed/>
                </p:oleObj>
              </mc:Choice>
              <mc:Fallback>
                <p:oleObj name="Micrografx Windows Draw 6.0 Dessin" r:id="rId9" imgW="3180960" imgH="4897080" progId="Draw.Document.6">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9992" y="404664"/>
                        <a:ext cx="4086225" cy="62642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9805" name="Object 13"/>
          <p:cNvGraphicFramePr>
            <a:graphicFrameLocks noChangeAspect="1"/>
          </p:cNvGraphicFramePr>
          <p:nvPr/>
        </p:nvGraphicFramePr>
        <p:xfrm>
          <a:off x="4499992" y="404664"/>
          <a:ext cx="4086225" cy="6264275"/>
        </p:xfrm>
        <a:graphic>
          <a:graphicData uri="http://schemas.openxmlformats.org/presentationml/2006/ole">
            <mc:AlternateContent xmlns:mc="http://schemas.openxmlformats.org/markup-compatibility/2006">
              <mc:Choice xmlns:v="urn:schemas-microsoft-com:vml" Requires="v">
                <p:oleObj spid="_x0000_s5037437" name="Micrografx Windows Draw 6.0 Dessin" r:id="rId11" imgW="3180960" imgH="4897080" progId="Draw.Document.6">
                  <p:embed/>
                </p:oleObj>
              </mc:Choice>
              <mc:Fallback>
                <p:oleObj name="Micrografx Windows Draw 6.0 Dessin" r:id="rId11" imgW="3180960" imgH="4897080" progId="Draw.Document.6">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9992" y="404664"/>
                        <a:ext cx="4086225" cy="62642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9806" name="Object 14"/>
          <p:cNvGraphicFramePr>
            <a:graphicFrameLocks noChangeAspect="1"/>
          </p:cNvGraphicFramePr>
          <p:nvPr/>
        </p:nvGraphicFramePr>
        <p:xfrm>
          <a:off x="4499992" y="404664"/>
          <a:ext cx="4086225" cy="6264275"/>
        </p:xfrm>
        <a:graphic>
          <a:graphicData uri="http://schemas.openxmlformats.org/presentationml/2006/ole">
            <mc:AlternateContent xmlns:mc="http://schemas.openxmlformats.org/markup-compatibility/2006">
              <mc:Choice xmlns:v="urn:schemas-microsoft-com:vml" Requires="v">
                <p:oleObj spid="_x0000_s5037438" name="Micrografx Windows Draw 6.0 Dessin" r:id="rId13" imgW="3180960" imgH="4897080" progId="Draw.Document.6">
                  <p:embed/>
                </p:oleObj>
              </mc:Choice>
              <mc:Fallback>
                <p:oleObj name="Micrografx Windows Draw 6.0 Dessin" r:id="rId13" imgW="3180960" imgH="4897080" progId="Draw.Document.6">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9992" y="404664"/>
                        <a:ext cx="4086225" cy="62642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9807" name="Object 15"/>
          <p:cNvGraphicFramePr>
            <a:graphicFrameLocks noChangeAspect="1"/>
          </p:cNvGraphicFramePr>
          <p:nvPr/>
        </p:nvGraphicFramePr>
        <p:xfrm>
          <a:off x="4499992" y="404664"/>
          <a:ext cx="4086225" cy="6264275"/>
        </p:xfrm>
        <a:graphic>
          <a:graphicData uri="http://schemas.openxmlformats.org/presentationml/2006/ole">
            <mc:AlternateContent xmlns:mc="http://schemas.openxmlformats.org/markup-compatibility/2006">
              <mc:Choice xmlns:v="urn:schemas-microsoft-com:vml" Requires="v">
                <p:oleObj spid="_x0000_s5037439" name="Micrografx Windows Draw 6.0 Dessin" r:id="rId15" imgW="3180960" imgH="4897080" progId="Draw.Document.6">
                  <p:embed/>
                </p:oleObj>
              </mc:Choice>
              <mc:Fallback>
                <p:oleObj name="Micrografx Windows Draw 6.0 Dessin" r:id="rId15" imgW="3180960" imgH="4897080" progId="Draw.Document.6">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99992" y="404664"/>
                        <a:ext cx="4086225" cy="62642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9808" name="Object 16"/>
          <p:cNvGraphicFramePr>
            <a:graphicFrameLocks noChangeAspect="1"/>
          </p:cNvGraphicFramePr>
          <p:nvPr/>
        </p:nvGraphicFramePr>
        <p:xfrm>
          <a:off x="4499992" y="404664"/>
          <a:ext cx="4086225" cy="6264275"/>
        </p:xfrm>
        <a:graphic>
          <a:graphicData uri="http://schemas.openxmlformats.org/presentationml/2006/ole">
            <mc:AlternateContent xmlns:mc="http://schemas.openxmlformats.org/markup-compatibility/2006">
              <mc:Choice xmlns:v="urn:schemas-microsoft-com:vml" Requires="v">
                <p:oleObj spid="_x0000_s5037440" name="Micrografx Windows Draw 6.0 Dessin" r:id="rId17" imgW="3180960" imgH="4897080" progId="Draw.Document.6">
                  <p:embed/>
                </p:oleObj>
              </mc:Choice>
              <mc:Fallback>
                <p:oleObj name="Micrografx Windows Draw 6.0 Dessin" r:id="rId17" imgW="3180960" imgH="4897080" progId="Draw.Document.6">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99992" y="404664"/>
                        <a:ext cx="4086225" cy="62642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9809" name="Object 17"/>
          <p:cNvGraphicFramePr>
            <a:graphicFrameLocks noChangeAspect="1"/>
          </p:cNvGraphicFramePr>
          <p:nvPr/>
        </p:nvGraphicFramePr>
        <p:xfrm>
          <a:off x="4499992" y="404664"/>
          <a:ext cx="4086225" cy="6264275"/>
        </p:xfrm>
        <a:graphic>
          <a:graphicData uri="http://schemas.openxmlformats.org/presentationml/2006/ole">
            <mc:AlternateContent xmlns:mc="http://schemas.openxmlformats.org/markup-compatibility/2006">
              <mc:Choice xmlns:v="urn:schemas-microsoft-com:vml" Requires="v">
                <p:oleObj spid="_x0000_s5037441" name="Micrografx Windows Draw 6.0 Dessin" r:id="rId19" imgW="3180960" imgH="4897080" progId="Draw.Document.6">
                  <p:embed/>
                </p:oleObj>
              </mc:Choice>
              <mc:Fallback>
                <p:oleObj name="Micrografx Windows Draw 6.0 Dessin" r:id="rId19" imgW="3180960" imgH="4897080" progId="Draw.Document.6">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99992" y="404664"/>
                        <a:ext cx="4086225" cy="62642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7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8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8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8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8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8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9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Text Box 5"/>
          <p:cNvSpPr txBox="1">
            <a:spLocks noChangeArrowheads="1"/>
          </p:cNvSpPr>
          <p:nvPr/>
        </p:nvSpPr>
        <p:spPr bwMode="auto">
          <a:xfrm>
            <a:off x="0" y="0"/>
            <a:ext cx="9144000" cy="1692771"/>
          </a:xfrm>
          <a:prstGeom prst="rect">
            <a:avLst/>
          </a:prstGeom>
          <a:solidFill>
            <a:schemeClr val="bg1"/>
          </a:solidFill>
          <a:ln w="12700">
            <a:noFill/>
            <a:miter lim="800000"/>
            <a:headEnd type="none" w="sm" len="sm"/>
            <a:tailEnd type="none" w="sm" len="sm"/>
          </a:ln>
        </p:spPr>
        <p:txBody>
          <a:bodyPr wrap="square">
            <a:spAutoFit/>
          </a:bodyPr>
          <a:lstStyle/>
          <a:p>
            <a:r>
              <a:rPr lang="fr-FR" sz="3200" b="1" dirty="0" smtClean="0"/>
              <a:t>Définition d'un front</a:t>
            </a:r>
          </a:p>
          <a:p>
            <a:r>
              <a:rPr lang="fr-FR" sz="2400" dirty="0" smtClean="0"/>
              <a:t>Un </a:t>
            </a:r>
            <a:r>
              <a:rPr lang="fr-FR" sz="2400" dirty="0"/>
              <a:t>front est détecté à l’instant où une variable change d'état</a:t>
            </a:r>
            <a:r>
              <a:rPr lang="fr-FR" sz="2400" dirty="0" smtClean="0"/>
              <a:t>. On parle de front montant quand la variable passe de 0 à 1, et de front descendant lorsqu'elle passe de 1 à 0.</a:t>
            </a:r>
            <a:endParaRPr lang="fr-FR" sz="2400" dirty="0"/>
          </a:p>
        </p:txBody>
      </p:sp>
      <p:sp>
        <p:nvSpPr>
          <p:cNvPr id="11270" name="Text Box 8"/>
          <p:cNvSpPr txBox="1">
            <a:spLocks noChangeArrowheads="1"/>
          </p:cNvSpPr>
          <p:nvPr/>
        </p:nvSpPr>
        <p:spPr bwMode="auto">
          <a:xfrm>
            <a:off x="0" y="5157192"/>
            <a:ext cx="9144000" cy="1384995"/>
          </a:xfrm>
          <a:prstGeom prst="rect">
            <a:avLst/>
          </a:prstGeom>
          <a:solidFill>
            <a:schemeClr val="bg1"/>
          </a:solidFill>
          <a:ln w="12700">
            <a:solidFill>
              <a:schemeClr val="bg2"/>
            </a:solidFill>
            <a:miter lim="800000"/>
            <a:headEnd type="none" w="sm" len="sm"/>
            <a:tailEnd type="none" w="sm" len="sm"/>
          </a:ln>
        </p:spPr>
        <p:txBody>
          <a:bodyPr wrap="square">
            <a:spAutoFit/>
          </a:bodyPr>
          <a:lstStyle/>
          <a:p>
            <a:r>
              <a:rPr lang="fr-FR" sz="2800" dirty="0"/>
              <a:t>Un front à </a:t>
            </a:r>
            <a:r>
              <a:rPr lang="fr-FR" sz="2800" b="1" dirty="0"/>
              <a:t>une durée </a:t>
            </a:r>
            <a:r>
              <a:rPr lang="fr-FR" sz="2800" b="1" dirty="0" smtClean="0"/>
              <a:t>nulle</a:t>
            </a:r>
            <a:r>
              <a:rPr lang="fr-FR" sz="2800" dirty="0" smtClean="0"/>
              <a:t>, on représente son évolution par un seul trait épaisseur considérée nulle (voir chronogramme ci-dessus).</a:t>
            </a:r>
          </a:p>
        </p:txBody>
      </p:sp>
      <p:grpSp>
        <p:nvGrpSpPr>
          <p:cNvPr id="2" name="Groupe 5"/>
          <p:cNvGrpSpPr/>
          <p:nvPr/>
        </p:nvGrpSpPr>
        <p:grpSpPr>
          <a:xfrm>
            <a:off x="467544" y="2204864"/>
            <a:ext cx="7272808" cy="2262850"/>
            <a:chOff x="971600" y="2996952"/>
            <a:chExt cx="7632848" cy="2538821"/>
          </a:xfrm>
        </p:grpSpPr>
        <p:graphicFrame>
          <p:nvGraphicFramePr>
            <p:cNvPr id="11266" name="Object 4"/>
            <p:cNvGraphicFramePr>
              <a:graphicFrameLocks noChangeAspect="1"/>
            </p:cNvGraphicFramePr>
            <p:nvPr/>
          </p:nvGraphicFramePr>
          <p:xfrm>
            <a:off x="4211960" y="2996952"/>
            <a:ext cx="4392488" cy="2538821"/>
          </p:xfrm>
          <a:graphic>
            <a:graphicData uri="http://schemas.openxmlformats.org/presentationml/2006/ole">
              <mc:AlternateContent xmlns:mc="http://schemas.openxmlformats.org/markup-compatibility/2006">
                <mc:Choice xmlns:v="urn:schemas-microsoft-com:vml" Requires="v">
                  <p:oleObj spid="_x0000_s3000993" name="Dessin Windows Draw" r:id="rId4" imgW="2971440" imgH="1718640" progId="">
                    <p:embed/>
                  </p:oleObj>
                </mc:Choice>
                <mc:Fallback>
                  <p:oleObj name="Dessin Windows Draw" r:id="rId4" imgW="2971440" imgH="17186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2996952"/>
                          <a:ext cx="4392488" cy="2538821"/>
                        </a:xfrm>
                        <a:prstGeom prst="rect">
                          <a:avLst/>
                        </a:prstGeom>
                        <a:solidFill>
                          <a:schemeClr val="bg1"/>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ZoneTexte 8"/>
            <p:cNvSpPr txBox="1"/>
            <p:nvPr/>
          </p:nvSpPr>
          <p:spPr>
            <a:xfrm>
              <a:off x="971600" y="3804851"/>
              <a:ext cx="3168352" cy="1569660"/>
            </a:xfrm>
            <a:prstGeom prst="rect">
              <a:avLst/>
            </a:prstGeom>
            <a:noFill/>
          </p:spPr>
          <p:txBody>
            <a:bodyPr wrap="square" rtlCol="0">
              <a:spAutoFit/>
            </a:bodyPr>
            <a:lstStyle/>
            <a:p>
              <a:r>
                <a:rPr lang="fr-FR" sz="3200" dirty="0" smtClean="0">
                  <a:latin typeface="Times New Roman" pitchFamily="18" charset="0"/>
                  <a:cs typeface="Times New Roman" pitchFamily="18" charset="0"/>
                </a:rPr>
                <a:t>Front montant</a:t>
              </a:r>
            </a:p>
            <a:p>
              <a:endParaRPr lang="fr-FR" sz="3200" dirty="0" smtClean="0">
                <a:latin typeface="Times New Roman" pitchFamily="18" charset="0"/>
                <a:cs typeface="Times New Roman" pitchFamily="18" charset="0"/>
              </a:endParaRPr>
            </a:p>
            <a:p>
              <a:r>
                <a:rPr lang="fr-FR" sz="3200" dirty="0" smtClean="0">
                  <a:latin typeface="Times New Roman" pitchFamily="18" charset="0"/>
                  <a:cs typeface="Times New Roman" pitchFamily="18" charset="0"/>
                </a:rPr>
                <a:t>Front descendant </a:t>
              </a:r>
              <a:endParaRPr lang="fr-FR" sz="3200" dirty="0">
                <a:latin typeface="Times New Roman" pitchFamily="18" charset="0"/>
                <a:cs typeface="Times New Roman" pitchFamily="18" charset="0"/>
              </a:endParaRPr>
            </a:p>
          </p:txBody>
        </p:sp>
      </p:grpSp>
      <p:sp>
        <p:nvSpPr>
          <p:cNvPr id="4" name="Espace réservé du numéro de diapositive 3"/>
          <p:cNvSpPr>
            <a:spLocks noGrp="1"/>
          </p:cNvSpPr>
          <p:nvPr>
            <p:ph type="sldNum" sz="quarter" idx="12"/>
          </p:nvPr>
        </p:nvSpPr>
        <p:spPr/>
        <p:txBody>
          <a:bodyPr/>
          <a:lstStyle/>
          <a:p>
            <a:fld id="{028E3F4F-51B2-42EE-AFA2-40C4572185CC}" type="slidenum">
              <a:rPr lang="en-US" dirty="0"/>
              <a:t>166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3" name="Espace réservé du pied de page 2"/>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0" y="1206500"/>
            <a:ext cx="6369050" cy="954107"/>
          </a:xfrm>
          <a:prstGeom prst="rect">
            <a:avLst/>
          </a:prstGeom>
          <a:solidFill>
            <a:schemeClr val="bg1"/>
          </a:solidFill>
          <a:ln w="12700">
            <a:noFill/>
            <a:miter lim="800000"/>
            <a:headEnd type="none" w="sm" len="sm"/>
            <a:tailEnd type="none" w="sm" len="sm"/>
          </a:ln>
        </p:spPr>
        <p:txBody>
          <a:bodyPr>
            <a:spAutoFit/>
          </a:bodyPr>
          <a:lstStyle/>
          <a:p>
            <a:r>
              <a:rPr lang="fr-FR" sz="2800"/>
              <a:t>Deux événements sont corrélés s'ils sont associés à une même variable</a:t>
            </a:r>
          </a:p>
        </p:txBody>
      </p:sp>
      <p:graphicFrame>
        <p:nvGraphicFramePr>
          <p:cNvPr id="12290" name="Object 5"/>
          <p:cNvGraphicFramePr>
            <a:graphicFrameLocks noChangeAspect="1"/>
          </p:cNvGraphicFramePr>
          <p:nvPr/>
        </p:nvGraphicFramePr>
        <p:xfrm>
          <a:off x="4876800" y="2667000"/>
          <a:ext cx="3962400" cy="2763838"/>
        </p:xfrm>
        <a:graphic>
          <a:graphicData uri="http://schemas.openxmlformats.org/presentationml/2006/ole">
            <mc:AlternateContent xmlns:mc="http://schemas.openxmlformats.org/markup-compatibility/2006">
              <mc:Choice xmlns:v="urn:schemas-microsoft-com:vml" Requires="v">
                <p:oleObj spid="_x0000_s4860156" name="Microsoft Drawing" r:id="rId4" imgW="2048040" imgH="1427040" progId="">
                  <p:embed/>
                </p:oleObj>
              </mc:Choice>
              <mc:Fallback>
                <p:oleObj name="Microsoft Drawing" r:id="rId4" imgW="2048040" imgH="1427040"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667000"/>
                        <a:ext cx="3962400"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1" name="Object 6"/>
          <p:cNvGraphicFramePr>
            <a:graphicFrameLocks noChangeAspect="1"/>
          </p:cNvGraphicFramePr>
          <p:nvPr/>
        </p:nvGraphicFramePr>
        <p:xfrm>
          <a:off x="228600" y="2930525"/>
          <a:ext cx="4495800" cy="2173288"/>
        </p:xfrm>
        <a:graphic>
          <a:graphicData uri="http://schemas.openxmlformats.org/presentationml/2006/ole">
            <mc:AlternateContent xmlns:mc="http://schemas.openxmlformats.org/markup-compatibility/2006">
              <mc:Choice xmlns:v="urn:schemas-microsoft-com:vml" Requires="v">
                <p:oleObj spid="_x0000_s4860157" name="Équation" r:id="rId6" imgW="1549080" imgH="749160" progId="Equation.3">
                  <p:embed/>
                </p:oleObj>
              </mc:Choice>
              <mc:Fallback>
                <p:oleObj name="Équation" r:id="rId6" imgW="1549080" imgH="74916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930525"/>
                        <a:ext cx="4495800" cy="217328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3" name="Text Box 11"/>
          <p:cNvSpPr txBox="1">
            <a:spLocks noChangeArrowheads="1"/>
          </p:cNvSpPr>
          <p:nvPr/>
        </p:nvSpPr>
        <p:spPr bwMode="auto">
          <a:xfrm>
            <a:off x="0" y="0"/>
            <a:ext cx="9144000" cy="523220"/>
          </a:xfrm>
          <a:prstGeom prst="rect">
            <a:avLst/>
          </a:prstGeom>
          <a:noFill/>
          <a:ln w="12700">
            <a:noFill/>
            <a:miter lim="800000"/>
            <a:headEnd type="none" w="sm" len="sm"/>
            <a:tailEnd type="none" w="sm" len="sm"/>
          </a:ln>
        </p:spPr>
        <p:txBody>
          <a:bodyPr>
            <a:spAutoFit/>
          </a:bodyPr>
          <a:lstStyle/>
          <a:p>
            <a:r>
              <a:rPr lang="fr-FR" sz="2800" b="1"/>
              <a:t>Fronts sur expressions combinatoires</a:t>
            </a:r>
          </a:p>
        </p:txBody>
      </p:sp>
      <p:sp>
        <p:nvSpPr>
          <p:cNvPr id="3" name="Espace réservé du numéro de diapositive 2"/>
          <p:cNvSpPr>
            <a:spLocks noGrp="1"/>
          </p:cNvSpPr>
          <p:nvPr>
            <p:ph type="sldNum" sz="quarter" idx="12"/>
          </p:nvPr>
        </p:nvSpPr>
        <p:spPr/>
        <p:txBody>
          <a:bodyPr/>
          <a:lstStyle/>
          <a:p>
            <a:fld id="{028E3F4F-51B2-42EE-AFA2-40C4572185CC}" type="slidenum">
              <a:rPr lang="en-US" dirty="0"/>
              <a:t>167</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Rectangle 1031"/>
          <p:cNvSpPr>
            <a:spLocks noChangeArrowheads="1"/>
          </p:cNvSpPr>
          <p:nvPr/>
        </p:nvSpPr>
        <p:spPr bwMode="auto">
          <a:xfrm>
            <a:off x="0" y="2786390"/>
            <a:ext cx="184731" cy="523220"/>
          </a:xfrm>
          <a:prstGeom prst="rect">
            <a:avLst/>
          </a:prstGeom>
          <a:noFill/>
          <a:ln w="12700">
            <a:noFill/>
            <a:miter lim="800000"/>
            <a:headEnd type="none" w="sm" len="sm"/>
            <a:tailEnd type="none" w="sm" len="sm"/>
          </a:ln>
        </p:spPr>
        <p:txBody>
          <a:bodyPr wrap="none" anchor="ctr">
            <a:spAutoFit/>
          </a:bodyPr>
          <a:lstStyle/>
          <a:p>
            <a:endParaRPr lang="fr-FR" sz="2800"/>
          </a:p>
        </p:txBody>
      </p:sp>
      <p:graphicFrame>
        <p:nvGraphicFramePr>
          <p:cNvPr id="13314" name="Object 1030"/>
          <p:cNvGraphicFramePr>
            <a:graphicFrameLocks noChangeAspect="1"/>
          </p:cNvGraphicFramePr>
          <p:nvPr/>
        </p:nvGraphicFramePr>
        <p:xfrm>
          <a:off x="901700" y="2622550"/>
          <a:ext cx="6819900" cy="3082925"/>
        </p:xfrm>
        <a:graphic>
          <a:graphicData uri="http://schemas.openxmlformats.org/presentationml/2006/ole">
            <mc:AlternateContent xmlns:mc="http://schemas.openxmlformats.org/markup-compatibility/2006">
              <mc:Choice xmlns:v="urn:schemas-microsoft-com:vml" Requires="v">
                <p:oleObj spid="_x0000_s3003041" name="Micrografx Windows Draw 6.0 Dessin" r:id="rId4" imgW="1724025" imgH="781050" progId="Draw.Document.6">
                  <p:embed/>
                </p:oleObj>
              </mc:Choice>
              <mc:Fallback>
                <p:oleObj name="Micrografx Windows Draw 6.0 Dessin" r:id="rId4" imgW="1724025" imgH="781050" progId="Draw.Document.6">
                  <p:embed/>
                  <p:pic>
                    <p:nvPicPr>
                      <p:cNvPr id="0" name="Object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700" y="2622550"/>
                        <a:ext cx="6819900" cy="308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6" name="Text Box 1032"/>
          <p:cNvSpPr txBox="1">
            <a:spLocks noChangeArrowheads="1"/>
          </p:cNvSpPr>
          <p:nvPr/>
        </p:nvSpPr>
        <p:spPr bwMode="auto">
          <a:xfrm>
            <a:off x="0" y="933450"/>
            <a:ext cx="8824913" cy="1967590"/>
          </a:xfrm>
          <a:prstGeom prst="rect">
            <a:avLst/>
          </a:prstGeom>
          <a:noFill/>
          <a:ln w="12700">
            <a:noFill/>
            <a:miter lim="800000"/>
            <a:headEnd type="none" w="sm" len="sm"/>
            <a:tailEnd type="none" w="sm" len="sm"/>
          </a:ln>
        </p:spPr>
        <p:txBody>
          <a:bodyPr>
            <a:spAutoFit/>
          </a:bodyPr>
          <a:lstStyle/>
          <a:p>
            <a:pPr>
              <a:lnSpc>
                <a:spcPct val="110000"/>
              </a:lnSpc>
            </a:pPr>
            <a:r>
              <a:rPr lang="fr-FR" sz="2800"/>
              <a:t>La représentation d’un front montant peut être faite par un Grafcet. Certains matériel permettent de programmer directement un front montant ou descendant. </a:t>
            </a:r>
          </a:p>
        </p:txBody>
      </p:sp>
      <p:sp>
        <p:nvSpPr>
          <p:cNvPr id="13317" name="Text Box 1033"/>
          <p:cNvSpPr txBox="1">
            <a:spLocks noChangeArrowheads="1"/>
          </p:cNvSpPr>
          <p:nvPr/>
        </p:nvSpPr>
        <p:spPr bwMode="auto">
          <a:xfrm>
            <a:off x="0" y="12700"/>
            <a:ext cx="9144000" cy="523220"/>
          </a:xfrm>
          <a:prstGeom prst="rect">
            <a:avLst/>
          </a:prstGeom>
          <a:noFill/>
          <a:ln w="12700">
            <a:noFill/>
            <a:miter lim="800000"/>
            <a:headEnd type="none" w="sm" len="sm"/>
            <a:tailEnd type="none" w="sm" len="sm"/>
          </a:ln>
        </p:spPr>
        <p:txBody>
          <a:bodyPr>
            <a:spAutoFit/>
          </a:bodyPr>
          <a:lstStyle/>
          <a:p>
            <a:r>
              <a:rPr lang="fr-FR" sz="2800" b="1"/>
              <a:t>Représentation d’un front en grafcet</a:t>
            </a:r>
          </a:p>
        </p:txBody>
      </p:sp>
      <p:sp>
        <p:nvSpPr>
          <p:cNvPr id="3" name="Espace réservé du numéro de diapositive 2"/>
          <p:cNvSpPr>
            <a:spLocks noGrp="1"/>
          </p:cNvSpPr>
          <p:nvPr>
            <p:ph type="sldNum" sz="quarter" idx="12"/>
          </p:nvPr>
        </p:nvSpPr>
        <p:spPr/>
        <p:txBody>
          <a:bodyPr/>
          <a:lstStyle/>
          <a:p>
            <a:fld id="{028E3F4F-51B2-42EE-AFA2-40C4572185CC}" type="slidenum">
              <a:rPr lang="en-US" dirty="0"/>
              <a:t>168</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3212976"/>
            <a:ext cx="9144000" cy="1311128"/>
          </a:xfrm>
          <a:prstGeom prst="rect">
            <a:avLst/>
          </a:prstGeom>
          <a:noFill/>
          <a:ln w="12700">
            <a:solidFill>
              <a:schemeClr val="bg2"/>
            </a:solidFill>
            <a:miter lim="800000"/>
            <a:headEnd type="none" w="sm" len="sm"/>
            <a:tailEnd type="none" w="sm" len="sm"/>
          </a:ln>
        </p:spPr>
        <p:txBody>
          <a:bodyPr>
            <a:spAutoFit/>
          </a:bodyPr>
          <a:lstStyle/>
          <a:p>
            <a:pPr>
              <a:lnSpc>
                <a:spcPct val="110000"/>
              </a:lnSpc>
            </a:pPr>
            <a:r>
              <a:rPr lang="fr-FR" sz="2400" dirty="0"/>
              <a:t>1/ Tracez le grafcet pour permettre le remplissage et la mise en place du bouchon d'une bouteille en considérant que les bouteilles sont présentes. </a:t>
            </a:r>
          </a:p>
        </p:txBody>
      </p:sp>
      <p:sp>
        <p:nvSpPr>
          <p:cNvPr id="20484" name="Text Box 4"/>
          <p:cNvSpPr txBox="1">
            <a:spLocks noChangeArrowheads="1"/>
          </p:cNvSpPr>
          <p:nvPr/>
        </p:nvSpPr>
        <p:spPr bwMode="auto">
          <a:xfrm>
            <a:off x="0" y="0"/>
            <a:ext cx="8080375" cy="461665"/>
          </a:xfrm>
          <a:prstGeom prst="rect">
            <a:avLst/>
          </a:prstGeom>
          <a:noFill/>
          <a:ln w="12700">
            <a:noFill/>
            <a:miter lim="800000"/>
            <a:headEnd type="none" w="sm" len="sm"/>
            <a:tailEnd type="none" w="sm" len="sm"/>
          </a:ln>
        </p:spPr>
        <p:txBody>
          <a:bodyPr>
            <a:spAutoFit/>
          </a:bodyPr>
          <a:lstStyle/>
          <a:p>
            <a:r>
              <a:rPr lang="fr-FR" sz="2400" b="1" dirty="0" smtClean="0"/>
              <a:t>Ex. Parallélisme : Poste d'embouteillage </a:t>
            </a:r>
            <a:endParaRPr lang="fr-FR" sz="2400" b="1" dirty="0"/>
          </a:p>
        </p:txBody>
      </p:sp>
      <p:graphicFrame>
        <p:nvGraphicFramePr>
          <p:cNvPr id="20482" name="Object 5">
            <a:hlinkClick r:id="rId4" action="ppaction://hlinkpres?slideindex=1&amp;slidetitle="/>
          </p:cNvPr>
          <p:cNvGraphicFramePr>
            <a:graphicFrameLocks noChangeAspect="1"/>
          </p:cNvGraphicFramePr>
          <p:nvPr/>
        </p:nvGraphicFramePr>
        <p:xfrm>
          <a:off x="8218487" y="0"/>
          <a:ext cx="925513" cy="555625"/>
        </p:xfrm>
        <a:graphic>
          <a:graphicData uri="http://schemas.openxmlformats.org/presentationml/2006/ole">
            <mc:AlternateContent xmlns:mc="http://schemas.openxmlformats.org/markup-compatibility/2006">
              <mc:Choice xmlns:v="urn:schemas-microsoft-com:vml" Requires="v">
                <p:oleObj spid="_x0000_s3009185" name="Micrografx Windows Draw 6.0 Dessin" r:id="rId5" imgW="914286" imgH="548607" progId="Draw.Document.6">
                  <p:embed/>
                </p:oleObj>
              </mc:Choice>
              <mc:Fallback>
                <p:oleObj name="Micrografx Windows Draw 6.0 Dessin" r:id="rId5" imgW="914286" imgH="548607" progId="Draw.Document.6">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487" y="0"/>
                        <a:ext cx="925513" cy="55562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5" name="Rectangle 6"/>
          <p:cNvSpPr>
            <a:spLocks noChangeArrowheads="1"/>
          </p:cNvSpPr>
          <p:nvPr/>
        </p:nvSpPr>
        <p:spPr bwMode="auto">
          <a:xfrm>
            <a:off x="0" y="2492896"/>
            <a:ext cx="9144000" cy="830997"/>
          </a:xfrm>
          <a:prstGeom prst="rect">
            <a:avLst/>
          </a:prstGeom>
          <a:noFill/>
          <a:ln w="12700">
            <a:noFill/>
            <a:miter lim="800000"/>
            <a:headEnd type="none" w="sm" len="sm"/>
            <a:tailEnd type="none" w="sm" len="sm"/>
          </a:ln>
        </p:spPr>
        <p:txBody>
          <a:bodyPr>
            <a:spAutoFit/>
          </a:bodyPr>
          <a:lstStyle/>
          <a:p>
            <a:r>
              <a:rPr lang="fr-FR" sz="2400" dirty="0"/>
              <a:t>Le pas entre deux bouteilles est constant, un capteur c détecte des taquets sous chaque emplacement de bouteille.</a:t>
            </a:r>
          </a:p>
        </p:txBody>
      </p:sp>
      <p:sp>
        <p:nvSpPr>
          <p:cNvPr id="20486" name="Rectangle 7"/>
          <p:cNvSpPr>
            <a:spLocks noChangeArrowheads="1"/>
          </p:cNvSpPr>
          <p:nvPr/>
        </p:nvSpPr>
        <p:spPr bwMode="auto">
          <a:xfrm>
            <a:off x="0" y="587375"/>
            <a:ext cx="4427984" cy="1938992"/>
          </a:xfrm>
          <a:prstGeom prst="rect">
            <a:avLst/>
          </a:prstGeom>
          <a:noFill/>
          <a:ln w="12700">
            <a:noFill/>
            <a:miter lim="800000"/>
            <a:headEnd type="none" w="sm" len="sm"/>
            <a:tailEnd type="none" w="sm" len="sm"/>
          </a:ln>
        </p:spPr>
        <p:txBody>
          <a:bodyPr wrap="square">
            <a:spAutoFit/>
          </a:bodyPr>
          <a:lstStyle/>
          <a:p>
            <a:r>
              <a:rPr lang="fr-FR" sz="2400" dirty="0"/>
              <a:t>Les bouteilles vides sont sur un tapis roulant qui les présente à un poste de remplissage et ensuite à un poste de mise en place du bouchon.</a:t>
            </a:r>
          </a:p>
        </p:txBody>
      </p:sp>
      <p:sp>
        <p:nvSpPr>
          <p:cNvPr id="20487" name="Rectangle 8"/>
          <p:cNvSpPr>
            <a:spLocks noChangeArrowheads="1"/>
          </p:cNvSpPr>
          <p:nvPr/>
        </p:nvSpPr>
        <p:spPr bwMode="auto">
          <a:xfrm>
            <a:off x="0" y="4509120"/>
            <a:ext cx="9144000" cy="1569660"/>
          </a:xfrm>
          <a:prstGeom prst="rect">
            <a:avLst/>
          </a:prstGeom>
          <a:noFill/>
          <a:ln w="12700">
            <a:solidFill>
              <a:schemeClr val="bg2"/>
            </a:solidFill>
            <a:miter lim="800000"/>
            <a:headEnd type="none" w="sm" len="sm"/>
            <a:tailEnd type="none" w="sm" len="sm"/>
          </a:ln>
        </p:spPr>
        <p:txBody>
          <a:bodyPr anchor="ctr">
            <a:spAutoFit/>
          </a:bodyPr>
          <a:lstStyle/>
          <a:p>
            <a:r>
              <a:rPr lang="fr-FR" sz="2400" dirty="0"/>
              <a:t>2/ Certains emplacements de bouteilles peuvent être vides, il ne faut remplir </a:t>
            </a:r>
            <a:r>
              <a:rPr lang="fr-FR" sz="2400"/>
              <a:t>et </a:t>
            </a:r>
            <a:r>
              <a:rPr lang="fr-FR" sz="2400" smtClean="0"/>
              <a:t>boucher </a:t>
            </a:r>
            <a:r>
              <a:rPr lang="fr-FR" sz="2400" dirty="0"/>
              <a:t>seulement si une bouteille est présente au poste, pour cela un capteur de présence bouteille au remplissage (</a:t>
            </a:r>
            <a:r>
              <a:rPr lang="fr-FR" sz="2400" dirty="0" err="1"/>
              <a:t>ppr</a:t>
            </a:r>
            <a:r>
              <a:rPr lang="fr-FR" sz="2400" dirty="0"/>
              <a:t>), et un autre au bouchage (</a:t>
            </a:r>
            <a:r>
              <a:rPr lang="fr-FR" sz="2400" dirty="0" err="1"/>
              <a:t>ppb</a:t>
            </a:r>
            <a:r>
              <a:rPr lang="fr-FR" sz="2400" dirty="0"/>
              <a:t>), sont employés. </a:t>
            </a:r>
          </a:p>
        </p:txBody>
      </p:sp>
      <p:sp>
        <p:nvSpPr>
          <p:cNvPr id="20488" name="Rectangle 9"/>
          <p:cNvSpPr>
            <a:spLocks noChangeArrowheads="1"/>
          </p:cNvSpPr>
          <p:nvPr/>
        </p:nvSpPr>
        <p:spPr bwMode="auto">
          <a:xfrm>
            <a:off x="0" y="6027003"/>
            <a:ext cx="9144000" cy="830997"/>
          </a:xfrm>
          <a:prstGeom prst="rect">
            <a:avLst/>
          </a:prstGeom>
          <a:noFill/>
          <a:ln w="12700">
            <a:solidFill>
              <a:schemeClr val="bg2"/>
            </a:solidFill>
            <a:miter lim="800000"/>
            <a:headEnd type="none" w="sm" len="sm"/>
            <a:tailEnd type="none" w="sm" len="sm"/>
          </a:ln>
        </p:spPr>
        <p:txBody>
          <a:bodyPr anchor="ctr">
            <a:spAutoFit/>
          </a:bodyPr>
          <a:lstStyle/>
          <a:p>
            <a:r>
              <a:rPr lang="fr-FR" sz="2400" dirty="0"/>
              <a:t>3/ En fin de journée, aucune bouteille ne doit être présente sur la chaîne. </a:t>
            </a:r>
          </a:p>
        </p:txBody>
      </p:sp>
      <p:grpSp>
        <p:nvGrpSpPr>
          <p:cNvPr id="2" name="Group 18"/>
          <p:cNvGrpSpPr>
            <a:grpSpLocks/>
          </p:cNvGrpSpPr>
          <p:nvPr/>
        </p:nvGrpSpPr>
        <p:grpSpPr bwMode="auto">
          <a:xfrm>
            <a:off x="4427984" y="260648"/>
            <a:ext cx="3816424" cy="2187624"/>
            <a:chOff x="2273" y="0"/>
            <a:chExt cx="3487" cy="1661"/>
          </a:xfrm>
        </p:grpSpPr>
        <p:pic>
          <p:nvPicPr>
            <p:cNvPr id="20491" name="Picture 2" descr="Bidonsani"/>
            <p:cNvPicPr>
              <a:picLocks noChangeAspect="1" noChangeArrowheads="1" noCrop="1"/>
            </p:cNvPicPr>
            <p:nvPr/>
          </p:nvPicPr>
          <p:blipFill>
            <a:blip r:embed="rId7" cstate="print"/>
            <a:srcRect/>
            <a:stretch>
              <a:fillRect/>
            </a:stretch>
          </p:blipFill>
          <p:spPr bwMode="auto">
            <a:xfrm>
              <a:off x="2273" y="120"/>
              <a:ext cx="3487" cy="1533"/>
            </a:xfrm>
            <a:prstGeom prst="rect">
              <a:avLst/>
            </a:prstGeom>
            <a:noFill/>
            <a:ln w="9525">
              <a:noFill/>
              <a:miter lim="800000"/>
              <a:headEnd/>
              <a:tailEnd/>
            </a:ln>
          </p:spPr>
        </p:pic>
        <p:sp>
          <p:nvSpPr>
            <p:cNvPr id="20492" name="Rectangle 11"/>
            <p:cNvSpPr>
              <a:spLocks noChangeArrowheads="1"/>
            </p:cNvSpPr>
            <p:nvPr/>
          </p:nvSpPr>
          <p:spPr bwMode="auto">
            <a:xfrm>
              <a:off x="4406" y="0"/>
              <a:ext cx="477" cy="439"/>
            </a:xfrm>
            <a:prstGeom prst="rect">
              <a:avLst/>
            </a:prstGeom>
            <a:solidFill>
              <a:schemeClr val="bg1"/>
            </a:solidFill>
            <a:ln w="12700">
              <a:noFill/>
              <a:miter lim="800000"/>
              <a:headEnd type="none" w="sm" len="sm"/>
              <a:tailEnd type="none" w="sm" len="sm"/>
            </a:ln>
          </p:spPr>
          <p:txBody>
            <a:bodyPr wrap="none" anchor="ctr"/>
            <a:lstStyle/>
            <a:p>
              <a:endParaRPr lang="fr-FR" sz="2400"/>
            </a:p>
          </p:txBody>
        </p:sp>
        <p:sp>
          <p:nvSpPr>
            <p:cNvPr id="20493" name="Rectangle 12"/>
            <p:cNvSpPr>
              <a:spLocks noChangeArrowheads="1"/>
            </p:cNvSpPr>
            <p:nvPr/>
          </p:nvSpPr>
          <p:spPr bwMode="auto">
            <a:xfrm>
              <a:off x="2907" y="1181"/>
              <a:ext cx="376" cy="164"/>
            </a:xfrm>
            <a:prstGeom prst="rect">
              <a:avLst/>
            </a:prstGeom>
            <a:solidFill>
              <a:schemeClr val="bg1"/>
            </a:solidFill>
            <a:ln w="12700">
              <a:noFill/>
              <a:miter lim="800000"/>
              <a:headEnd type="none" w="sm" len="sm"/>
              <a:tailEnd type="none" w="sm" len="sm"/>
            </a:ln>
          </p:spPr>
          <p:txBody>
            <a:bodyPr wrap="none" anchor="ctr"/>
            <a:lstStyle/>
            <a:p>
              <a:pPr algn="ctr"/>
              <a:r>
                <a:rPr lang="fr-FR" sz="2400"/>
                <a:t>c</a:t>
              </a:r>
            </a:p>
          </p:txBody>
        </p:sp>
        <p:sp>
          <p:nvSpPr>
            <p:cNvPr id="20494" name="Rectangle 14"/>
            <p:cNvSpPr>
              <a:spLocks noChangeArrowheads="1"/>
            </p:cNvSpPr>
            <p:nvPr/>
          </p:nvSpPr>
          <p:spPr bwMode="auto">
            <a:xfrm>
              <a:off x="3902" y="1196"/>
              <a:ext cx="477" cy="155"/>
            </a:xfrm>
            <a:prstGeom prst="rect">
              <a:avLst/>
            </a:prstGeom>
            <a:solidFill>
              <a:schemeClr val="bg1"/>
            </a:solidFill>
            <a:ln w="12700">
              <a:noFill/>
              <a:miter lim="800000"/>
              <a:headEnd type="none" w="sm" len="sm"/>
              <a:tailEnd type="none" w="sm" len="sm"/>
            </a:ln>
          </p:spPr>
          <p:txBody>
            <a:bodyPr wrap="none" anchor="ctr"/>
            <a:lstStyle/>
            <a:p>
              <a:endParaRPr lang="fr-FR" sz="2400"/>
            </a:p>
          </p:txBody>
        </p:sp>
        <p:sp>
          <p:nvSpPr>
            <p:cNvPr id="20495" name="Rectangle 15"/>
            <p:cNvSpPr>
              <a:spLocks noChangeArrowheads="1"/>
            </p:cNvSpPr>
            <p:nvPr/>
          </p:nvSpPr>
          <p:spPr bwMode="auto">
            <a:xfrm>
              <a:off x="3910" y="1506"/>
              <a:ext cx="477" cy="155"/>
            </a:xfrm>
            <a:prstGeom prst="rect">
              <a:avLst/>
            </a:prstGeom>
            <a:solidFill>
              <a:schemeClr val="bg1"/>
            </a:solidFill>
            <a:ln w="12700">
              <a:noFill/>
              <a:miter lim="800000"/>
              <a:headEnd type="none" w="sm" len="sm"/>
              <a:tailEnd type="none" w="sm" len="sm"/>
            </a:ln>
          </p:spPr>
          <p:txBody>
            <a:bodyPr wrap="none" anchor="ctr"/>
            <a:lstStyle/>
            <a:p>
              <a:endParaRPr lang="fr-FR" sz="2400"/>
            </a:p>
          </p:txBody>
        </p:sp>
      </p:grpSp>
      <p:sp>
        <p:nvSpPr>
          <p:cNvPr id="4" name="Espace réservé du numéro de diapositive 3"/>
          <p:cNvSpPr>
            <a:spLocks noGrp="1"/>
          </p:cNvSpPr>
          <p:nvPr>
            <p:ph type="sldNum" sz="quarter" idx="12"/>
          </p:nvPr>
        </p:nvSpPr>
        <p:spPr/>
        <p:txBody>
          <a:bodyPr/>
          <a:lstStyle/>
          <a:p>
            <a:fld id="{028E3F4F-51B2-42EE-AFA2-40C4572185CC}" type="slidenum">
              <a:rPr lang="en-US" dirty="0"/>
              <a:t>169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3" name="Espace réservé du pied de page 2"/>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Codage octal</a:t>
            </a:r>
          </a:p>
        </p:txBody>
      </p:sp>
      <p:sp>
        <p:nvSpPr>
          <p:cNvPr id="3" name="Espace réservé du contenu 2"/>
          <p:cNvSpPr>
            <a:spLocks noGrp="1"/>
          </p:cNvSpPr>
          <p:nvPr>
            <p:ph idx="1"/>
          </p:nvPr>
        </p:nvSpPr>
        <p:spPr>
          <a:xfrm>
            <a:off x="822959" y="1556951"/>
            <a:ext cx="7543801" cy="720423"/>
          </a:xfrm>
        </p:spPr>
        <p:txBody>
          <a:bodyPr>
            <a:normAutofit/>
          </a:bodyPr>
          <a:lstStyle/>
          <a:p>
            <a:r>
              <a:rPr lang="fr-FR"/>
              <a:t>Codage en base 8, utilisé aussi pour la programmation de micro-processeurs.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Tableau 6"/>
          <p:cNvGraphicFramePr>
            <a:graphicFrameLocks noGrp="1"/>
          </p:cNvGraphicFramePr>
          <p:nvPr>
            <p:extLst>
              <p:ext uri="{D42A27DB-BD31-4B8C-83A1-F6EECF244321}">
                <p14:modId xmlns:p14="http://schemas.microsoft.com/office/powerpoint/2010/main" val="1419715419"/>
              </p:ext>
            </p:extLst>
          </p:nvPr>
        </p:nvGraphicFramePr>
        <p:xfrm>
          <a:off x="1121663" y="2381791"/>
          <a:ext cx="6659359" cy="1354999"/>
        </p:xfrm>
        <a:graphic>
          <a:graphicData uri="http://schemas.openxmlformats.org/drawingml/2006/table">
            <a:tbl>
              <a:tblPr firstRow="1" bandRow="1">
                <a:tableStyleId>{5C22544A-7EE6-4342-B048-85BDC9FD1C3A}</a:tableStyleId>
              </a:tblPr>
              <a:tblGrid>
                <a:gridCol w="391727"/>
                <a:gridCol w="391727"/>
                <a:gridCol w="391727"/>
                <a:gridCol w="391727"/>
                <a:gridCol w="391727"/>
                <a:gridCol w="391727"/>
                <a:gridCol w="391727"/>
                <a:gridCol w="391727"/>
                <a:gridCol w="391727"/>
                <a:gridCol w="391727"/>
                <a:gridCol w="391727"/>
                <a:gridCol w="391727"/>
                <a:gridCol w="391727"/>
                <a:gridCol w="391727"/>
                <a:gridCol w="391727"/>
                <a:gridCol w="391727"/>
                <a:gridCol w="391727"/>
              </a:tblGrid>
              <a:tr h="543637">
                <a:tc>
                  <a:txBody>
                    <a:bodyPr/>
                    <a:lstStyle/>
                    <a:p>
                      <a:r>
                        <a:rPr lang="fr-FR"/>
                        <a:t>0</a:t>
                      </a:r>
                    </a:p>
                  </a:txBody>
                  <a:tcPr/>
                </a:tc>
                <a:tc>
                  <a:txBody>
                    <a:bodyPr/>
                    <a:lstStyle/>
                    <a:p>
                      <a:r>
                        <a:rPr lang="fr-FR"/>
                        <a:t>1</a:t>
                      </a:r>
                    </a:p>
                  </a:txBody>
                  <a:tcPr/>
                </a:tc>
                <a:tc>
                  <a:txBody>
                    <a:bodyPr/>
                    <a:lstStyle/>
                    <a:p>
                      <a:r>
                        <a:rPr lang="fr-FR"/>
                        <a:t>2</a:t>
                      </a:r>
                    </a:p>
                  </a:txBody>
                  <a:tcPr/>
                </a:tc>
                <a:tc>
                  <a:txBody>
                    <a:bodyPr/>
                    <a:lstStyle/>
                    <a:p>
                      <a:r>
                        <a:rPr lang="fr-FR"/>
                        <a:t>3</a:t>
                      </a:r>
                    </a:p>
                  </a:txBody>
                  <a:tcPr/>
                </a:tc>
                <a:tc>
                  <a:txBody>
                    <a:bodyPr/>
                    <a:lstStyle/>
                    <a:p>
                      <a:r>
                        <a:rPr lang="fr-FR"/>
                        <a:t>4</a:t>
                      </a:r>
                    </a:p>
                  </a:txBody>
                  <a:tcPr/>
                </a:tc>
                <a:tc>
                  <a:txBody>
                    <a:bodyPr/>
                    <a:lstStyle/>
                    <a:p>
                      <a:r>
                        <a:rPr lang="fr-FR"/>
                        <a:t>5</a:t>
                      </a:r>
                    </a:p>
                  </a:txBody>
                  <a:tcPr/>
                </a:tc>
                <a:tc>
                  <a:txBody>
                    <a:bodyPr/>
                    <a:lstStyle/>
                    <a:p>
                      <a:r>
                        <a:rPr lang="fr-FR"/>
                        <a:t>6</a:t>
                      </a:r>
                    </a:p>
                  </a:txBody>
                  <a:tcPr/>
                </a:tc>
                <a:tc>
                  <a:txBody>
                    <a:bodyPr/>
                    <a:lstStyle/>
                    <a:p>
                      <a:r>
                        <a:rPr lang="fr-FR"/>
                        <a:t>7</a:t>
                      </a:r>
                    </a:p>
                  </a:txBody>
                  <a:tcPr/>
                </a:tc>
                <a:tc>
                  <a:txBody>
                    <a:bodyPr/>
                    <a:lstStyle/>
                    <a:p>
                      <a:r>
                        <a:rPr lang="fr-FR"/>
                        <a:t>8</a:t>
                      </a:r>
                    </a:p>
                  </a:txBody>
                  <a:tcPr/>
                </a:tc>
                <a:tc>
                  <a:txBody>
                    <a:bodyPr/>
                    <a:lstStyle/>
                    <a:p>
                      <a:r>
                        <a:rPr lang="fr-FR"/>
                        <a:t>0</a:t>
                      </a:r>
                    </a:p>
                  </a:txBody>
                  <a:tcPr/>
                </a:tc>
                <a:tc>
                  <a:txBody>
                    <a:bodyPr/>
                    <a:lstStyle/>
                    <a:p>
                      <a:r>
                        <a:rPr lang="fr-FR"/>
                        <a:t>10</a:t>
                      </a:r>
                    </a:p>
                  </a:txBody>
                  <a:tcPr/>
                </a:tc>
                <a:tc>
                  <a:txBody>
                    <a:bodyPr/>
                    <a:lstStyle/>
                    <a:p>
                      <a:r>
                        <a:rPr lang="fr-FR"/>
                        <a:t>11</a:t>
                      </a:r>
                    </a:p>
                  </a:txBody>
                  <a:tcPr/>
                </a:tc>
                <a:tc>
                  <a:txBody>
                    <a:bodyPr/>
                    <a:lstStyle/>
                    <a:p>
                      <a:r>
                        <a:rPr lang="fr-FR"/>
                        <a:t>12</a:t>
                      </a:r>
                    </a:p>
                  </a:txBody>
                  <a:tcPr/>
                </a:tc>
                <a:tc>
                  <a:txBody>
                    <a:bodyPr/>
                    <a:lstStyle/>
                    <a:p>
                      <a:r>
                        <a:rPr lang="fr-FR"/>
                        <a:t>13</a:t>
                      </a:r>
                    </a:p>
                  </a:txBody>
                  <a:tcPr/>
                </a:tc>
                <a:tc>
                  <a:txBody>
                    <a:bodyPr/>
                    <a:lstStyle/>
                    <a:p>
                      <a:r>
                        <a:rPr lang="fr-FR"/>
                        <a:t>14</a:t>
                      </a:r>
                    </a:p>
                  </a:txBody>
                  <a:tcPr/>
                </a:tc>
                <a:tc>
                  <a:txBody>
                    <a:bodyPr/>
                    <a:lstStyle/>
                    <a:p>
                      <a:r>
                        <a:rPr lang="fr-FR"/>
                        <a:t>15</a:t>
                      </a:r>
                    </a:p>
                  </a:txBody>
                  <a:tcPr/>
                </a:tc>
                <a:tc>
                  <a:txBody>
                    <a:bodyPr/>
                    <a:lstStyle/>
                    <a:p>
                      <a:r>
                        <a:rPr lang="fr-FR"/>
                        <a:t>16</a:t>
                      </a:r>
                    </a:p>
                  </a:txBody>
                  <a:tcPr/>
                </a:tc>
              </a:tr>
              <a:tr h="714919">
                <a:tc>
                  <a:txBody>
                    <a:bodyPr/>
                    <a:lstStyle/>
                    <a:p>
                      <a:r>
                        <a:rPr lang="fr-FR"/>
                        <a:t>0</a:t>
                      </a:r>
                    </a:p>
                  </a:txBody>
                  <a:tcPr/>
                </a:tc>
                <a:tc>
                  <a:txBody>
                    <a:bodyPr/>
                    <a:lstStyle/>
                    <a:p>
                      <a:r>
                        <a:rPr lang="fr-FR"/>
                        <a:t>1</a:t>
                      </a:r>
                    </a:p>
                  </a:txBody>
                  <a:tcPr/>
                </a:tc>
                <a:tc>
                  <a:txBody>
                    <a:bodyPr/>
                    <a:lstStyle/>
                    <a:p>
                      <a:r>
                        <a:rPr lang="fr-FR"/>
                        <a:t>2</a:t>
                      </a:r>
                    </a:p>
                  </a:txBody>
                  <a:tcPr/>
                </a:tc>
                <a:tc>
                  <a:txBody>
                    <a:bodyPr/>
                    <a:lstStyle/>
                    <a:p>
                      <a:r>
                        <a:rPr lang="fr-FR"/>
                        <a:t>3</a:t>
                      </a:r>
                    </a:p>
                  </a:txBody>
                  <a:tcPr/>
                </a:tc>
                <a:tc>
                  <a:txBody>
                    <a:bodyPr/>
                    <a:lstStyle/>
                    <a:p>
                      <a:r>
                        <a:rPr lang="fr-FR"/>
                        <a:t>4</a:t>
                      </a:r>
                    </a:p>
                  </a:txBody>
                  <a:tcPr/>
                </a:tc>
                <a:tc>
                  <a:txBody>
                    <a:bodyPr/>
                    <a:lstStyle/>
                    <a:p>
                      <a:r>
                        <a:rPr lang="fr-FR"/>
                        <a:t>5</a:t>
                      </a:r>
                    </a:p>
                  </a:txBody>
                  <a:tcPr/>
                </a:tc>
                <a:tc>
                  <a:txBody>
                    <a:bodyPr/>
                    <a:lstStyle/>
                    <a:p>
                      <a:r>
                        <a:rPr lang="fr-FR"/>
                        <a:t>6</a:t>
                      </a:r>
                    </a:p>
                  </a:txBody>
                  <a:tcPr/>
                </a:tc>
                <a:tc>
                  <a:txBody>
                    <a:bodyPr/>
                    <a:lstStyle/>
                    <a:p>
                      <a:r>
                        <a:rPr lang="fr-FR"/>
                        <a:t>7</a:t>
                      </a:r>
                    </a:p>
                  </a:txBody>
                  <a:tcPr/>
                </a:tc>
                <a:tc>
                  <a:txBody>
                    <a:bodyPr/>
                    <a:lstStyle/>
                    <a:p>
                      <a:r>
                        <a:rPr lang="fr-FR"/>
                        <a:t>10</a:t>
                      </a:r>
                    </a:p>
                  </a:txBody>
                  <a:tcPr/>
                </a:tc>
                <a:tc>
                  <a:txBody>
                    <a:bodyPr/>
                    <a:lstStyle/>
                    <a:p>
                      <a:r>
                        <a:rPr lang="fr-FR"/>
                        <a:t>11</a:t>
                      </a:r>
                    </a:p>
                  </a:txBody>
                  <a:tcPr/>
                </a:tc>
                <a:tc>
                  <a:txBody>
                    <a:bodyPr/>
                    <a:lstStyle/>
                    <a:p>
                      <a:r>
                        <a:rPr lang="fr-FR"/>
                        <a:t>12</a:t>
                      </a:r>
                    </a:p>
                  </a:txBody>
                  <a:tcPr/>
                </a:tc>
                <a:tc>
                  <a:txBody>
                    <a:bodyPr/>
                    <a:lstStyle/>
                    <a:p>
                      <a:r>
                        <a:rPr lang="fr-FR"/>
                        <a:t>13</a:t>
                      </a:r>
                    </a:p>
                  </a:txBody>
                  <a:tcPr/>
                </a:tc>
                <a:tc>
                  <a:txBody>
                    <a:bodyPr/>
                    <a:lstStyle/>
                    <a:p>
                      <a:r>
                        <a:rPr lang="fr-FR"/>
                        <a:t>14</a:t>
                      </a:r>
                    </a:p>
                  </a:txBody>
                  <a:tcPr/>
                </a:tc>
                <a:tc>
                  <a:txBody>
                    <a:bodyPr/>
                    <a:lstStyle/>
                    <a:p>
                      <a:r>
                        <a:rPr lang="fr-FR"/>
                        <a:t>15</a:t>
                      </a:r>
                    </a:p>
                  </a:txBody>
                  <a:tcPr/>
                </a:tc>
                <a:tc>
                  <a:txBody>
                    <a:bodyPr/>
                    <a:lstStyle/>
                    <a:p>
                      <a:r>
                        <a:rPr lang="fr-FR"/>
                        <a:t>16</a:t>
                      </a:r>
                    </a:p>
                  </a:txBody>
                  <a:tcPr/>
                </a:tc>
                <a:tc>
                  <a:txBody>
                    <a:bodyPr/>
                    <a:lstStyle/>
                    <a:p>
                      <a:r>
                        <a:rPr lang="fr-FR"/>
                        <a:t>17</a:t>
                      </a:r>
                    </a:p>
                  </a:txBody>
                  <a:tcPr/>
                </a:tc>
                <a:tc>
                  <a:txBody>
                    <a:bodyPr/>
                    <a:lstStyle/>
                    <a:p>
                      <a:r>
                        <a:rPr lang="fr-FR"/>
                        <a:t>20</a:t>
                      </a:r>
                    </a:p>
                  </a:txBody>
                  <a:tcPr/>
                </a:tc>
              </a:tr>
            </a:tbl>
          </a:graphicData>
        </a:graphic>
      </p:graphicFrame>
      <p:sp>
        <p:nvSpPr>
          <p:cNvPr id="8" name="Rectangle 7"/>
          <p:cNvSpPr/>
          <p:nvPr/>
        </p:nvSpPr>
        <p:spPr>
          <a:xfrm>
            <a:off x="822960" y="3980087"/>
            <a:ext cx="7211568" cy="369332"/>
          </a:xfrm>
          <a:prstGeom prst="rect">
            <a:avLst/>
          </a:prstGeom>
        </p:spPr>
        <p:txBody>
          <a:bodyPr wrap="square">
            <a:spAutoFit/>
          </a:bodyPr>
          <a:lstStyle/>
          <a:p>
            <a:pPr marL="0" indent="0">
              <a:buNone/>
            </a:pPr>
            <a:r>
              <a:rPr lang="fr-FR" sz="1800">
                <a:solidFill>
                  <a:schemeClr val="tx1"/>
                </a:solidFill>
                <a:latin typeface="+mn-lt"/>
              </a:rPr>
              <a:t>Chaque « chiffres » (0 à 7) est représenté par 3 bits, de 0 (000) à 7 (111).</a:t>
            </a:r>
          </a:p>
        </p:txBody>
      </p:sp>
      <p:sp>
        <p:nvSpPr>
          <p:cNvPr id="11" name="AutoShape 7"/>
          <p:cNvSpPr>
            <a:spLocks noChangeArrowheads="1"/>
          </p:cNvSpPr>
          <p:nvPr/>
        </p:nvSpPr>
        <p:spPr bwMode="auto">
          <a:xfrm>
            <a:off x="3159560" y="5711761"/>
            <a:ext cx="603960" cy="276999"/>
          </a:xfrm>
          <a:prstGeom prst="wedgeRectCallout">
            <a:avLst>
              <a:gd name="adj1" fmla="val -33324"/>
              <a:gd name="adj2" fmla="val -131244"/>
            </a:avLst>
          </a:prstGeom>
          <a:solidFill>
            <a:schemeClr val="bg2">
              <a:lumMod val="90000"/>
            </a:schemeClr>
          </a:solidFill>
          <a:ln>
            <a:solidFill>
              <a:schemeClr val="bg2">
                <a:lumMod val="50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fr-FR" sz="1200">
                <a:latin typeface="+mn-lt"/>
              </a:rPr>
              <a:t>011</a:t>
            </a:r>
          </a:p>
        </p:txBody>
      </p:sp>
      <p:sp>
        <p:nvSpPr>
          <p:cNvPr id="12" name="AutoShape 8"/>
          <p:cNvSpPr>
            <a:spLocks noChangeAspect="1" noChangeArrowheads="1"/>
          </p:cNvSpPr>
          <p:nvPr/>
        </p:nvSpPr>
        <p:spPr bwMode="auto">
          <a:xfrm>
            <a:off x="4792835" y="5711761"/>
            <a:ext cx="631968" cy="276999"/>
          </a:xfrm>
          <a:prstGeom prst="wedgeRectCallout">
            <a:avLst>
              <a:gd name="adj1" fmla="val -45444"/>
              <a:gd name="adj2" fmla="val -144039"/>
            </a:avLst>
          </a:prstGeom>
          <a:solidFill>
            <a:schemeClr val="bg2">
              <a:lumMod val="90000"/>
            </a:schemeClr>
          </a:solidFill>
          <a:ln>
            <a:solidFill>
              <a:schemeClr val="bg2">
                <a:lumMod val="50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fr-FR" sz="1200">
                <a:latin typeface="+mn-lt"/>
              </a:rPr>
              <a:t>101</a:t>
            </a:r>
          </a:p>
        </p:txBody>
      </p:sp>
      <p:sp>
        <p:nvSpPr>
          <p:cNvPr id="13" name="AutoShape 9"/>
          <p:cNvSpPr>
            <a:spLocks noChangeAspect="1" noChangeArrowheads="1"/>
          </p:cNvSpPr>
          <p:nvPr/>
        </p:nvSpPr>
        <p:spPr bwMode="auto">
          <a:xfrm>
            <a:off x="6624908" y="5711761"/>
            <a:ext cx="631968" cy="276999"/>
          </a:xfrm>
          <a:prstGeom prst="wedgeRectCallout">
            <a:avLst>
              <a:gd name="adj1" fmla="val -95126"/>
              <a:gd name="adj2" fmla="val -147489"/>
            </a:avLst>
          </a:prstGeom>
          <a:solidFill>
            <a:schemeClr val="bg2">
              <a:lumMod val="90000"/>
            </a:schemeClr>
          </a:solidFill>
          <a:ln>
            <a:solidFill>
              <a:schemeClr val="bg2">
                <a:lumMod val="50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fr-FR" sz="1200">
                <a:latin typeface="+mn-lt"/>
              </a:rPr>
              <a:t>011</a:t>
            </a:r>
          </a:p>
        </p:txBody>
      </p:sp>
      <p:sp>
        <p:nvSpPr>
          <p:cNvPr id="14" name="Rectangle 13"/>
          <p:cNvSpPr/>
          <p:nvPr/>
        </p:nvSpPr>
        <p:spPr>
          <a:xfrm>
            <a:off x="2767584" y="5997863"/>
            <a:ext cx="4645152" cy="369332"/>
          </a:xfrm>
          <a:prstGeom prst="rect">
            <a:avLst/>
          </a:prstGeom>
        </p:spPr>
        <p:txBody>
          <a:bodyPr wrap="square">
            <a:spAutoFit/>
          </a:bodyPr>
          <a:lstStyle/>
          <a:p>
            <a:pPr marL="0" indent="0">
              <a:buNone/>
            </a:pPr>
            <a:r>
              <a:rPr lang="fr-FR" sz="1800">
                <a:solidFill>
                  <a:schemeClr val="tx1"/>
                </a:solidFill>
                <a:latin typeface="+mn-lt"/>
              </a:rPr>
              <a:t>235</a:t>
            </a:r>
            <a:r>
              <a:rPr lang="fr-FR" sz="1800" baseline="-25000">
                <a:solidFill>
                  <a:schemeClr val="tx1"/>
                </a:solidFill>
                <a:latin typeface="+mn-lt"/>
              </a:rPr>
              <a:t>10</a:t>
            </a:r>
            <a:r>
              <a:rPr lang="fr-FR" sz="1800">
                <a:solidFill>
                  <a:schemeClr val="tx1"/>
                </a:solidFill>
                <a:latin typeface="+mn-lt"/>
              </a:rPr>
              <a:t> = 353</a:t>
            </a:r>
            <a:r>
              <a:rPr lang="fr-FR" sz="1800" baseline="-25000">
                <a:solidFill>
                  <a:schemeClr val="tx1"/>
                </a:solidFill>
                <a:latin typeface="+mn-lt"/>
              </a:rPr>
              <a:t>8</a:t>
            </a:r>
            <a:r>
              <a:rPr lang="fr-FR" sz="1800">
                <a:solidFill>
                  <a:schemeClr val="tx1"/>
                </a:solidFill>
                <a:latin typeface="+mn-lt"/>
              </a:rPr>
              <a:t> = 011 101 011</a:t>
            </a:r>
            <a:r>
              <a:rPr lang="fr-FR" sz="1800" baseline="-25000">
                <a:solidFill>
                  <a:schemeClr val="tx1"/>
                </a:solidFill>
                <a:latin typeface="+mn-lt"/>
              </a:rPr>
              <a:t>2</a:t>
            </a:r>
          </a:p>
        </p:txBody>
      </p:sp>
      <p:graphicFrame>
        <p:nvGraphicFramePr>
          <p:cNvPr id="15" name="Object 8"/>
          <p:cNvGraphicFramePr>
            <a:graphicFrameLocks noChangeAspect="1"/>
          </p:cNvGraphicFramePr>
          <p:nvPr>
            <p:extLst>
              <p:ext uri="{D42A27DB-BD31-4B8C-83A1-F6EECF244321}">
                <p14:modId xmlns:p14="http://schemas.microsoft.com/office/powerpoint/2010/main" val="1003736332"/>
              </p:ext>
            </p:extLst>
          </p:nvPr>
        </p:nvGraphicFramePr>
        <p:xfrm>
          <a:off x="2468556" y="4439740"/>
          <a:ext cx="4149958" cy="1134377"/>
        </p:xfrm>
        <a:graphic>
          <a:graphicData uri="http://schemas.openxmlformats.org/presentationml/2006/ole">
            <mc:AlternateContent xmlns:mc="http://schemas.openxmlformats.org/markup-compatibility/2006">
              <mc:Choice xmlns:v="urn:schemas-microsoft-com:vml" Requires="v">
                <p:oleObj spid="_x0000_s4230693" name="Dessin Windows Draw" r:id="rId4" imgW="2630160" imgH="718920" progId="">
                  <p:embed/>
                </p:oleObj>
              </mc:Choice>
              <mc:Fallback>
                <p:oleObj name="Dessin Windows Draw" r:id="rId4" imgW="2630160" imgH="7189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8556" y="4439740"/>
                        <a:ext cx="4149958" cy="113437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912272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animBg="1"/>
      <p:bldP spid="12" grpId="0" animBg="1"/>
      <p:bldP spid="13" grpId="0" animBg="1"/>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4578" name="Object 17"/>
          <p:cNvGraphicFramePr>
            <a:graphicFrameLocks noChangeAspect="1"/>
          </p:cNvGraphicFramePr>
          <p:nvPr/>
        </p:nvGraphicFramePr>
        <p:xfrm>
          <a:off x="4644008" y="908720"/>
          <a:ext cx="4248472" cy="2017335"/>
        </p:xfrm>
        <a:graphic>
          <a:graphicData uri="http://schemas.openxmlformats.org/presentationml/2006/ole">
            <mc:AlternateContent xmlns:mc="http://schemas.openxmlformats.org/markup-compatibility/2006">
              <mc:Choice xmlns:v="urn:schemas-microsoft-com:vml" Requires="v">
                <p:oleObj spid="_x0000_s4864252" name="Dessin Windows Draw" r:id="rId4" imgW="4004640" imgH="1901520" progId="">
                  <p:embed/>
                </p:oleObj>
              </mc:Choice>
              <mc:Fallback>
                <p:oleObj name="Dessin Windows Draw" r:id="rId4" imgW="4004640" imgH="1901520" progId="">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908720"/>
                        <a:ext cx="4248472" cy="201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79" name="Text Box 5"/>
          <p:cNvSpPr txBox="1">
            <a:spLocks noChangeArrowheads="1"/>
          </p:cNvSpPr>
          <p:nvPr/>
        </p:nvSpPr>
        <p:spPr bwMode="auto">
          <a:xfrm>
            <a:off x="1" y="548680"/>
            <a:ext cx="4427984" cy="2677656"/>
          </a:xfrm>
          <a:prstGeom prst="rect">
            <a:avLst/>
          </a:prstGeom>
          <a:solidFill>
            <a:schemeClr val="bg1"/>
          </a:solidFill>
          <a:ln w="12700">
            <a:noFill/>
            <a:miter lim="800000"/>
            <a:headEnd type="none" w="sm" len="sm"/>
            <a:tailEnd type="none" w="sm" len="sm"/>
          </a:ln>
        </p:spPr>
        <p:txBody>
          <a:bodyPr wrap="square">
            <a:spAutoFit/>
          </a:bodyPr>
          <a:lstStyle/>
          <a:p>
            <a:r>
              <a:rPr lang="fr-FR" sz="2800" dirty="0"/>
              <a:t>Cette symbolisation permet une description plus simple lorsqu'une réceptivité doit agir sur le système quel que soit l'état des étapes du grafcet</a:t>
            </a:r>
          </a:p>
        </p:txBody>
      </p:sp>
      <p:sp>
        <p:nvSpPr>
          <p:cNvPr id="24580" name="Text Box 15"/>
          <p:cNvSpPr txBox="1">
            <a:spLocks noChangeArrowheads="1"/>
          </p:cNvSpPr>
          <p:nvPr/>
        </p:nvSpPr>
        <p:spPr bwMode="auto">
          <a:xfrm>
            <a:off x="0" y="0"/>
            <a:ext cx="9144000" cy="523220"/>
          </a:xfrm>
          <a:prstGeom prst="rect">
            <a:avLst/>
          </a:prstGeom>
          <a:noFill/>
          <a:ln w="12700">
            <a:noFill/>
            <a:miter lim="800000"/>
            <a:headEnd type="none" w="sm" len="sm"/>
            <a:tailEnd type="none" w="sm" len="sm"/>
          </a:ln>
        </p:spPr>
        <p:txBody>
          <a:bodyPr>
            <a:spAutoFit/>
          </a:bodyPr>
          <a:lstStyle/>
          <a:p>
            <a:r>
              <a:rPr lang="fr-FR" sz="2800" b="1" dirty="0"/>
              <a:t>Les transitions toujours validées</a:t>
            </a:r>
          </a:p>
        </p:txBody>
      </p:sp>
      <p:graphicFrame>
        <p:nvGraphicFramePr>
          <p:cNvPr id="6" name="Object 17"/>
          <p:cNvGraphicFramePr>
            <a:graphicFrameLocks noChangeAspect="1"/>
          </p:cNvGraphicFramePr>
          <p:nvPr/>
        </p:nvGraphicFramePr>
        <p:xfrm>
          <a:off x="5508104" y="3645024"/>
          <a:ext cx="2830240" cy="2836664"/>
        </p:xfrm>
        <a:graphic>
          <a:graphicData uri="http://schemas.openxmlformats.org/presentationml/2006/ole">
            <mc:AlternateContent xmlns:mc="http://schemas.openxmlformats.org/markup-compatibility/2006">
              <mc:Choice xmlns:v="urn:schemas-microsoft-com:vml" Requires="v">
                <p:oleObj spid="_x0000_s4864253" name="Microsoft Drawing" r:id="rId6" imgW="1374840" imgH="1378080" progId="">
                  <p:embed/>
                </p:oleObj>
              </mc:Choice>
              <mc:Fallback>
                <p:oleObj name="Microsoft Drawing" r:id="rId6" imgW="1374840" imgH="137808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3645024"/>
                        <a:ext cx="2830240" cy="283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5"/>
          <p:cNvSpPr txBox="1">
            <a:spLocks noChangeArrowheads="1"/>
          </p:cNvSpPr>
          <p:nvPr/>
        </p:nvSpPr>
        <p:spPr bwMode="auto">
          <a:xfrm>
            <a:off x="0" y="4149080"/>
            <a:ext cx="4816475" cy="1815882"/>
          </a:xfrm>
          <a:prstGeom prst="rect">
            <a:avLst/>
          </a:prstGeom>
          <a:solidFill>
            <a:schemeClr val="bg1"/>
          </a:solidFill>
          <a:ln w="12700">
            <a:noFill/>
            <a:miter lim="800000"/>
            <a:headEnd type="none" w="sm" len="sm"/>
            <a:tailEnd type="none" w="sm" len="sm"/>
          </a:ln>
        </p:spPr>
        <p:txBody>
          <a:bodyPr>
            <a:spAutoFit/>
          </a:bodyPr>
          <a:lstStyle/>
          <a:p>
            <a:r>
              <a:rPr lang="fr-FR" sz="2800" dirty="0" smtClean="0"/>
              <a:t>Les transitions puits sont utilisées lorsqu’aucun saut vers étape est souhaité. Attention le grafcet risque d’être inactif.</a:t>
            </a:r>
            <a:endParaRPr lang="fr-FR" sz="2800" dirty="0"/>
          </a:p>
        </p:txBody>
      </p:sp>
      <p:sp>
        <p:nvSpPr>
          <p:cNvPr id="8" name="Text Box 15"/>
          <p:cNvSpPr txBox="1">
            <a:spLocks noChangeArrowheads="1"/>
          </p:cNvSpPr>
          <p:nvPr/>
        </p:nvSpPr>
        <p:spPr bwMode="auto">
          <a:xfrm>
            <a:off x="0" y="3456384"/>
            <a:ext cx="9144000" cy="523220"/>
          </a:xfrm>
          <a:prstGeom prst="rect">
            <a:avLst/>
          </a:prstGeom>
          <a:noFill/>
          <a:ln w="12700">
            <a:noFill/>
            <a:miter lim="800000"/>
            <a:headEnd type="none" w="sm" len="sm"/>
            <a:tailEnd type="none" w="sm" len="sm"/>
          </a:ln>
        </p:spPr>
        <p:txBody>
          <a:bodyPr>
            <a:spAutoFit/>
          </a:bodyPr>
          <a:lstStyle/>
          <a:p>
            <a:r>
              <a:rPr lang="fr-FR" sz="2800" b="1" dirty="0"/>
              <a:t>Les transitions puits</a:t>
            </a:r>
          </a:p>
        </p:txBody>
      </p:sp>
      <p:sp>
        <p:nvSpPr>
          <p:cNvPr id="3" name="Espace réservé du numéro de diapositive 2"/>
          <p:cNvSpPr>
            <a:spLocks noGrp="1"/>
          </p:cNvSpPr>
          <p:nvPr>
            <p:ph type="sldNum" sz="quarter" idx="12"/>
          </p:nvPr>
        </p:nvSpPr>
        <p:spPr/>
        <p:txBody>
          <a:bodyPr/>
          <a:lstStyle/>
          <a:p>
            <a:fld id="{028E3F4F-51B2-42EE-AFA2-40C4572185CC}" type="slidenum">
              <a:rPr lang="en-US" dirty="0"/>
              <a:t>170</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8674" name="Object 3"/>
          <p:cNvGraphicFramePr>
            <a:graphicFrameLocks noChangeAspect="1"/>
          </p:cNvGraphicFramePr>
          <p:nvPr/>
        </p:nvGraphicFramePr>
        <p:xfrm>
          <a:off x="1554163" y="3146425"/>
          <a:ext cx="5597525" cy="3382963"/>
        </p:xfrm>
        <a:graphic>
          <a:graphicData uri="http://schemas.openxmlformats.org/presentationml/2006/ole">
            <mc:AlternateContent xmlns:mc="http://schemas.openxmlformats.org/markup-compatibility/2006">
              <mc:Choice xmlns:v="urn:schemas-microsoft-com:vml" Requires="v">
                <p:oleObj spid="_x0000_s3016353" name="Dessin Windows Draw" r:id="rId4" imgW="5098680" imgH="3151080" progId="">
                  <p:embed/>
                </p:oleObj>
              </mc:Choice>
              <mc:Fallback>
                <p:oleObj name="Dessin Windows Draw" r:id="rId4" imgW="5098680" imgH="315108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163" y="3146425"/>
                        <a:ext cx="5597525"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Text Box 5"/>
          <p:cNvSpPr txBox="1">
            <a:spLocks noChangeArrowheads="1"/>
          </p:cNvSpPr>
          <p:nvPr/>
        </p:nvSpPr>
        <p:spPr bwMode="auto">
          <a:xfrm>
            <a:off x="0" y="620688"/>
            <a:ext cx="9144000" cy="2160591"/>
          </a:xfrm>
          <a:prstGeom prst="rect">
            <a:avLst/>
          </a:prstGeom>
          <a:solidFill>
            <a:schemeClr val="bg1"/>
          </a:solidFill>
          <a:ln w="12700">
            <a:noFill/>
            <a:miter lim="800000"/>
            <a:headEnd type="none" w="sm" len="sm"/>
            <a:tailEnd type="none" w="sm" len="sm"/>
          </a:ln>
        </p:spPr>
        <p:txBody>
          <a:bodyPr wrap="square">
            <a:spAutoFit/>
          </a:bodyPr>
          <a:lstStyle/>
          <a:p>
            <a:pPr>
              <a:lnSpc>
                <a:spcPct val="80000"/>
              </a:lnSpc>
            </a:pPr>
            <a:r>
              <a:rPr lang="fr-FR" sz="2800" dirty="0"/>
              <a:t>Permettent un grafcet plus simple sans détails superflus</a:t>
            </a:r>
          </a:p>
          <a:p>
            <a:pPr>
              <a:lnSpc>
                <a:spcPct val="80000"/>
              </a:lnSpc>
            </a:pPr>
            <a:r>
              <a:rPr lang="fr-FR" sz="2800" dirty="0"/>
              <a:t>La macro étape est une entité indissociable</a:t>
            </a:r>
          </a:p>
          <a:p>
            <a:pPr>
              <a:lnSpc>
                <a:spcPct val="80000"/>
              </a:lnSpc>
            </a:pPr>
            <a:r>
              <a:rPr lang="fr-FR" sz="2800" dirty="0"/>
              <a:t>Elle peut être appelée plusieurs fois</a:t>
            </a:r>
            <a:r>
              <a:rPr lang="fr-FR" sz="2800" dirty="0" smtClean="0"/>
              <a:t>. </a:t>
            </a:r>
          </a:p>
          <a:p>
            <a:pPr>
              <a:lnSpc>
                <a:spcPct val="80000"/>
              </a:lnSpc>
            </a:pPr>
            <a:endParaRPr lang="fr-FR" sz="2800" dirty="0" smtClean="0"/>
          </a:p>
          <a:p>
            <a:pPr>
              <a:lnSpc>
                <a:spcPct val="80000"/>
              </a:lnSpc>
            </a:pPr>
            <a:r>
              <a:rPr lang="fr-FR" sz="2800" dirty="0" smtClean="0"/>
              <a:t>Attention : Il est impossible de demander l'exécution d'une même macro étape pendant son fonctionnement.</a:t>
            </a:r>
            <a:endParaRPr lang="fr-FR" sz="2800" dirty="0"/>
          </a:p>
        </p:txBody>
      </p:sp>
      <p:sp>
        <p:nvSpPr>
          <p:cNvPr id="28677" name="Text Box 2"/>
          <p:cNvSpPr txBox="1">
            <a:spLocks noChangeArrowheads="1"/>
          </p:cNvSpPr>
          <p:nvPr/>
        </p:nvSpPr>
        <p:spPr bwMode="auto">
          <a:xfrm>
            <a:off x="0" y="-14288"/>
            <a:ext cx="9144000" cy="523220"/>
          </a:xfrm>
          <a:prstGeom prst="rect">
            <a:avLst/>
          </a:prstGeom>
          <a:noFill/>
          <a:ln w="12700">
            <a:noFill/>
            <a:miter lim="800000"/>
            <a:headEnd type="none" w="sm" len="sm"/>
            <a:tailEnd type="none" w="sm" len="sm"/>
          </a:ln>
        </p:spPr>
        <p:txBody>
          <a:bodyPr>
            <a:spAutoFit/>
          </a:bodyPr>
          <a:lstStyle/>
          <a:p>
            <a:r>
              <a:rPr lang="fr-FR" sz="2800" b="1" dirty="0"/>
              <a:t>Les macro étapes</a:t>
            </a:r>
          </a:p>
        </p:txBody>
      </p:sp>
      <p:sp>
        <p:nvSpPr>
          <p:cNvPr id="3" name="Espace réservé du numéro de diapositive 2"/>
          <p:cNvSpPr>
            <a:spLocks noGrp="1"/>
          </p:cNvSpPr>
          <p:nvPr>
            <p:ph type="sldNum" sz="quarter" idx="12"/>
          </p:nvPr>
        </p:nvSpPr>
        <p:spPr/>
        <p:txBody>
          <a:bodyPr/>
          <a:lstStyle/>
          <a:p>
            <a:fld id="{028E3F4F-51B2-42EE-AFA2-40C4572185CC}" type="slidenum">
              <a:rPr lang="en-US" dirty="0"/>
              <a:t>171</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8437" name="AutoShape 5"/>
          <p:cNvSpPr>
            <a:spLocks noChangeArrowheads="1"/>
          </p:cNvSpPr>
          <p:nvPr/>
        </p:nvSpPr>
        <p:spPr bwMode="auto">
          <a:xfrm>
            <a:off x="838200" y="5257800"/>
            <a:ext cx="7607300" cy="1244600"/>
          </a:xfrm>
          <a:prstGeom prst="ribbon2">
            <a:avLst>
              <a:gd name="adj1" fmla="val 12500"/>
              <a:gd name="adj2" fmla="val 73917"/>
            </a:avLst>
          </a:prstGeom>
          <a:solidFill>
            <a:schemeClr val="bg1"/>
          </a:solidFill>
          <a:ln w="12700">
            <a:solidFill>
              <a:schemeClr val="tx1"/>
            </a:solidFill>
            <a:round/>
            <a:headEnd type="none" w="sm" len="sm"/>
            <a:tailEnd type="none" w="sm" len="sm"/>
          </a:ln>
        </p:spPr>
        <p:txBody>
          <a:bodyPr wrap="none" anchor="ctr"/>
          <a:lstStyle/>
          <a:p>
            <a:pPr algn="ctr">
              <a:lnSpc>
                <a:spcPct val="90000"/>
              </a:lnSpc>
            </a:pPr>
            <a:r>
              <a:rPr lang="fr-FR" sz="2800"/>
              <a:t>Le grafcet est dit connexe</a:t>
            </a:r>
          </a:p>
          <a:p>
            <a:pPr algn="ctr">
              <a:lnSpc>
                <a:spcPct val="90000"/>
              </a:lnSpc>
            </a:pPr>
            <a:r>
              <a:rPr lang="fr-FR" sz="2800"/>
              <a:t>Il n’y a pas de liaison entre eux</a:t>
            </a:r>
          </a:p>
        </p:txBody>
      </p:sp>
      <p:graphicFrame>
        <p:nvGraphicFramePr>
          <p:cNvPr id="29698" name="Object 3"/>
          <p:cNvGraphicFramePr>
            <a:graphicFrameLocks noChangeAspect="1"/>
          </p:cNvGraphicFramePr>
          <p:nvPr/>
        </p:nvGraphicFramePr>
        <p:xfrm>
          <a:off x="260350" y="709613"/>
          <a:ext cx="8480425" cy="4194175"/>
        </p:xfrm>
        <a:graphic>
          <a:graphicData uri="http://schemas.openxmlformats.org/presentationml/2006/ole">
            <mc:AlternateContent xmlns:mc="http://schemas.openxmlformats.org/markup-compatibility/2006">
              <mc:Choice xmlns:v="urn:schemas-microsoft-com:vml" Requires="v">
                <p:oleObj spid="_x0000_s3017377" name="Micrografx Windows Draw 5.0 (Dessin)" r:id="rId4" imgW="7200000" imgH="3600000" progId="Draw.Document.6">
                  <p:embed/>
                </p:oleObj>
              </mc:Choice>
              <mc:Fallback>
                <p:oleObj name="Micrografx Windows Draw 5.0 (Dessin)" r:id="rId4" imgW="7200000" imgH="3600000" progId="Draw.Document.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 y="709613"/>
                        <a:ext cx="8480425" cy="419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8448" name="Line 16"/>
          <p:cNvSpPr>
            <a:spLocks noChangeShapeType="1"/>
          </p:cNvSpPr>
          <p:nvPr/>
        </p:nvSpPr>
        <p:spPr bwMode="auto">
          <a:xfrm flipV="1">
            <a:off x="2073275" y="2289175"/>
            <a:ext cx="3092450" cy="344488"/>
          </a:xfrm>
          <a:prstGeom prst="line">
            <a:avLst/>
          </a:prstGeom>
          <a:noFill/>
          <a:ln w="12700">
            <a:solidFill>
              <a:srgbClr val="FF3300"/>
            </a:solidFill>
            <a:round/>
            <a:headEnd type="none" w="sm" len="sm"/>
            <a:tailEnd type="triangle" w="med" len="med"/>
          </a:ln>
        </p:spPr>
        <p:txBody>
          <a:bodyPr/>
          <a:lstStyle/>
          <a:p>
            <a:endParaRPr lang="fr-FR" sz="2800"/>
          </a:p>
        </p:txBody>
      </p:sp>
      <p:sp>
        <p:nvSpPr>
          <p:cNvPr id="658449" name="Line 17"/>
          <p:cNvSpPr>
            <a:spLocks noChangeShapeType="1"/>
          </p:cNvSpPr>
          <p:nvPr/>
        </p:nvSpPr>
        <p:spPr bwMode="auto">
          <a:xfrm flipH="1" flipV="1">
            <a:off x="3879850" y="3133725"/>
            <a:ext cx="1292225" cy="623888"/>
          </a:xfrm>
          <a:prstGeom prst="line">
            <a:avLst/>
          </a:prstGeom>
          <a:noFill/>
          <a:ln w="12700">
            <a:solidFill>
              <a:srgbClr val="FF3300"/>
            </a:solidFill>
            <a:round/>
            <a:headEnd type="none" w="sm" len="sm"/>
            <a:tailEnd type="triangle" w="med" len="med"/>
          </a:ln>
        </p:spPr>
        <p:txBody>
          <a:bodyPr/>
          <a:lstStyle/>
          <a:p>
            <a:endParaRPr lang="fr-FR" sz="2800"/>
          </a:p>
        </p:txBody>
      </p:sp>
      <p:sp>
        <p:nvSpPr>
          <p:cNvPr id="658450" name="Line 18"/>
          <p:cNvSpPr>
            <a:spLocks noChangeShapeType="1"/>
          </p:cNvSpPr>
          <p:nvPr/>
        </p:nvSpPr>
        <p:spPr bwMode="auto">
          <a:xfrm>
            <a:off x="2063750" y="2792413"/>
            <a:ext cx="3262313" cy="1374775"/>
          </a:xfrm>
          <a:prstGeom prst="line">
            <a:avLst/>
          </a:prstGeom>
          <a:noFill/>
          <a:ln w="12700">
            <a:solidFill>
              <a:srgbClr val="FF3300"/>
            </a:solidFill>
            <a:round/>
            <a:headEnd type="none" w="sm" len="sm"/>
            <a:tailEnd type="triangle" w="med" len="med"/>
          </a:ln>
        </p:spPr>
        <p:txBody>
          <a:bodyPr/>
          <a:lstStyle/>
          <a:p>
            <a:endParaRPr lang="fr-FR" sz="2800"/>
          </a:p>
        </p:txBody>
      </p:sp>
      <p:sp>
        <p:nvSpPr>
          <p:cNvPr id="29703" name="Text Box 2"/>
          <p:cNvSpPr txBox="1">
            <a:spLocks noChangeArrowheads="1"/>
          </p:cNvSpPr>
          <p:nvPr/>
        </p:nvSpPr>
        <p:spPr bwMode="auto">
          <a:xfrm>
            <a:off x="0" y="0"/>
            <a:ext cx="9144000" cy="523220"/>
          </a:xfrm>
          <a:prstGeom prst="rect">
            <a:avLst/>
          </a:prstGeom>
          <a:noFill/>
          <a:ln w="12700">
            <a:noFill/>
            <a:miter lim="800000"/>
            <a:headEnd type="none" w="sm" len="sm"/>
            <a:tailEnd type="none" w="sm" len="sm"/>
          </a:ln>
        </p:spPr>
        <p:txBody>
          <a:bodyPr>
            <a:spAutoFit/>
          </a:bodyPr>
          <a:lstStyle/>
          <a:p>
            <a:r>
              <a:rPr lang="fr-FR" sz="2800" b="1" dirty="0"/>
              <a:t>Description d’une macro étape par grafcet</a:t>
            </a:r>
          </a:p>
        </p:txBody>
      </p:sp>
      <p:sp>
        <p:nvSpPr>
          <p:cNvPr id="3" name="Espace réservé du numéro de diapositive 2"/>
          <p:cNvSpPr>
            <a:spLocks noGrp="1"/>
          </p:cNvSpPr>
          <p:nvPr>
            <p:ph type="sldNum" sz="quarter" idx="12"/>
          </p:nvPr>
        </p:nvSpPr>
        <p:spPr/>
        <p:txBody>
          <a:bodyPr/>
          <a:lstStyle/>
          <a:p>
            <a:fld id="{028E3F4F-51B2-42EE-AFA2-40C4572185CC}" type="slidenum">
              <a:rPr lang="en-US" dirty="0"/>
              <a:t>172</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8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84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84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7" grpId="0" animBg="1" autoUpdateAnimBg="0"/>
      <p:bldP spid="658448" grpId="0" animBg="1"/>
      <p:bldP spid="658449" grpId="0" animBg="1"/>
      <p:bldP spid="658450"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0722" name="Object 4"/>
          <p:cNvGraphicFramePr>
            <a:graphicFrameLocks noChangeAspect="1"/>
          </p:cNvGraphicFramePr>
          <p:nvPr/>
        </p:nvGraphicFramePr>
        <p:xfrm>
          <a:off x="0" y="1700213"/>
          <a:ext cx="8863013" cy="4383087"/>
        </p:xfrm>
        <a:graphic>
          <a:graphicData uri="http://schemas.openxmlformats.org/presentationml/2006/ole">
            <mc:AlternateContent xmlns:mc="http://schemas.openxmlformats.org/markup-compatibility/2006">
              <mc:Choice xmlns:v="urn:schemas-microsoft-com:vml" Requires="v">
                <p:oleObj spid="_x0000_s3018401" name="Micrografx Windows Draw 6.0 Dessin" r:id="rId4" imgW="7200000" imgH="3600000" progId="Draw.Document.6">
                  <p:embed/>
                </p:oleObj>
              </mc:Choice>
              <mc:Fallback>
                <p:oleObj name="Micrografx Windows Draw 6.0 Dessin" r:id="rId4" imgW="7200000" imgH="3600000" progId="Draw.Document.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00213"/>
                        <a:ext cx="8863013" cy="438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3" name="Text Box 1035"/>
          <p:cNvSpPr txBox="1">
            <a:spLocks noChangeArrowheads="1"/>
          </p:cNvSpPr>
          <p:nvPr/>
        </p:nvSpPr>
        <p:spPr bwMode="auto">
          <a:xfrm>
            <a:off x="1" y="1008063"/>
            <a:ext cx="8824058" cy="523220"/>
          </a:xfrm>
          <a:prstGeom prst="rect">
            <a:avLst/>
          </a:prstGeom>
          <a:noFill/>
          <a:ln w="12700">
            <a:noFill/>
            <a:miter lim="800000"/>
            <a:headEnd type="none" w="sm" len="sm"/>
            <a:tailEnd type="none" w="sm" len="sm"/>
          </a:ln>
        </p:spPr>
        <p:txBody>
          <a:bodyPr wrap="square">
            <a:spAutoFit/>
          </a:bodyPr>
          <a:lstStyle/>
          <a:p>
            <a:r>
              <a:rPr lang="fr-FR" sz="2800" dirty="0"/>
              <a:t>La macro doit être exécutée à l’étape 1 ou à l’étape 4</a:t>
            </a:r>
          </a:p>
        </p:txBody>
      </p:sp>
      <p:grpSp>
        <p:nvGrpSpPr>
          <p:cNvPr id="2" name="Group 1042"/>
          <p:cNvGrpSpPr>
            <a:grpSpLocks/>
          </p:cNvGrpSpPr>
          <p:nvPr/>
        </p:nvGrpSpPr>
        <p:grpSpPr bwMode="auto">
          <a:xfrm>
            <a:off x="1676400" y="3187700"/>
            <a:ext cx="3390900" cy="1879600"/>
            <a:chOff x="1056" y="2008"/>
            <a:chExt cx="2136" cy="1184"/>
          </a:xfrm>
        </p:grpSpPr>
        <p:sp>
          <p:nvSpPr>
            <p:cNvPr id="30731" name="Line 1036"/>
            <p:cNvSpPr>
              <a:spLocks noChangeShapeType="1"/>
            </p:cNvSpPr>
            <p:nvPr/>
          </p:nvSpPr>
          <p:spPr bwMode="auto">
            <a:xfrm flipV="1">
              <a:off x="1056" y="2008"/>
              <a:ext cx="2128" cy="232"/>
            </a:xfrm>
            <a:prstGeom prst="line">
              <a:avLst/>
            </a:prstGeom>
            <a:noFill/>
            <a:ln w="12700">
              <a:solidFill>
                <a:srgbClr val="FF3300"/>
              </a:solidFill>
              <a:round/>
              <a:headEnd type="none" w="sm" len="sm"/>
              <a:tailEnd type="triangle" w="sm" len="sm"/>
            </a:ln>
          </p:spPr>
          <p:txBody>
            <a:bodyPr/>
            <a:lstStyle/>
            <a:p>
              <a:endParaRPr lang="fr-FR" sz="2800"/>
            </a:p>
          </p:txBody>
        </p:sp>
        <p:sp>
          <p:nvSpPr>
            <p:cNvPr id="30732" name="Line 1037"/>
            <p:cNvSpPr>
              <a:spLocks noChangeShapeType="1"/>
            </p:cNvSpPr>
            <p:nvPr/>
          </p:nvSpPr>
          <p:spPr bwMode="auto">
            <a:xfrm flipV="1">
              <a:off x="1056" y="2136"/>
              <a:ext cx="2136" cy="1056"/>
            </a:xfrm>
            <a:prstGeom prst="line">
              <a:avLst/>
            </a:prstGeom>
            <a:noFill/>
            <a:ln w="12700">
              <a:solidFill>
                <a:srgbClr val="FF3300"/>
              </a:solidFill>
              <a:round/>
              <a:headEnd type="none" w="sm" len="sm"/>
              <a:tailEnd type="triangle" w="sm" len="sm"/>
            </a:ln>
          </p:spPr>
          <p:txBody>
            <a:bodyPr/>
            <a:lstStyle/>
            <a:p>
              <a:endParaRPr lang="fr-FR" sz="2800"/>
            </a:p>
          </p:txBody>
        </p:sp>
      </p:grpSp>
      <p:grpSp>
        <p:nvGrpSpPr>
          <p:cNvPr id="3" name="Group 1041"/>
          <p:cNvGrpSpPr>
            <a:grpSpLocks/>
          </p:cNvGrpSpPr>
          <p:nvPr/>
        </p:nvGrpSpPr>
        <p:grpSpPr bwMode="auto">
          <a:xfrm>
            <a:off x="6159502" y="5397506"/>
            <a:ext cx="1922463" cy="895351"/>
            <a:chOff x="3880" y="3400"/>
            <a:chExt cx="1211" cy="564"/>
          </a:xfrm>
        </p:grpSpPr>
        <p:sp>
          <p:nvSpPr>
            <p:cNvPr id="30728" name="Line 1038"/>
            <p:cNvSpPr>
              <a:spLocks noChangeShapeType="1"/>
            </p:cNvSpPr>
            <p:nvPr/>
          </p:nvSpPr>
          <p:spPr bwMode="auto">
            <a:xfrm flipH="1" flipV="1">
              <a:off x="3880" y="3400"/>
              <a:ext cx="416" cy="336"/>
            </a:xfrm>
            <a:prstGeom prst="line">
              <a:avLst/>
            </a:prstGeom>
            <a:noFill/>
            <a:ln w="12700">
              <a:solidFill>
                <a:srgbClr val="FF3300"/>
              </a:solidFill>
              <a:round/>
              <a:headEnd type="none" w="sm" len="sm"/>
              <a:tailEnd type="triangle" w="sm" len="sm"/>
            </a:ln>
          </p:spPr>
          <p:txBody>
            <a:bodyPr/>
            <a:lstStyle/>
            <a:p>
              <a:endParaRPr lang="fr-FR" sz="2800"/>
            </a:p>
          </p:txBody>
        </p:sp>
        <p:sp>
          <p:nvSpPr>
            <p:cNvPr id="30729" name="Text Box 1039"/>
            <p:cNvSpPr txBox="1">
              <a:spLocks noChangeArrowheads="1"/>
            </p:cNvSpPr>
            <p:nvPr/>
          </p:nvSpPr>
          <p:spPr bwMode="auto">
            <a:xfrm>
              <a:off x="4310" y="3634"/>
              <a:ext cx="781" cy="330"/>
            </a:xfrm>
            <a:prstGeom prst="rect">
              <a:avLst/>
            </a:prstGeom>
            <a:noFill/>
            <a:ln w="12700">
              <a:noFill/>
              <a:miter lim="800000"/>
              <a:headEnd type="none" w="sm" len="sm"/>
              <a:tailEnd type="none" w="sm" len="sm"/>
            </a:ln>
          </p:spPr>
          <p:txBody>
            <a:bodyPr wrap="none">
              <a:spAutoFit/>
            </a:bodyPr>
            <a:lstStyle/>
            <a:p>
              <a:r>
                <a:rPr lang="fr-FR" sz="2800"/>
                <a:t>X1+X4</a:t>
              </a:r>
            </a:p>
          </p:txBody>
        </p:sp>
        <p:sp>
          <p:nvSpPr>
            <p:cNvPr id="30730" name="Line 1040"/>
            <p:cNvSpPr>
              <a:spLocks noChangeShapeType="1"/>
            </p:cNvSpPr>
            <p:nvPr/>
          </p:nvSpPr>
          <p:spPr bwMode="auto">
            <a:xfrm>
              <a:off x="4376" y="3680"/>
              <a:ext cx="568" cy="0"/>
            </a:xfrm>
            <a:prstGeom prst="line">
              <a:avLst/>
            </a:prstGeom>
            <a:noFill/>
            <a:ln w="12700">
              <a:solidFill>
                <a:srgbClr val="FF3300"/>
              </a:solidFill>
              <a:round/>
              <a:headEnd type="none" w="sm" len="sm"/>
              <a:tailEnd type="none" w="sm" len="sm"/>
            </a:ln>
          </p:spPr>
          <p:txBody>
            <a:bodyPr/>
            <a:lstStyle/>
            <a:p>
              <a:endParaRPr lang="fr-FR" sz="2800"/>
            </a:p>
          </p:txBody>
        </p:sp>
      </p:grpSp>
      <p:sp>
        <p:nvSpPr>
          <p:cNvPr id="30726" name="AutoShape 0"/>
          <p:cNvSpPr>
            <a:spLocks noChangeArrowheads="1"/>
          </p:cNvSpPr>
          <p:nvPr/>
        </p:nvSpPr>
        <p:spPr bwMode="auto">
          <a:xfrm>
            <a:off x="2565400" y="5922962"/>
            <a:ext cx="2974975" cy="935037"/>
          </a:xfrm>
          <a:prstGeom prst="wedgeRectCallout">
            <a:avLst>
              <a:gd name="adj1" fmla="val 92477"/>
              <a:gd name="adj2" fmla="val -35531"/>
            </a:avLst>
          </a:prstGeom>
          <a:solidFill>
            <a:schemeClr val="accent5">
              <a:lumMod val="20000"/>
              <a:lumOff val="80000"/>
            </a:schemeClr>
          </a:solidFill>
          <a:ln w="12700">
            <a:solidFill>
              <a:schemeClr val="tx1"/>
            </a:solidFill>
            <a:miter lim="800000"/>
            <a:headEnd type="none" w="sm" len="sm"/>
            <a:tailEnd type="none" w="sm" len="sm"/>
          </a:ln>
        </p:spPr>
        <p:txBody>
          <a:bodyPr/>
          <a:lstStyle/>
          <a:p>
            <a:pPr algn="ctr"/>
            <a:r>
              <a:rPr lang="fr-FR" sz="2800"/>
              <a:t>Théorème de MORGAN</a:t>
            </a:r>
          </a:p>
        </p:txBody>
      </p:sp>
      <p:sp>
        <p:nvSpPr>
          <p:cNvPr id="30727" name="Text Box 2"/>
          <p:cNvSpPr txBox="1">
            <a:spLocks noChangeArrowheads="1"/>
          </p:cNvSpPr>
          <p:nvPr/>
        </p:nvSpPr>
        <p:spPr bwMode="auto">
          <a:xfrm>
            <a:off x="0" y="0"/>
            <a:ext cx="7229864" cy="523220"/>
          </a:xfrm>
          <a:prstGeom prst="rect">
            <a:avLst/>
          </a:prstGeom>
          <a:noFill/>
          <a:ln w="12700">
            <a:noFill/>
            <a:miter lim="800000"/>
            <a:headEnd type="none" w="sm" len="sm"/>
            <a:tailEnd type="none" w="sm" len="sm"/>
          </a:ln>
        </p:spPr>
        <p:txBody>
          <a:bodyPr wrap="none">
            <a:spAutoFit/>
          </a:bodyPr>
          <a:lstStyle/>
          <a:p>
            <a:r>
              <a:rPr lang="fr-FR" sz="2800" b="1" dirty="0"/>
              <a:t>Cas d’un appel multiple d’une macro étape</a:t>
            </a:r>
          </a:p>
        </p:txBody>
      </p:sp>
      <p:sp>
        <p:nvSpPr>
          <p:cNvPr id="5" name="Espace réservé du numéro de diapositive 4"/>
          <p:cNvSpPr>
            <a:spLocks noGrp="1"/>
          </p:cNvSpPr>
          <p:nvPr>
            <p:ph type="sldNum" sz="quarter" idx="12"/>
          </p:nvPr>
        </p:nvSpPr>
        <p:spPr/>
        <p:txBody>
          <a:bodyPr/>
          <a:lstStyle/>
          <a:p>
            <a:fld id="{028E3F4F-51B2-42EE-AFA2-40C4572185CC}" type="slidenum">
              <a:rPr lang="en-US" dirty="0"/>
              <a:t>173</a:t>
            </a:fld>
            <a:endParaRPr lang="en-US" dirty="0"/>
          </a:p>
        </p:txBody>
      </p:sp>
      <p:sp>
        <p:nvSpPr>
          <p:cNvPr id="6" name="Espace réservé de la date 5"/>
          <p:cNvSpPr>
            <a:spLocks noGrp="1"/>
          </p:cNvSpPr>
          <p:nvPr>
            <p:ph type="dt" sz="half" idx="2"/>
          </p:nvPr>
        </p:nvSpPr>
        <p:spPr/>
        <p:txBody>
          <a:bodyPr/>
          <a:lstStyle/>
          <a:p>
            <a:r>
              <a:rPr lang="fr-FR" dirty="0"/>
              <a:t>PG/TB</a:t>
            </a:r>
            <a:endParaRPr lang="en-US" dirty="0"/>
          </a:p>
        </p:txBody>
      </p:sp>
      <p:sp>
        <p:nvSpPr>
          <p:cNvPr id="4" name="Espace réservé du pied de page 3"/>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1746" name="Object 3"/>
          <p:cNvGraphicFramePr>
            <a:graphicFrameLocks noChangeAspect="1"/>
          </p:cNvGraphicFramePr>
          <p:nvPr/>
        </p:nvGraphicFramePr>
        <p:xfrm>
          <a:off x="6310313" y="0"/>
          <a:ext cx="2833687" cy="2266950"/>
        </p:xfrm>
        <a:graphic>
          <a:graphicData uri="http://schemas.openxmlformats.org/presentationml/2006/ole">
            <mc:AlternateContent xmlns:mc="http://schemas.openxmlformats.org/markup-compatibility/2006">
              <mc:Choice xmlns:v="urn:schemas-microsoft-com:vml" Requires="v">
                <p:oleObj spid="_x0000_s4915634" name="Microsoft Drawing 1.01" r:id="rId4" imgW="2279520" imgH="1824120" progId="">
                  <p:embed/>
                </p:oleObj>
              </mc:Choice>
              <mc:Fallback>
                <p:oleObj name="Microsoft Drawing 1.01" r:id="rId4" imgW="2279520" imgH="182412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313" y="0"/>
                        <a:ext cx="2833687" cy="226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0" name="Text Box 14"/>
          <p:cNvSpPr txBox="1">
            <a:spLocks noChangeArrowheads="1"/>
          </p:cNvSpPr>
          <p:nvPr/>
        </p:nvSpPr>
        <p:spPr bwMode="auto">
          <a:xfrm>
            <a:off x="0" y="701675"/>
            <a:ext cx="6278563" cy="1815882"/>
          </a:xfrm>
          <a:prstGeom prst="rect">
            <a:avLst/>
          </a:prstGeom>
          <a:noFill/>
          <a:ln w="12700">
            <a:noFill/>
            <a:miter lim="800000"/>
            <a:headEnd type="none" w="sm" len="sm"/>
            <a:tailEnd type="none" w="sm" len="sm"/>
          </a:ln>
        </p:spPr>
        <p:txBody>
          <a:bodyPr>
            <a:spAutoFit/>
          </a:bodyPr>
          <a:lstStyle/>
          <a:p>
            <a:r>
              <a:rPr lang="fr-FR" sz="2800"/>
              <a:t>Ce montage permet le perçage de 4 trous. Un grafcet principal doit lancer une macro étape pour effectuer le perçage</a:t>
            </a:r>
          </a:p>
        </p:txBody>
      </p:sp>
      <p:graphicFrame>
        <p:nvGraphicFramePr>
          <p:cNvPr id="1015812" name="Object 4"/>
          <p:cNvGraphicFramePr>
            <a:graphicFrameLocks noChangeAspect="1"/>
          </p:cNvGraphicFramePr>
          <p:nvPr/>
        </p:nvGraphicFramePr>
        <p:xfrm>
          <a:off x="1259632" y="2603004"/>
          <a:ext cx="6059789" cy="4242296"/>
        </p:xfrm>
        <a:graphic>
          <a:graphicData uri="http://schemas.openxmlformats.org/presentationml/2006/ole">
            <mc:AlternateContent xmlns:mc="http://schemas.openxmlformats.org/markup-compatibility/2006">
              <mc:Choice xmlns:v="urn:schemas-microsoft-com:vml" Requires="v">
                <p:oleObj spid="_x0000_s4915635" name="Micrografx Windows Draw 5.0 (Dessin)" r:id="rId6" imgW="7200000" imgH="5040000" progId="Draw.Document.6">
                  <p:embed/>
                </p:oleObj>
              </mc:Choice>
              <mc:Fallback>
                <p:oleObj name="Micrografx Windows Draw 5.0 (Dessin)" r:id="rId6" imgW="7200000" imgH="5040000" progId="Draw.Document.6">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2603004"/>
                        <a:ext cx="6059789" cy="4242296"/>
                      </a:xfrm>
                      <a:prstGeom prst="rect">
                        <a:avLst/>
                      </a:prstGeom>
                      <a:solidFill>
                        <a:schemeClr val="bg1"/>
                      </a:solidFill>
                    </p:spPr>
                  </p:pic>
                </p:oleObj>
              </mc:Fallback>
            </mc:AlternateContent>
          </a:graphicData>
        </a:graphic>
      </p:graphicFrame>
      <p:graphicFrame>
        <p:nvGraphicFramePr>
          <p:cNvPr id="1015813" name="Object 5"/>
          <p:cNvGraphicFramePr>
            <a:graphicFrameLocks noChangeAspect="1"/>
          </p:cNvGraphicFramePr>
          <p:nvPr/>
        </p:nvGraphicFramePr>
        <p:xfrm>
          <a:off x="1259632" y="2603004"/>
          <a:ext cx="6059789" cy="4242296"/>
        </p:xfrm>
        <a:graphic>
          <a:graphicData uri="http://schemas.openxmlformats.org/presentationml/2006/ole">
            <mc:AlternateContent xmlns:mc="http://schemas.openxmlformats.org/markup-compatibility/2006">
              <mc:Choice xmlns:v="urn:schemas-microsoft-com:vml" Requires="v">
                <p:oleObj spid="_x0000_s4915636" name="Micrografx Windows Draw 5.0 (Dessin)" r:id="rId8" imgW="7200000" imgH="5040000" progId="Draw.Document.6">
                  <p:embed/>
                </p:oleObj>
              </mc:Choice>
              <mc:Fallback>
                <p:oleObj name="Micrografx Windows Draw 5.0 (Dessin)" r:id="rId8" imgW="7200000" imgH="5040000" progId="Draw.Document.6">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632" y="2603004"/>
                        <a:ext cx="6059789" cy="4242296"/>
                      </a:xfrm>
                      <a:prstGeom prst="rect">
                        <a:avLst/>
                      </a:prstGeom>
                      <a:solidFill>
                        <a:schemeClr val="bg1"/>
                      </a:solidFill>
                    </p:spPr>
                  </p:pic>
                </p:oleObj>
              </mc:Fallback>
            </mc:AlternateContent>
          </a:graphicData>
        </a:graphic>
      </p:graphicFrame>
      <p:graphicFrame>
        <p:nvGraphicFramePr>
          <p:cNvPr id="1015814" name="Object 6"/>
          <p:cNvGraphicFramePr>
            <a:graphicFrameLocks noChangeAspect="1"/>
          </p:cNvGraphicFramePr>
          <p:nvPr/>
        </p:nvGraphicFramePr>
        <p:xfrm>
          <a:off x="1259632" y="2615704"/>
          <a:ext cx="6059789" cy="4242296"/>
        </p:xfrm>
        <a:graphic>
          <a:graphicData uri="http://schemas.openxmlformats.org/presentationml/2006/ole">
            <mc:AlternateContent xmlns:mc="http://schemas.openxmlformats.org/markup-compatibility/2006">
              <mc:Choice xmlns:v="urn:schemas-microsoft-com:vml" Requires="v">
                <p:oleObj spid="_x0000_s4915637" name="Micrografx Windows Draw 5.0 (Dessin)" r:id="rId10" imgW="7200000" imgH="5040000" progId="Draw.Document.6">
                  <p:embed/>
                </p:oleObj>
              </mc:Choice>
              <mc:Fallback>
                <p:oleObj name="Micrografx Windows Draw 5.0 (Dessin)" r:id="rId10" imgW="7200000" imgH="5040000" progId="Draw.Document.6">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9632" y="2615704"/>
                        <a:ext cx="6059789" cy="4242296"/>
                      </a:xfrm>
                      <a:prstGeom prst="rect">
                        <a:avLst/>
                      </a:prstGeom>
                      <a:solidFill>
                        <a:schemeClr val="bg1"/>
                      </a:solidFill>
                    </p:spPr>
                  </p:pic>
                </p:oleObj>
              </mc:Fallback>
            </mc:AlternateContent>
          </a:graphicData>
        </a:graphic>
      </p:graphicFrame>
      <p:sp>
        <p:nvSpPr>
          <p:cNvPr id="31752" name="Text Box 2"/>
          <p:cNvSpPr txBox="1">
            <a:spLocks noChangeArrowheads="1"/>
          </p:cNvSpPr>
          <p:nvPr/>
        </p:nvSpPr>
        <p:spPr bwMode="auto">
          <a:xfrm>
            <a:off x="0" y="0"/>
            <a:ext cx="9144000" cy="523220"/>
          </a:xfrm>
          <a:prstGeom prst="rect">
            <a:avLst/>
          </a:prstGeom>
          <a:noFill/>
          <a:ln w="12700">
            <a:noFill/>
            <a:miter lim="800000"/>
            <a:headEnd type="none" w="sm" len="sm"/>
            <a:tailEnd type="none" w="sm" len="sm"/>
          </a:ln>
        </p:spPr>
        <p:txBody>
          <a:bodyPr>
            <a:spAutoFit/>
          </a:bodyPr>
          <a:lstStyle/>
          <a:p>
            <a:r>
              <a:rPr lang="fr-FR" sz="2800" b="1" dirty="0"/>
              <a:t>Exemple de grafcet avec une macro étape</a:t>
            </a:r>
          </a:p>
        </p:txBody>
      </p:sp>
      <p:sp>
        <p:nvSpPr>
          <p:cNvPr id="3" name="Espace réservé du numéro de diapositive 2"/>
          <p:cNvSpPr>
            <a:spLocks noGrp="1"/>
          </p:cNvSpPr>
          <p:nvPr>
            <p:ph type="sldNum" sz="quarter" idx="12"/>
          </p:nvPr>
        </p:nvSpPr>
        <p:spPr/>
        <p:txBody>
          <a:bodyPr/>
          <a:lstStyle/>
          <a:p>
            <a:fld id="{028E3F4F-51B2-42EE-AFA2-40C4572185CC}" type="slidenum">
              <a:rPr lang="en-US" dirty="0"/>
              <a:t>174</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2770" name="Object 3"/>
          <p:cNvGraphicFramePr>
            <a:graphicFrameLocks noChangeAspect="1"/>
          </p:cNvGraphicFramePr>
          <p:nvPr/>
        </p:nvGraphicFramePr>
        <p:xfrm>
          <a:off x="1336675" y="860425"/>
          <a:ext cx="5532438" cy="3544888"/>
        </p:xfrm>
        <a:graphic>
          <a:graphicData uri="http://schemas.openxmlformats.org/presentationml/2006/ole">
            <mc:AlternateContent xmlns:mc="http://schemas.openxmlformats.org/markup-compatibility/2006">
              <mc:Choice xmlns:v="urn:schemas-microsoft-com:vml" Requires="v">
                <p:oleObj spid="_x0000_s3020449" name="Micrografx Windows Draw 5.0 (Dessin)" r:id="rId4" imgW="3543480" imgH="2266920" progId="Draw.Document.6">
                  <p:embed/>
                </p:oleObj>
              </mc:Choice>
              <mc:Fallback>
                <p:oleObj name="Micrografx Windows Draw 5.0 (Dessin)" r:id="rId4" imgW="3543480" imgH="2266920" progId="Draw.Document.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675" y="860425"/>
                        <a:ext cx="5532438" cy="3544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1" name="Text Box 13"/>
          <p:cNvSpPr txBox="1">
            <a:spLocks noChangeArrowheads="1"/>
          </p:cNvSpPr>
          <p:nvPr/>
        </p:nvSpPr>
        <p:spPr bwMode="auto">
          <a:xfrm>
            <a:off x="0" y="4645025"/>
            <a:ext cx="9144000" cy="1815882"/>
          </a:xfrm>
          <a:prstGeom prst="rect">
            <a:avLst/>
          </a:prstGeom>
          <a:solidFill>
            <a:schemeClr val="bg1"/>
          </a:solidFill>
          <a:ln w="12700">
            <a:noFill/>
            <a:miter lim="800000"/>
            <a:headEnd type="none" w="sm" len="sm"/>
            <a:tailEnd type="none" w="sm" len="sm"/>
          </a:ln>
        </p:spPr>
        <p:txBody>
          <a:bodyPr>
            <a:spAutoFit/>
          </a:bodyPr>
          <a:lstStyle/>
          <a:p>
            <a:r>
              <a:rPr lang="fr-FR" sz="2800"/>
              <a:t>Le fonctionnement d’une étape encapsulante est comparable à celui d’une macro-étape. Mais la désactivation de l’étape encapsulante provoque celle de toutes les étapes encapsulées quel que soit leur niveau.</a:t>
            </a:r>
          </a:p>
        </p:txBody>
      </p:sp>
      <p:sp>
        <p:nvSpPr>
          <p:cNvPr id="32772" name="Text Box 2"/>
          <p:cNvSpPr txBox="1">
            <a:spLocks noChangeArrowheads="1"/>
          </p:cNvSpPr>
          <p:nvPr/>
        </p:nvSpPr>
        <p:spPr bwMode="auto">
          <a:xfrm>
            <a:off x="0" y="0"/>
            <a:ext cx="9144000" cy="523220"/>
          </a:xfrm>
          <a:prstGeom prst="rect">
            <a:avLst/>
          </a:prstGeom>
          <a:noFill/>
          <a:ln w="12700">
            <a:noFill/>
            <a:miter lim="800000"/>
            <a:headEnd type="none" w="sm" len="sm"/>
            <a:tailEnd type="none" w="sm" len="sm"/>
          </a:ln>
        </p:spPr>
        <p:txBody>
          <a:bodyPr>
            <a:spAutoFit/>
          </a:bodyPr>
          <a:lstStyle/>
          <a:p>
            <a:r>
              <a:rPr lang="fr-FR" sz="2800" b="1" dirty="0"/>
              <a:t>Étapes </a:t>
            </a:r>
            <a:r>
              <a:rPr lang="fr-FR" sz="2800" b="1" dirty="0" smtClean="0"/>
              <a:t>encapsulantes</a:t>
            </a:r>
            <a:endParaRPr lang="fr-FR" sz="2800" b="1" dirty="0"/>
          </a:p>
        </p:txBody>
      </p:sp>
      <p:sp>
        <p:nvSpPr>
          <p:cNvPr id="3" name="Espace réservé du numéro de diapositive 2"/>
          <p:cNvSpPr>
            <a:spLocks noGrp="1"/>
          </p:cNvSpPr>
          <p:nvPr>
            <p:ph type="sldNum" sz="quarter" idx="12"/>
          </p:nvPr>
        </p:nvSpPr>
        <p:spPr/>
        <p:txBody>
          <a:bodyPr/>
          <a:lstStyle/>
          <a:p>
            <a:fld id="{028E3F4F-51B2-42EE-AFA2-40C4572185CC}" type="slidenum">
              <a:rPr lang="en-US" dirty="0"/>
              <a:t>175</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0"/>
            <a:ext cx="9144000" cy="523220"/>
          </a:xfrm>
          <a:prstGeom prst="rect">
            <a:avLst/>
          </a:prstGeom>
          <a:noFill/>
          <a:ln w="12700">
            <a:noFill/>
            <a:miter lim="800000"/>
            <a:headEnd type="none" w="sm" len="sm"/>
            <a:tailEnd type="none" w="sm" len="sm"/>
          </a:ln>
        </p:spPr>
        <p:txBody>
          <a:bodyPr>
            <a:spAutoFit/>
          </a:bodyPr>
          <a:lstStyle/>
          <a:p>
            <a:r>
              <a:rPr lang="fr-FR" sz="2800" b="1" dirty="0" smtClean="0"/>
              <a:t>Partiel 2017 2018</a:t>
            </a:r>
            <a:endParaRPr lang="fr-FR" sz="2800" b="1" dirty="0"/>
          </a:p>
        </p:txBody>
      </p:sp>
      <p:graphicFrame>
        <p:nvGraphicFramePr>
          <p:cNvPr id="6" name="Object 5">
            <a:hlinkClick r:id="rId3" action="ppaction://hlinkpres?slideindex=1&amp;slidetitle="/>
          </p:cNvPr>
          <p:cNvGraphicFramePr>
            <a:graphicFrameLocks noChangeAspect="1"/>
          </p:cNvGraphicFramePr>
          <p:nvPr>
            <p:extLst>
              <p:ext uri="{D42A27DB-BD31-4B8C-83A1-F6EECF244321}">
                <p14:modId xmlns:p14="http://schemas.microsoft.com/office/powerpoint/2010/main" val="2446131042"/>
              </p:ext>
            </p:extLst>
          </p:nvPr>
        </p:nvGraphicFramePr>
        <p:xfrm>
          <a:off x="8110910" y="0"/>
          <a:ext cx="925513" cy="555625"/>
        </p:xfrm>
        <a:graphic>
          <a:graphicData uri="http://schemas.openxmlformats.org/presentationml/2006/ole">
            <mc:AlternateContent xmlns:mc="http://schemas.openxmlformats.org/markup-compatibility/2006">
              <mc:Choice xmlns:v="urn:schemas-microsoft-com:vml" Requires="v">
                <p:oleObj spid="_x0000_s3309213" name="Micrografx Windows Draw 6.0 Dessin" r:id="rId4" imgW="914286" imgH="548607" progId="Draw.Document.6">
                  <p:embed/>
                </p:oleObj>
              </mc:Choice>
              <mc:Fallback>
                <p:oleObj name="Micrografx Windows Draw 6.0 Dessin" r:id="rId4" imgW="914286" imgH="548607" progId="Draw.Document.6">
                  <p:embed/>
                  <p:pic>
                    <p:nvPicPr>
                      <p:cNvPr id="27651" name="Object 5">
                        <a:hlinkClick r:id=""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0910" y="0"/>
                        <a:ext cx="925513" cy="55562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31376" y="460604"/>
            <a:ext cx="9005047" cy="1054135"/>
          </a:xfrm>
          <a:prstGeom prst="rect">
            <a:avLst/>
          </a:prstGeom>
        </p:spPr>
        <p:txBody>
          <a:bodyPr wrap="square">
            <a:spAutoFit/>
          </a:bodyPr>
          <a:lstStyle/>
          <a:p>
            <a:pPr marL="342900" lvl="0" indent="-342900">
              <a:spcBef>
                <a:spcPts val="1200"/>
              </a:spcBef>
              <a:spcAft>
                <a:spcPts val="300"/>
              </a:spcAft>
              <a:buFont typeface="+mj-lt"/>
              <a:buAutoNum type="arabicPeriod"/>
            </a:pPr>
            <a:r>
              <a:rPr lang="fr-FR" sz="2000" b="1" dirty="0">
                <a:latin typeface="Times New Roman" panose="02020603050405020304" pitchFamily="18" charset="0"/>
                <a:cs typeface="Arial" panose="020B0604020202020204" pitchFamily="34" charset="0"/>
              </a:rPr>
              <a:t>Codage (3 points)</a:t>
            </a:r>
          </a:p>
          <a:p>
            <a:pPr>
              <a:spcAft>
                <a:spcPts val="0"/>
              </a:spcAft>
            </a:pPr>
            <a:r>
              <a:rPr lang="fr-FR" sz="2000" dirty="0">
                <a:latin typeface="Times New Roman" panose="02020603050405020304" pitchFamily="18" charset="0"/>
                <a:ea typeface="Times New Roman" panose="02020603050405020304" pitchFamily="18" charset="0"/>
              </a:rPr>
              <a:t>Convertir le nombre 6789 en binaire, en hexadécimal et en BCD, on posera toutes les opérations de </a:t>
            </a:r>
            <a:r>
              <a:rPr lang="fr-FR" sz="2000" dirty="0" smtClean="0">
                <a:latin typeface="Times New Roman" panose="02020603050405020304" pitchFamily="18" charset="0"/>
                <a:ea typeface="Times New Roman" panose="02020603050405020304" pitchFamily="18" charset="0"/>
              </a:rPr>
              <a:t>calcul</a:t>
            </a:r>
            <a:endParaRPr lang="fr-FR" sz="2000" dirty="0">
              <a:latin typeface="Times New Roman" panose="02020603050405020304" pitchFamily="18" charset="0"/>
              <a:ea typeface="Times New Roman" panose="02020603050405020304" pitchFamily="18" charset="0"/>
            </a:endParaRPr>
          </a:p>
        </p:txBody>
      </p:sp>
      <p:sp>
        <p:nvSpPr>
          <p:cNvPr id="8" name="Rectangle 7"/>
          <p:cNvSpPr/>
          <p:nvPr/>
        </p:nvSpPr>
        <p:spPr>
          <a:xfrm>
            <a:off x="69476" y="1460064"/>
            <a:ext cx="9005047" cy="1054135"/>
          </a:xfrm>
          <a:prstGeom prst="rect">
            <a:avLst/>
          </a:prstGeom>
        </p:spPr>
        <p:txBody>
          <a:bodyPr wrap="square">
            <a:spAutoFit/>
          </a:bodyPr>
          <a:lstStyle/>
          <a:p>
            <a:pPr lvl="0">
              <a:spcBef>
                <a:spcPts val="1200"/>
              </a:spcBef>
              <a:spcAft>
                <a:spcPts val="300"/>
              </a:spcAft>
            </a:pPr>
            <a:r>
              <a:rPr lang="fr-FR" sz="2000" b="1" dirty="0" smtClean="0">
                <a:latin typeface="Times New Roman" panose="02020603050405020304" pitchFamily="18" charset="0"/>
                <a:cs typeface="Arial" panose="020B0604020202020204" pitchFamily="34" charset="0"/>
              </a:rPr>
              <a:t>2 Technologie </a:t>
            </a:r>
            <a:r>
              <a:rPr lang="fr-FR" sz="2000" b="1" dirty="0">
                <a:latin typeface="Times New Roman" panose="02020603050405020304" pitchFamily="18" charset="0"/>
                <a:cs typeface="Arial" panose="020B0604020202020204" pitchFamily="34" charset="0"/>
              </a:rPr>
              <a:t>: dimensionnement d'un vérin (3 points)</a:t>
            </a:r>
          </a:p>
          <a:p>
            <a:pPr>
              <a:spcAft>
                <a:spcPts val="0"/>
              </a:spcAft>
            </a:pPr>
            <a:r>
              <a:rPr lang="fr-FR" sz="2000" dirty="0">
                <a:latin typeface="Times New Roman" panose="02020603050405020304" pitchFamily="18" charset="0"/>
                <a:ea typeface="Times New Roman" panose="02020603050405020304" pitchFamily="18" charset="0"/>
              </a:rPr>
              <a:t>Calculer le diamètre minimum d'un vérin double effet pour serrer une pièce avec un effort de 450N, la pression du réseau de 5 bars, les frottements sont négligés.</a:t>
            </a:r>
          </a:p>
        </p:txBody>
      </p:sp>
      <p:sp>
        <p:nvSpPr>
          <p:cNvPr id="9" name="Rectangle 8"/>
          <p:cNvSpPr/>
          <p:nvPr/>
        </p:nvSpPr>
        <p:spPr>
          <a:xfrm>
            <a:off x="69476" y="2441699"/>
            <a:ext cx="9144000" cy="746358"/>
          </a:xfrm>
          <a:prstGeom prst="rect">
            <a:avLst/>
          </a:prstGeom>
        </p:spPr>
        <p:txBody>
          <a:bodyPr wrap="square">
            <a:spAutoFit/>
          </a:bodyPr>
          <a:lstStyle/>
          <a:p>
            <a:pPr lvl="0">
              <a:spcBef>
                <a:spcPts val="1200"/>
              </a:spcBef>
              <a:spcAft>
                <a:spcPts val="300"/>
              </a:spcAft>
            </a:pPr>
            <a:r>
              <a:rPr lang="fr-FR" sz="2000" b="1" dirty="0" smtClean="0">
                <a:cs typeface="Arial" panose="020B0604020202020204" pitchFamily="34" charset="0"/>
              </a:rPr>
              <a:t>3 Technologie </a:t>
            </a:r>
            <a:r>
              <a:rPr lang="fr-FR" sz="2000" b="1" dirty="0">
                <a:cs typeface="Arial" panose="020B0604020202020204" pitchFamily="34" charset="0"/>
              </a:rPr>
              <a:t>: Résolution d'un codeur (2 points)</a:t>
            </a:r>
          </a:p>
          <a:p>
            <a:r>
              <a:rPr lang="fr-FR" sz="2000" dirty="0">
                <a:ea typeface="Times New Roman" panose="02020603050405020304" pitchFamily="18" charset="0"/>
              </a:rPr>
              <a:t>Donnez, en degrés, la résolution d'un codeur absolu de 11 bits (sur 360°) </a:t>
            </a:r>
            <a:endParaRPr lang="fr-FR" sz="2000" dirty="0"/>
          </a:p>
        </p:txBody>
      </p:sp>
      <p:sp>
        <p:nvSpPr>
          <p:cNvPr id="10" name="Rectangle 9"/>
          <p:cNvSpPr/>
          <p:nvPr/>
        </p:nvSpPr>
        <p:spPr>
          <a:xfrm>
            <a:off x="-11207" y="3188057"/>
            <a:ext cx="9155207" cy="3516347"/>
          </a:xfrm>
          <a:prstGeom prst="rect">
            <a:avLst/>
          </a:prstGeom>
        </p:spPr>
        <p:txBody>
          <a:bodyPr wrap="square">
            <a:spAutoFit/>
          </a:bodyPr>
          <a:lstStyle/>
          <a:p>
            <a:pPr lvl="0">
              <a:spcBef>
                <a:spcPts val="1200"/>
              </a:spcBef>
              <a:spcAft>
                <a:spcPts val="300"/>
              </a:spcAft>
            </a:pPr>
            <a:r>
              <a:rPr lang="fr-FR" sz="2000" b="1" dirty="0" smtClean="0">
                <a:latin typeface="Times New Roman" panose="02020603050405020304" pitchFamily="18" charset="0"/>
                <a:cs typeface="Arial" panose="020B0604020202020204" pitchFamily="34" charset="0"/>
              </a:rPr>
              <a:t>4 Logique </a:t>
            </a:r>
            <a:r>
              <a:rPr lang="fr-FR" sz="2000" b="1" dirty="0">
                <a:latin typeface="Times New Roman" panose="02020603050405020304" pitchFamily="18" charset="0"/>
                <a:cs typeface="Arial" panose="020B0604020202020204" pitchFamily="34" charset="0"/>
              </a:rPr>
              <a:t>combinatoire (</a:t>
            </a:r>
            <a:r>
              <a:rPr lang="fr-FR" sz="2000" b="1" dirty="0">
                <a:solidFill>
                  <a:srgbClr val="FF0000"/>
                </a:solidFill>
                <a:latin typeface="Times New Roman" panose="02020603050405020304" pitchFamily="18" charset="0"/>
                <a:cs typeface="Arial" panose="020B0604020202020204" pitchFamily="34" charset="0"/>
              </a:rPr>
              <a:t>6 points</a:t>
            </a:r>
            <a:r>
              <a:rPr lang="fr-FR" sz="2000" b="1" dirty="0">
                <a:latin typeface="Times New Roman" panose="02020603050405020304" pitchFamily="18" charset="0"/>
                <a:cs typeface="Arial" panose="020B0604020202020204" pitchFamily="34" charset="0"/>
              </a:rPr>
              <a:t>) </a:t>
            </a:r>
          </a:p>
          <a:p>
            <a:pPr>
              <a:spcAft>
                <a:spcPts val="0"/>
              </a:spcAft>
            </a:pPr>
            <a:r>
              <a:rPr lang="fr-FR" sz="2000" dirty="0">
                <a:latin typeface="Times New Roman" panose="02020603050405020304" pitchFamily="18" charset="0"/>
                <a:ea typeface="Times New Roman" panose="02020603050405020304" pitchFamily="18" charset="0"/>
              </a:rPr>
              <a:t>Certains dialogues entre deux parties commandes obligent l'envoi de nombres codés en GRAY, ce qui permet d'éviter les erreurs de lecture, en effet, un seul bit change d'état entre deux nombres consécutifs. </a:t>
            </a:r>
          </a:p>
          <a:p>
            <a:pPr>
              <a:spcAft>
                <a:spcPts val="0"/>
              </a:spcAft>
            </a:pPr>
            <a:r>
              <a:rPr lang="fr-FR" sz="2000" dirty="0">
                <a:latin typeface="Times New Roman" panose="02020603050405020304" pitchFamily="18" charset="0"/>
                <a:ea typeface="Times New Roman" panose="02020603050405020304" pitchFamily="18" charset="0"/>
              </a:rPr>
              <a:t>Le dispositif à concevoir doit permettre de convertir le mot en binaire dont ses bits sont notés e3, e2, e1 et e0 (bit de poids faible), en un mot en GRAY dont ses bits sont notés s3, s2, s1 et s0.</a:t>
            </a:r>
          </a:p>
          <a:p>
            <a:pPr>
              <a:spcAft>
                <a:spcPts val="0"/>
              </a:spcAft>
            </a:pPr>
            <a:r>
              <a:rPr lang="fr-FR" sz="2000" dirty="0" smtClean="0">
                <a:latin typeface="Times New Roman" panose="02020603050405020304" pitchFamily="18" charset="0"/>
                <a:ea typeface="Times New Roman" panose="02020603050405020304" pitchFamily="18" charset="0"/>
              </a:rPr>
              <a:t>Tracez </a:t>
            </a:r>
            <a:r>
              <a:rPr lang="fr-FR" sz="2000" dirty="0">
                <a:latin typeface="Times New Roman" panose="02020603050405020304" pitchFamily="18" charset="0"/>
                <a:ea typeface="Times New Roman" panose="02020603050405020304" pitchFamily="18" charset="0"/>
              </a:rPr>
              <a:t>la table de vérité du décodeur 4 bits pour forcer les sorties s3, s2, s1 et s0 (s0 bit de poids faible) pour obtenir le mot en GRAY en fonction des bits du mot d'entrée en binaire : e3, e2, e1 et e0, (e0 bit de poids faible). Tracez les tableaux de Karnaugh (sur la copie double) et donner les équations simplifiées par la fonction XOR</a:t>
            </a:r>
          </a:p>
        </p:txBody>
      </p:sp>
      <p:sp>
        <p:nvSpPr>
          <p:cNvPr id="3" name="Espace réservé du numéro de diapositive 2"/>
          <p:cNvSpPr>
            <a:spLocks noGrp="1"/>
          </p:cNvSpPr>
          <p:nvPr>
            <p:ph type="sldNum" sz="quarter" idx="12"/>
          </p:nvPr>
        </p:nvSpPr>
        <p:spPr/>
        <p:txBody>
          <a:bodyPr/>
          <a:lstStyle/>
          <a:p>
            <a:fld id="{028E3F4F-51B2-42EE-AFA2-40C4572185CC}" type="slidenum">
              <a:rPr lang="en-US" dirty="0"/>
              <a:t>176</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3204388728"/>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35599" y="188259"/>
            <a:ext cx="9008401" cy="5889811"/>
          </a:xfrm>
          <a:prstGeom prst="rect">
            <a:avLst/>
          </a:prstGeom>
        </p:spPr>
      </p:pic>
      <p:sp>
        <p:nvSpPr>
          <p:cNvPr id="3" name="Espace réservé du numéro de diapositive 2"/>
          <p:cNvSpPr>
            <a:spLocks noGrp="1"/>
          </p:cNvSpPr>
          <p:nvPr>
            <p:ph type="sldNum" sz="quarter" idx="12"/>
          </p:nvPr>
        </p:nvSpPr>
        <p:spPr/>
        <p:txBody>
          <a:bodyPr/>
          <a:lstStyle/>
          <a:p>
            <a:fld id="{028E3F4F-51B2-42EE-AFA2-40C4572185CC}" type="slidenum">
              <a:rPr lang="en-US" dirty="0"/>
              <a:t>177</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3580684028"/>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Préambule </a:t>
            </a:r>
            <a:r>
              <a:rPr lang="mr-IN"/>
              <a:t>–</a:t>
            </a:r>
            <a:r>
              <a:rPr lang="fr-FR"/>
              <a:t> Devoirs Maison</a:t>
            </a:r>
          </a:p>
        </p:txBody>
      </p:sp>
      <p:sp>
        <p:nvSpPr>
          <p:cNvPr id="3" name="Espace réservé du contenu 2"/>
          <p:cNvSpPr>
            <a:spLocks noGrp="1"/>
          </p:cNvSpPr>
          <p:nvPr>
            <p:ph idx="1"/>
          </p:nvPr>
        </p:nvSpPr>
        <p:spPr/>
        <p:txBody>
          <a:bodyPr/>
          <a:lstStyle/>
          <a:p>
            <a:r>
              <a:rPr lang="fr-FR" dirty="0"/>
              <a:t>6 devoirs à la maison (DM)  sont proposés en début de polycopié.</a:t>
            </a:r>
          </a:p>
          <a:p>
            <a:r>
              <a:rPr lang="fr-FR" dirty="0"/>
              <a:t>Les DM sont à rendre au CM suivant, CM au début duquel le corrigé est présenté. Aucun DM ne peut donc être accepté après la correction.</a:t>
            </a:r>
          </a:p>
          <a:p>
            <a:r>
              <a:rPr lang="fr-FR" dirty="0"/>
              <a:t>Chaque DM peut rapporter 0,5 pt sur la moyenne du module, soient 3 points maximum au total.</a:t>
            </a:r>
          </a:p>
          <a:p>
            <a:r>
              <a:rPr lang="fr-FR" dirty="0"/>
              <a:t>Les diapositives DM portent ce logo :  </a:t>
            </a:r>
          </a:p>
          <a:p>
            <a:endParaRPr lang="fr-FR" dirty="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178</a:t>
            </a:fld>
            <a:endParaRPr lang="en-US" dirty="0"/>
          </a:p>
        </p:txBody>
      </p:sp>
      <p:sp>
        <p:nvSpPr>
          <p:cNvPr id="7" name="Espace réservé de la date 6"/>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5" name="Object 8">
            <a:hlinkClick r:id="rId3" action="ppaction://hlinkpres?slideindex=1&amp;slidetitle="/>
          </p:cNvPr>
          <p:cNvGraphicFramePr>
            <a:graphicFrameLocks noChangeAspect="1"/>
          </p:cNvGraphicFramePr>
          <p:nvPr>
            <p:extLst>
              <p:ext uri="{D42A27DB-BD31-4B8C-83A1-F6EECF244321}">
                <p14:modId xmlns:p14="http://schemas.microsoft.com/office/powerpoint/2010/main" val="484629953"/>
              </p:ext>
            </p:extLst>
          </p:nvPr>
        </p:nvGraphicFramePr>
        <p:xfrm>
          <a:off x="4986745" y="3681522"/>
          <a:ext cx="914400" cy="549275"/>
        </p:xfrm>
        <a:graphic>
          <a:graphicData uri="http://schemas.openxmlformats.org/presentationml/2006/ole">
            <mc:AlternateContent xmlns:mc="http://schemas.openxmlformats.org/markup-compatibility/2006">
              <mc:Choice xmlns:v="urn:schemas-microsoft-com:vml" Requires="v">
                <p:oleObj spid="_x0000_s3314307" name="Micrografx Windows Draw 6.0 Dessin" r:id="rId4" imgW="914286" imgH="548607" progId="Draw.Document.6">
                  <p:embed/>
                </p:oleObj>
              </mc:Choice>
              <mc:Fallback>
                <p:oleObj name="Micrografx Windows Draw 6.0 Dessin" r:id="rId4" imgW="914286" imgH="548607" progId="Draw.Document.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745" y="3681522"/>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50116022"/>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5"/>
            <a:ext cx="7543800" cy="1109710"/>
          </a:xfrm>
        </p:spPr>
        <p:txBody>
          <a:bodyPr/>
          <a:lstStyle/>
          <a:p>
            <a:r>
              <a:rPr lang="fr-FR"/>
              <a:t>DM1a </a:t>
            </a:r>
            <a:r>
              <a:rPr lang="mr-IN"/>
              <a:t>–</a:t>
            </a:r>
            <a:r>
              <a:rPr lang="fr-FR"/>
              <a:t> Unité de translation</a:t>
            </a:r>
          </a:p>
        </p:txBody>
      </p:sp>
      <p:sp>
        <p:nvSpPr>
          <p:cNvPr id="5" name="Espace réservé du contenu 4"/>
          <p:cNvSpPr>
            <a:spLocks noGrp="1"/>
          </p:cNvSpPr>
          <p:nvPr>
            <p:ph sz="half" idx="1"/>
          </p:nvPr>
        </p:nvSpPr>
        <p:spPr/>
        <p:txBody>
          <a:bodyPr>
            <a:normAutofit lnSpcReduction="10000"/>
          </a:bodyPr>
          <a:lstStyle/>
          <a:p>
            <a:r>
              <a:rPr lang="fr-FR" sz="1900" dirty="0"/>
              <a:t>Le croquis ci-contre montre un bras pneumatique à deux axes de translation (sur X et sur Z) qui déplace une pièce de masse M de 4 Kg. L’ensemble en translation sur X est évalué à 20Kg (masse M comprise).</a:t>
            </a:r>
          </a:p>
          <a:p>
            <a:r>
              <a:rPr lang="fr-FR" sz="1900" dirty="0"/>
              <a:t>DM1.1 : Définition du type de vérin pour l’axe X </a:t>
            </a:r>
          </a:p>
          <a:p>
            <a:r>
              <a:rPr lang="fr-FR" sz="1900" dirty="0"/>
              <a:t>Quel est le type de vérin le mieux adapté pour assurer la translation sur X ? L’encombrement total doit être limité au volume compris par le portique. Faites un schéma du montage sur le portique.</a:t>
            </a:r>
          </a:p>
          <a:p>
            <a:endParaRPr lang="fr-FR" dirty="0"/>
          </a:p>
          <a:p>
            <a:endParaRPr lang="fr-FR"/>
          </a:p>
        </p:txBody>
      </p:sp>
      <p:pic>
        <p:nvPicPr>
          <p:cNvPr id="6" name="Espace réservé du contenu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2510856"/>
            <a:ext cx="3702050" cy="2693538"/>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179</a:t>
            </a:fld>
            <a:endParaRPr lang="en-US" dirty="0"/>
          </a:p>
        </p:txBody>
      </p:sp>
      <p:sp>
        <p:nvSpPr>
          <p:cNvPr id="8" name="Espace réservé de la date 7"/>
          <p:cNvSpPr>
            <a:spLocks noGrp="1"/>
          </p:cNvSpPr>
          <p:nvPr>
            <p:ph type="dt" sz="half" idx="13"/>
          </p:nvPr>
        </p:nvSpPr>
        <p:spPr/>
        <p:txBody>
          <a:bodyPr/>
          <a:lstStyle/>
          <a:p>
            <a:r>
              <a:rPr lang="fr-FR" dirty="0"/>
              <a:t>PG/TB</a:t>
            </a:r>
            <a:endParaRPr lang="en-US" dirty="0"/>
          </a:p>
        </p:txBody>
      </p:sp>
      <p:sp>
        <p:nvSpPr>
          <p:cNvPr id="3" name="Espace réservé du pied de page 2"/>
          <p:cNvSpPr>
            <a:spLocks noGrp="1"/>
          </p:cNvSpPr>
          <p:nvPr>
            <p:ph type="ftr" sz="quarter" idx="3"/>
          </p:nvPr>
        </p:nvSpPr>
        <p:spPr/>
        <p:txBody>
          <a:bodyPr/>
          <a:lstStyle/>
          <a:p>
            <a:r>
              <a:rPr lang="cs-CZ" dirty="0"/>
              <a:t>GMP3 - M1214</a:t>
            </a:r>
            <a:endParaRPr lang="en-US" dirty="0"/>
          </a:p>
        </p:txBody>
      </p:sp>
      <p:graphicFrame>
        <p:nvGraphicFramePr>
          <p:cNvPr id="7" name="Object 8">
            <a:hlinkClick r:id="rId4"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3313284" name="Micrografx Windows Draw 6.0 Dessin" r:id="rId5" imgW="914286" imgH="548607" progId="Draw.Document.6">
                  <p:embed/>
                </p:oleObj>
              </mc:Choice>
              <mc:Fallback>
                <p:oleObj name="Micrografx Windows Draw 6.0 Dessin" r:id="rId5" imgW="914286" imgH="548607" progId="Draw.Document.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921970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Décimal Codé Binaire (</a:t>
            </a:r>
            <a:r>
              <a:rPr lang="fr-FR" i="1"/>
              <a:t>BCD</a:t>
            </a:r>
            <a:r>
              <a:rPr lang="fr-FR"/>
              <a:t>)</a:t>
            </a:r>
          </a:p>
        </p:txBody>
      </p:sp>
      <p:sp>
        <p:nvSpPr>
          <p:cNvPr id="3" name="Espace réservé du contenu 2"/>
          <p:cNvSpPr>
            <a:spLocks noGrp="1"/>
          </p:cNvSpPr>
          <p:nvPr>
            <p:ph idx="1"/>
          </p:nvPr>
        </p:nvSpPr>
        <p:spPr>
          <a:xfrm>
            <a:off x="822959" y="1556951"/>
            <a:ext cx="7543801" cy="720423"/>
          </a:xfrm>
        </p:spPr>
        <p:txBody>
          <a:bodyPr>
            <a:normAutofit fontScale="92500" lnSpcReduction="20000"/>
          </a:bodyPr>
          <a:lstStyle/>
          <a:p>
            <a:r>
              <a:rPr lang="fr-FR" dirty="0"/>
              <a:t>C'est le résultat de la décomposition de chaque chiffre (.., milliers, centaines, dizaines, unités) d'un nombre décimal en « mots » 4 bits.  Les mots sont ensuite simplement concaténés pour donner le mot BCD.</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17" name="Text Box 4"/>
          <p:cNvSpPr txBox="1">
            <a:spLocks noChangeArrowheads="1"/>
          </p:cNvSpPr>
          <p:nvPr/>
        </p:nvSpPr>
        <p:spPr bwMode="auto">
          <a:xfrm>
            <a:off x="3567953" y="2316629"/>
            <a:ext cx="1936376" cy="923330"/>
          </a:xfrm>
          <a:prstGeom prst="rect">
            <a:avLst/>
          </a:prstGeom>
          <a:noFill/>
          <a:ln w="12700">
            <a:noFill/>
            <a:miter lim="800000"/>
            <a:headEnd type="none" w="sm" len="sm"/>
            <a:tailEnd type="none" w="sm" len="sm"/>
          </a:ln>
          <a:effectLst/>
        </p:spPr>
        <p:txBody>
          <a:bodyPr wrap="square">
            <a:spAutoFit/>
          </a:bodyPr>
          <a:lstStyle/>
          <a:p>
            <a:r>
              <a:rPr kumimoji="0" lang="fr-FR" sz="5400">
                <a:solidFill>
                  <a:schemeClr val="tx1"/>
                </a:solidFill>
                <a:latin typeface="+mn-lt"/>
              </a:rPr>
              <a:t>235</a:t>
            </a:r>
            <a:r>
              <a:rPr kumimoji="0" lang="fr-FR" sz="5400" baseline="-25000">
                <a:solidFill>
                  <a:schemeClr val="tx1"/>
                </a:solidFill>
                <a:latin typeface="+mn-lt"/>
              </a:rPr>
              <a:t>10</a:t>
            </a:r>
          </a:p>
        </p:txBody>
      </p:sp>
      <p:sp>
        <p:nvSpPr>
          <p:cNvPr id="18" name="AutoShape 5"/>
          <p:cNvSpPr>
            <a:spLocks noChangeArrowheads="1"/>
          </p:cNvSpPr>
          <p:nvPr/>
        </p:nvSpPr>
        <p:spPr bwMode="auto">
          <a:xfrm>
            <a:off x="1507524" y="3601659"/>
            <a:ext cx="1573632" cy="914400"/>
          </a:xfrm>
          <a:prstGeom prst="wedgeRectCallout">
            <a:avLst>
              <a:gd name="adj1" fmla="val 87311"/>
              <a:gd name="adj2" fmla="val -109529"/>
            </a:avLst>
          </a:prstGeom>
          <a:solidFill>
            <a:schemeClr val="accent1">
              <a:lumMod val="40000"/>
              <a:lumOff val="60000"/>
            </a:schemeClr>
          </a:solidFill>
          <a:ln w="12700">
            <a:solidFill>
              <a:schemeClr val="tx1"/>
            </a:solidFill>
            <a:miter lim="800000"/>
            <a:headEnd type="none" w="sm" len="sm"/>
            <a:tailEnd type="none" w="sm" len="sm"/>
          </a:ln>
          <a:effectLst/>
        </p:spPr>
        <p:txBody>
          <a:bodyPr wrap="none" anchor="ctr"/>
          <a:lstStyle/>
          <a:p>
            <a:pPr algn="ctr"/>
            <a:r>
              <a:rPr kumimoji="0" lang="fr-FR" sz="4400">
                <a:solidFill>
                  <a:schemeClr val="tx1"/>
                </a:solidFill>
                <a:latin typeface="+mn-lt"/>
              </a:rPr>
              <a:t>0010</a:t>
            </a:r>
          </a:p>
        </p:txBody>
      </p:sp>
      <p:sp>
        <p:nvSpPr>
          <p:cNvPr id="19" name="AutoShape 6"/>
          <p:cNvSpPr>
            <a:spLocks noChangeArrowheads="1"/>
          </p:cNvSpPr>
          <p:nvPr/>
        </p:nvSpPr>
        <p:spPr bwMode="auto">
          <a:xfrm>
            <a:off x="3616165" y="3601659"/>
            <a:ext cx="1371600" cy="914400"/>
          </a:xfrm>
          <a:prstGeom prst="wedgeRectCallout">
            <a:avLst>
              <a:gd name="adj1" fmla="val -22504"/>
              <a:gd name="adj2" fmla="val -107158"/>
            </a:avLst>
          </a:prstGeom>
          <a:solidFill>
            <a:schemeClr val="accent1">
              <a:lumMod val="40000"/>
              <a:lumOff val="60000"/>
            </a:schemeClr>
          </a:solidFill>
          <a:ln w="12700">
            <a:solidFill>
              <a:schemeClr val="tx1"/>
            </a:solidFill>
            <a:miter lim="800000"/>
            <a:headEnd type="none" w="sm" len="sm"/>
            <a:tailEnd type="none" w="sm" len="sm"/>
          </a:ln>
          <a:effectLst/>
        </p:spPr>
        <p:txBody>
          <a:bodyPr wrap="none" anchor="ctr"/>
          <a:lstStyle/>
          <a:p>
            <a:pPr algn="ctr"/>
            <a:r>
              <a:rPr kumimoji="0" lang="fr-FR" sz="4400">
                <a:solidFill>
                  <a:schemeClr val="tx1"/>
                </a:solidFill>
                <a:latin typeface="+mn-lt"/>
              </a:rPr>
              <a:t>0011</a:t>
            </a:r>
          </a:p>
        </p:txBody>
      </p:sp>
      <p:sp>
        <p:nvSpPr>
          <p:cNvPr id="20" name="AutoShape 7"/>
          <p:cNvSpPr>
            <a:spLocks noChangeAspect="1" noChangeArrowheads="1"/>
          </p:cNvSpPr>
          <p:nvPr/>
        </p:nvSpPr>
        <p:spPr bwMode="auto">
          <a:xfrm>
            <a:off x="5549099" y="3601659"/>
            <a:ext cx="1371600" cy="914400"/>
          </a:xfrm>
          <a:prstGeom prst="wedgeRectCallout">
            <a:avLst>
              <a:gd name="adj1" fmla="val -124643"/>
              <a:gd name="adj2" fmla="val -107323"/>
            </a:avLst>
          </a:prstGeom>
          <a:solidFill>
            <a:schemeClr val="accent1">
              <a:lumMod val="40000"/>
              <a:lumOff val="60000"/>
            </a:schemeClr>
          </a:solidFill>
          <a:ln w="12700">
            <a:solidFill>
              <a:schemeClr val="tx1"/>
            </a:solidFill>
            <a:miter lim="800000"/>
            <a:headEnd type="none" w="sm" len="sm"/>
            <a:tailEnd type="none" w="sm" len="sm"/>
          </a:ln>
          <a:effectLst/>
        </p:spPr>
        <p:txBody>
          <a:bodyPr wrap="none" anchor="ctr"/>
          <a:lstStyle/>
          <a:p>
            <a:pPr algn="ctr"/>
            <a:r>
              <a:rPr kumimoji="0" lang="fr-FR" sz="4400">
                <a:solidFill>
                  <a:schemeClr val="tx1"/>
                </a:solidFill>
                <a:latin typeface="+mn-lt"/>
              </a:rPr>
              <a:t>0101</a:t>
            </a:r>
          </a:p>
        </p:txBody>
      </p:sp>
      <p:sp>
        <p:nvSpPr>
          <p:cNvPr id="21" name="Text Box 8"/>
          <p:cNvSpPr txBox="1">
            <a:spLocks noChangeArrowheads="1"/>
          </p:cNvSpPr>
          <p:nvPr/>
        </p:nvSpPr>
        <p:spPr bwMode="auto">
          <a:xfrm>
            <a:off x="3173505" y="5782235"/>
            <a:ext cx="3235181" cy="369332"/>
          </a:xfrm>
          <a:prstGeom prst="rect">
            <a:avLst/>
          </a:prstGeom>
        </p:spPr>
        <p:txBody>
          <a:bodyPr wrap="square">
            <a:spAutoFit/>
          </a:bodyPr>
          <a:lstStyle>
            <a:defPPr>
              <a:defRPr lang="en-US"/>
            </a:defPPr>
            <a:lvl1pPr marL="0" indent="0">
              <a:buNone/>
              <a:defRPr sz="1800">
                <a:solidFill>
                  <a:schemeClr val="tx1"/>
                </a:solidFill>
                <a:latin typeface="+mn-lt"/>
              </a:defRPr>
            </a:lvl1pPr>
          </a:lstStyle>
          <a:p>
            <a:r>
              <a:rPr lang="fr-FR"/>
              <a:t>235</a:t>
            </a:r>
            <a:r>
              <a:rPr lang="fr-FR" baseline="-25000"/>
              <a:t>10</a:t>
            </a:r>
            <a:r>
              <a:rPr lang="fr-FR"/>
              <a:t> = 0010 0011 0101</a:t>
            </a:r>
            <a:r>
              <a:rPr lang="fr-FR" baseline="-25000"/>
              <a:t>BCD</a:t>
            </a:r>
            <a:endParaRPr lang="fr-FR"/>
          </a:p>
        </p:txBody>
      </p:sp>
      <p:sp>
        <p:nvSpPr>
          <p:cNvPr id="22" name="Line 9"/>
          <p:cNvSpPr>
            <a:spLocks noChangeShapeType="1"/>
          </p:cNvSpPr>
          <p:nvPr/>
        </p:nvSpPr>
        <p:spPr bwMode="auto">
          <a:xfrm>
            <a:off x="2297430" y="4531360"/>
            <a:ext cx="2191443" cy="1287549"/>
          </a:xfrm>
          <a:prstGeom prst="line">
            <a:avLst/>
          </a:prstGeom>
          <a:noFill/>
          <a:ln w="12700">
            <a:solidFill>
              <a:schemeClr val="tx1"/>
            </a:solidFill>
            <a:round/>
            <a:headEnd type="none" w="sm" len="sm"/>
            <a:tailEnd type="triangle" w="sm" len="sm"/>
          </a:ln>
          <a:effectLst/>
        </p:spPr>
        <p:txBody>
          <a:bodyPr/>
          <a:lstStyle/>
          <a:p>
            <a:endParaRPr lang="fr-FR"/>
          </a:p>
        </p:txBody>
      </p:sp>
      <p:sp>
        <p:nvSpPr>
          <p:cNvPr id="23" name="Line 10"/>
          <p:cNvSpPr>
            <a:spLocks noChangeShapeType="1"/>
          </p:cNvSpPr>
          <p:nvPr/>
        </p:nvSpPr>
        <p:spPr bwMode="auto">
          <a:xfrm>
            <a:off x="4320540" y="4503420"/>
            <a:ext cx="694805" cy="1287780"/>
          </a:xfrm>
          <a:prstGeom prst="line">
            <a:avLst/>
          </a:prstGeom>
          <a:noFill/>
          <a:ln w="12700">
            <a:solidFill>
              <a:schemeClr val="tx1"/>
            </a:solidFill>
            <a:round/>
            <a:headEnd type="none" w="sm" len="sm"/>
            <a:tailEnd type="triangle" w="sm" len="sm"/>
          </a:ln>
          <a:effectLst/>
        </p:spPr>
        <p:txBody>
          <a:bodyPr/>
          <a:lstStyle/>
          <a:p>
            <a:endParaRPr lang="fr-FR"/>
          </a:p>
        </p:txBody>
      </p:sp>
      <p:sp>
        <p:nvSpPr>
          <p:cNvPr id="24" name="Line 11"/>
          <p:cNvSpPr>
            <a:spLocks noChangeShapeType="1"/>
          </p:cNvSpPr>
          <p:nvPr/>
        </p:nvSpPr>
        <p:spPr bwMode="auto">
          <a:xfrm flipH="1">
            <a:off x="5472545" y="4512310"/>
            <a:ext cx="760615" cy="1278890"/>
          </a:xfrm>
          <a:prstGeom prst="line">
            <a:avLst/>
          </a:prstGeom>
          <a:noFill/>
          <a:ln w="12700">
            <a:solidFill>
              <a:schemeClr val="tx1"/>
            </a:solidFill>
            <a:round/>
            <a:headEnd type="none" w="sm" len="sm"/>
            <a:tailEnd type="triangle" w="sm" len="sm"/>
          </a:ln>
          <a:effectLst/>
        </p:spPr>
        <p:txBody>
          <a:bodyPr/>
          <a:lstStyle/>
          <a:p>
            <a:endParaRPr lang="fr-FR"/>
          </a:p>
        </p:txBody>
      </p:sp>
      <p:sp>
        <p:nvSpPr>
          <p:cNvPr id="9" name="Rectangle 8"/>
          <p:cNvSpPr/>
          <p:nvPr/>
        </p:nvSpPr>
        <p:spPr>
          <a:xfrm>
            <a:off x="3652092" y="2527452"/>
            <a:ext cx="352539" cy="50677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3986271" y="2527452"/>
            <a:ext cx="352539" cy="50677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4327793" y="2527452"/>
            <a:ext cx="352539" cy="50677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contenu 2"/>
          <p:cNvSpPr txBox="1">
            <a:spLocks/>
          </p:cNvSpPr>
          <p:nvPr/>
        </p:nvSpPr>
        <p:spPr>
          <a:xfrm>
            <a:off x="5831933" y="2635691"/>
            <a:ext cx="3168017" cy="40520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i="1" dirty="0"/>
              <a:t>BCD : Binary Coded Decimal</a:t>
            </a:r>
          </a:p>
        </p:txBody>
      </p:sp>
    </p:spTree>
    <p:extLst>
      <p:ext uri="{BB962C8B-B14F-4D97-AF65-F5344CB8AC3E}">
        <p14:creationId xmlns:p14="http://schemas.microsoft.com/office/powerpoint/2010/main" val="420466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18" grpId="0" animBg="1"/>
      <p:bldP spid="19" grpId="0" animBg="1"/>
      <p:bldP spid="20" grpId="0" animBg="1"/>
      <p:bldP spid="21" grpId="0"/>
      <p:bldP spid="22" grpId="0" animBg="1"/>
      <p:bldP spid="23" grpId="0" animBg="1"/>
      <p:bldP spid="24" grpId="0" animBg="1"/>
      <p:bldP spid="9" grpId="0" animBg="1"/>
      <p:bldP spid="25" grpId="0" animBg="1"/>
      <p:bldP spid="26" grpId="0" animBg="1"/>
      <p:bldP spid="27" grpId="0" build="p"/>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DM1b </a:t>
            </a:r>
            <a:r>
              <a:rPr lang="mr-IN"/>
              <a:t>–</a:t>
            </a:r>
            <a:r>
              <a:rPr lang="fr-FR"/>
              <a:t> Unité de translation</a:t>
            </a:r>
          </a:p>
        </p:txBody>
      </p:sp>
      <p:sp>
        <p:nvSpPr>
          <p:cNvPr id="3" name="Espace réservé du contenu 2"/>
          <p:cNvSpPr>
            <a:spLocks noGrp="1"/>
          </p:cNvSpPr>
          <p:nvPr>
            <p:ph idx="1"/>
          </p:nvPr>
        </p:nvSpPr>
        <p:spPr/>
        <p:txBody>
          <a:bodyPr>
            <a:normAutofit fontScale="92500" lnSpcReduction="10000"/>
          </a:bodyPr>
          <a:lstStyle/>
          <a:p>
            <a:r>
              <a:rPr lang="fr-FR" dirty="0"/>
              <a:t>DM1.2 Calcul du diamètre mini du vérin axe X</a:t>
            </a:r>
          </a:p>
          <a:p>
            <a:r>
              <a:rPr lang="fr-FR" dirty="0"/>
              <a:t>Donnez le diamètre nécessaire et suffisant, en mm, du vérin, pour assurer la translation sur X de la masse de 20Kg. L’effort maximum de frottements sur les guidages est évalué à 50 N sur l'axe X. La pression du réseau est de 8 bars (daN/cm²), l’accélération souhaitée est de 15 m/s².</a:t>
            </a:r>
          </a:p>
          <a:p>
            <a:r>
              <a:rPr lang="fr-FR" dirty="0"/>
              <a:t>DM1.3 Diamètre mini du vérin axe Z</a:t>
            </a:r>
          </a:p>
          <a:p>
            <a:r>
              <a:rPr lang="fr-FR" dirty="0"/>
              <a:t>L’effort maximum de frottements sur les guidages est évalué à 20N sur l'axe Z. Le diamètre de la tige est de 10mm. Donnez le diamètre mini du vérin . On prendra a=1,5g, la masse de la tige du vérin est négligée.</a:t>
            </a:r>
          </a:p>
          <a:p>
            <a:r>
              <a:rPr lang="fr-FR" dirty="0"/>
              <a:t>DM1.4 Débit nécessaire pour X</a:t>
            </a:r>
          </a:p>
          <a:p>
            <a:r>
              <a:rPr lang="fr-FR" dirty="0"/>
              <a:t>En régime permanent, la vitesse souhaitée est de 1 m/s, quel est le débit d’air minimum, en litre par seconde, que doit fournir le distributeur pour l'axe X (on prendra un D=30) ?</a:t>
            </a:r>
          </a:p>
          <a:p>
            <a:endParaRPr lang="fr-FR" dirty="0"/>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180</a:t>
            </a:fld>
            <a:endParaRPr lang="en-US" dirty="0"/>
          </a:p>
        </p:txBody>
      </p:sp>
      <p:sp>
        <p:nvSpPr>
          <p:cNvPr id="7" name="Espace réservé de la date 6"/>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5" name="Object 8">
            <a:hlinkClick r:id="rId3"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3312259" name="Micrografx Windows Draw 6.0 Dessin" r:id="rId4" imgW="914286" imgH="548607" progId="Draw.Document.6">
                  <p:embed/>
                </p:oleObj>
              </mc:Choice>
              <mc:Fallback>
                <p:oleObj name="Micrografx Windows Draw 6.0 Dessin" r:id="rId4" imgW="914286" imgH="548607" progId="Draw.Document.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26464712"/>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DM1c </a:t>
            </a:r>
            <a:r>
              <a:rPr lang="mr-IN"/>
              <a:t>–</a:t>
            </a:r>
            <a:r>
              <a:rPr lang="fr-FR"/>
              <a:t> Unité de translation</a:t>
            </a:r>
          </a:p>
        </p:txBody>
      </p:sp>
      <p:sp>
        <p:nvSpPr>
          <p:cNvPr id="3" name="Espace réservé du contenu 2"/>
          <p:cNvSpPr>
            <a:spLocks noGrp="1"/>
          </p:cNvSpPr>
          <p:nvPr>
            <p:ph idx="1"/>
          </p:nvPr>
        </p:nvSpPr>
        <p:spPr/>
        <p:txBody>
          <a:bodyPr>
            <a:normAutofit fontScale="85000" lnSpcReduction="10000"/>
          </a:bodyPr>
          <a:lstStyle/>
          <a:p>
            <a:r>
              <a:rPr lang="fr-FR" dirty="0"/>
              <a:t>DM1.5 Type de distributeur pour X</a:t>
            </a:r>
          </a:p>
          <a:p>
            <a:r>
              <a:rPr lang="fr-FR" dirty="0"/>
              <a:t>Lorsqu’aucune commande n’est envoyée au distributeur, le distributeur sous pression, la masse doit pouvoir être déplacée sur X manuellement par l’opérateur de maintenance. De plus la commande est assurée par deux boutons poussoirs électriques (un pour le déplacement de gauche à droite, et un deuxième pour le déplacement de droite à gauche). Tracez le schéma du vérin avec son distributeur 5/2 doté de sa commande électrique bistable.</a:t>
            </a:r>
          </a:p>
          <a:p>
            <a:r>
              <a:rPr lang="fr-FR" dirty="0"/>
              <a:t>DM1.6 Régulation de la vitesse pour X</a:t>
            </a:r>
          </a:p>
          <a:p>
            <a:r>
              <a:rPr lang="fr-FR" dirty="0"/>
              <a:t>La vitesse de la masse doit pouvoir être modifiée par un dispositif le plus simple possible. Le réglage de la vitesse de l’aller et celui du retour doit pouvoir être réglé de façon indépendante. Modifiez le croquis précédent pour placer ce dispositif.</a:t>
            </a:r>
          </a:p>
          <a:p>
            <a:r>
              <a:rPr lang="fr-FR" dirty="0"/>
              <a:t>DM1.7 Diamètre de la ventouse</a:t>
            </a:r>
          </a:p>
          <a:p>
            <a:r>
              <a:rPr lang="fr-FR" dirty="0"/>
              <a:t>Quel est le diamètre mini d’une ventouse (vide 60%) pour maintenir la masse de 4Kg en équilibre et celui pour la déplacer de bas en haut à une accélération de 1,5g.</a:t>
            </a:r>
          </a:p>
          <a:p>
            <a:endParaRPr lang="fr-FR" dirty="0"/>
          </a:p>
          <a:p>
            <a:endParaRPr lang="fr-FR" dirty="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181</a:t>
            </a:fld>
            <a:endParaRPr lang="en-US" dirty="0"/>
          </a:p>
        </p:txBody>
      </p:sp>
      <p:sp>
        <p:nvSpPr>
          <p:cNvPr id="7" name="Espace réservé de la date 6"/>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5" name="Object 8">
            <a:hlinkClick r:id="rId3"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3311235" name="Micrografx Windows Draw 6.0 Dessin" r:id="rId4" imgW="914286" imgH="548607" progId="Draw.Document.6">
                  <p:embed/>
                </p:oleObj>
              </mc:Choice>
              <mc:Fallback>
                <p:oleObj name="Micrografx Windows Draw 6.0 Dessin" r:id="rId4" imgW="914286" imgH="548607" progId="Draw.Document.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29851070"/>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DM2a </a:t>
            </a:r>
            <a:r>
              <a:rPr lang="mr-IN"/>
              <a:t>–</a:t>
            </a:r>
            <a:r>
              <a:rPr lang="fr-FR"/>
              <a:t> Logique combinatoire</a:t>
            </a:r>
          </a:p>
        </p:txBody>
      </p:sp>
      <p:sp>
        <p:nvSpPr>
          <p:cNvPr id="3" name="Espace réservé du contenu 2"/>
          <p:cNvSpPr>
            <a:spLocks noGrp="1"/>
          </p:cNvSpPr>
          <p:nvPr>
            <p:ph idx="1"/>
          </p:nvPr>
        </p:nvSpPr>
        <p:spPr/>
        <p:txBody>
          <a:bodyPr>
            <a:normAutofit/>
          </a:bodyPr>
          <a:lstStyle/>
          <a:p>
            <a:r>
              <a:rPr lang="fr-FR" dirty="0"/>
              <a:t>DM2.1 Conversion</a:t>
            </a:r>
          </a:p>
          <a:p>
            <a:r>
              <a:rPr lang="fr-FR"/>
              <a:t>Convertir 2748 en héxadécimal, binaire, octal et BCD.</a:t>
            </a:r>
            <a:endParaRPr lang="fr-FR" dirty="0"/>
          </a:p>
          <a:p>
            <a:r>
              <a:rPr lang="fr-FR" dirty="0"/>
              <a:t>DM2.2 Simplification d’équations</a:t>
            </a:r>
          </a:p>
          <a:p>
            <a:r>
              <a:rPr lang="fr-FR"/>
              <a:t>Simplifiez par </a:t>
            </a:r>
            <a:r>
              <a:rPr lang="fr-FR" b="1"/>
              <a:t>calcul</a:t>
            </a:r>
            <a:r>
              <a:rPr lang="fr-FR"/>
              <a:t> :</a:t>
            </a:r>
          </a:p>
          <a:p>
            <a:endParaRPr lang="fr-FR"/>
          </a:p>
          <a:p>
            <a:endParaRPr lang="fr-FR"/>
          </a:p>
          <a:p>
            <a:r>
              <a:rPr lang="fr-FR"/>
              <a:t>Simplifiez par un </a:t>
            </a:r>
            <a:r>
              <a:rPr lang="fr-FR" b="1"/>
              <a:t>tableau de Karnaugh</a:t>
            </a:r>
            <a:r>
              <a:rPr lang="fr-FR"/>
              <a:t> :</a:t>
            </a:r>
          </a:p>
          <a:p>
            <a:endParaRPr lang="fr-F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182</a:t>
            </a:fld>
            <a:endParaRPr lang="en-US" dirty="0"/>
          </a:p>
        </p:txBody>
      </p:sp>
      <p:sp>
        <p:nvSpPr>
          <p:cNvPr id="12" name="Espace réservé de la date 11"/>
          <p:cNvSpPr>
            <a:spLocks noGrp="1"/>
          </p:cNvSpPr>
          <p:nvPr>
            <p:ph type="dt" sz="half" idx="2"/>
          </p:nvPr>
        </p:nvSpPr>
        <p:spPr/>
        <p:txBody>
          <a:bodyPr/>
          <a:lstStyle/>
          <a:p>
            <a:r>
              <a:rPr lang="fr-FR" dirty="0"/>
              <a:t>PG/TB</a:t>
            </a:r>
            <a:endParaRPr lang="en-US" dirty="0"/>
          </a:p>
        </p:txBody>
      </p:sp>
      <p:sp>
        <p:nvSpPr>
          <p:cNvPr id="11" name="Espace réservé du pied de page 10"/>
          <p:cNvSpPr>
            <a:spLocks noGrp="1"/>
          </p:cNvSpPr>
          <p:nvPr>
            <p:ph type="ftr" sz="quarter" idx="3"/>
          </p:nvPr>
        </p:nvSpPr>
        <p:spPr/>
        <p:txBody>
          <a:bodyPr/>
          <a:lstStyle/>
          <a:p>
            <a:r>
              <a:rPr lang="cs-CZ" dirty="0"/>
              <a:t>GMP3 - M1214</a:t>
            </a:r>
            <a:endParaRPr lang="en-US" dirty="0"/>
          </a:p>
        </p:txBody>
      </p:sp>
      <p:graphicFrame>
        <p:nvGraphicFramePr>
          <p:cNvPr id="5" name="Object 18"/>
          <p:cNvGraphicFramePr>
            <a:graphicFrameLocks noChangeAspect="1"/>
          </p:cNvGraphicFramePr>
          <p:nvPr>
            <p:extLst>
              <p:ext uri="{D42A27DB-BD31-4B8C-83A1-F6EECF244321}">
                <p14:modId xmlns:p14="http://schemas.microsoft.com/office/powerpoint/2010/main" val="1485884771"/>
              </p:ext>
            </p:extLst>
          </p:nvPr>
        </p:nvGraphicFramePr>
        <p:xfrm>
          <a:off x="977005" y="3576497"/>
          <a:ext cx="3740770" cy="387040"/>
        </p:xfrm>
        <a:graphic>
          <a:graphicData uri="http://schemas.openxmlformats.org/presentationml/2006/ole">
            <mc:AlternateContent xmlns:mc="http://schemas.openxmlformats.org/markup-compatibility/2006">
              <mc:Choice xmlns:v="urn:schemas-microsoft-com:vml" Requires="v">
                <p:oleObj spid="_x0000_s4805529" name="Equation" r:id="rId4" imgW="1866600" imgH="190440" progId="Equation.3">
                  <p:embed/>
                </p:oleObj>
              </mc:Choice>
              <mc:Fallback>
                <p:oleObj name="Equation" r:id="rId4" imgW="1866600" imgH="1904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005" y="3576497"/>
                        <a:ext cx="3740770" cy="387040"/>
                      </a:xfrm>
                      <a:prstGeom prst="rect">
                        <a:avLst/>
                      </a:prstGeom>
                      <a:solidFill>
                        <a:schemeClr val="bg1"/>
                      </a:solidFill>
                    </p:spPr>
                  </p:pic>
                </p:oleObj>
              </mc:Fallback>
            </mc:AlternateContent>
          </a:graphicData>
        </a:graphic>
      </p:graphicFrame>
      <p:graphicFrame>
        <p:nvGraphicFramePr>
          <p:cNvPr id="6" name="Object 20"/>
          <p:cNvGraphicFramePr>
            <a:graphicFrameLocks noChangeAspect="1"/>
          </p:cNvGraphicFramePr>
          <p:nvPr>
            <p:extLst>
              <p:ext uri="{D42A27DB-BD31-4B8C-83A1-F6EECF244321}">
                <p14:modId xmlns:p14="http://schemas.microsoft.com/office/powerpoint/2010/main" val="246033968"/>
              </p:ext>
            </p:extLst>
          </p:nvPr>
        </p:nvGraphicFramePr>
        <p:xfrm>
          <a:off x="978137" y="3988582"/>
          <a:ext cx="3567359" cy="400536"/>
        </p:xfrm>
        <a:graphic>
          <a:graphicData uri="http://schemas.openxmlformats.org/presentationml/2006/ole">
            <mc:AlternateContent xmlns:mc="http://schemas.openxmlformats.org/markup-compatibility/2006">
              <mc:Choice xmlns:v="urn:schemas-microsoft-com:vml" Requires="v">
                <p:oleObj spid="_x0000_s4805530" name="Equation" r:id="rId6" imgW="1701720" imgH="190440" progId="Equation.3">
                  <p:embed/>
                </p:oleObj>
              </mc:Choice>
              <mc:Fallback>
                <p:oleObj name="Equation" r:id="rId6" imgW="1701720" imgH="1904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137" y="3988582"/>
                        <a:ext cx="3567359" cy="400536"/>
                      </a:xfrm>
                      <a:prstGeom prst="rect">
                        <a:avLst/>
                      </a:prstGeom>
                      <a:solidFill>
                        <a:schemeClr val="bg1"/>
                      </a:solidFill>
                    </p:spPr>
                  </p:pic>
                </p:oleObj>
              </mc:Fallback>
            </mc:AlternateContent>
          </a:graphicData>
        </a:graphic>
      </p:graphicFrame>
      <p:graphicFrame>
        <p:nvGraphicFramePr>
          <p:cNvPr id="8" name="Object 10"/>
          <p:cNvGraphicFramePr>
            <a:graphicFrameLocks noChangeAspect="1"/>
          </p:cNvGraphicFramePr>
          <p:nvPr>
            <p:extLst>
              <p:ext uri="{D42A27DB-BD31-4B8C-83A1-F6EECF244321}">
                <p14:modId xmlns:p14="http://schemas.microsoft.com/office/powerpoint/2010/main" val="1420694639"/>
              </p:ext>
            </p:extLst>
          </p:nvPr>
        </p:nvGraphicFramePr>
        <p:xfrm>
          <a:off x="977006" y="4978706"/>
          <a:ext cx="3199227" cy="360000"/>
        </p:xfrm>
        <a:graphic>
          <a:graphicData uri="http://schemas.openxmlformats.org/presentationml/2006/ole">
            <mc:AlternateContent xmlns:mc="http://schemas.openxmlformats.org/markup-compatibility/2006">
              <mc:Choice xmlns:v="urn:schemas-microsoft-com:vml" Requires="v">
                <p:oleObj spid="_x0000_s4805531" name="Equation" r:id="rId8" imgW="1688760" imgH="190440" progId="Equation.3">
                  <p:embed/>
                </p:oleObj>
              </mc:Choice>
              <mc:Fallback>
                <p:oleObj name="Equation" r:id="rId8" imgW="1688760" imgH="1904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006" y="4978706"/>
                        <a:ext cx="3199227" cy="360000"/>
                      </a:xfrm>
                      <a:prstGeom prst="rect">
                        <a:avLst/>
                      </a:prstGeom>
                      <a:solidFill>
                        <a:schemeClr val="bg1"/>
                      </a:solidFill>
                    </p:spPr>
                  </p:pic>
                </p:oleObj>
              </mc:Fallback>
            </mc:AlternateContent>
          </a:graphicData>
        </a:graphic>
      </p:graphicFrame>
      <p:graphicFrame>
        <p:nvGraphicFramePr>
          <p:cNvPr id="9" name="Object 11"/>
          <p:cNvGraphicFramePr>
            <a:graphicFrameLocks noChangeAspect="1"/>
          </p:cNvGraphicFramePr>
          <p:nvPr>
            <p:extLst>
              <p:ext uri="{D42A27DB-BD31-4B8C-83A1-F6EECF244321}">
                <p14:modId xmlns:p14="http://schemas.microsoft.com/office/powerpoint/2010/main" val="949942437"/>
              </p:ext>
            </p:extLst>
          </p:nvPr>
        </p:nvGraphicFramePr>
        <p:xfrm>
          <a:off x="979304" y="5421641"/>
          <a:ext cx="3913086" cy="360000"/>
        </p:xfrm>
        <a:graphic>
          <a:graphicData uri="http://schemas.openxmlformats.org/presentationml/2006/ole">
            <mc:AlternateContent xmlns:mc="http://schemas.openxmlformats.org/markup-compatibility/2006">
              <mc:Choice xmlns:v="urn:schemas-microsoft-com:vml" Requires="v">
                <p:oleObj spid="_x0000_s4805532" name="Equation" r:id="rId10" imgW="2070000" imgH="190440" progId="Equation.3">
                  <p:embed/>
                </p:oleObj>
              </mc:Choice>
              <mc:Fallback>
                <p:oleObj name="Equation" r:id="rId10" imgW="2070000" imgH="1904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304" y="5421641"/>
                        <a:ext cx="3913086" cy="360000"/>
                      </a:xfrm>
                      <a:prstGeom prst="rect">
                        <a:avLst/>
                      </a:prstGeom>
                      <a:solidFill>
                        <a:schemeClr val="bg1"/>
                      </a:solidFill>
                    </p:spPr>
                  </p:pic>
                </p:oleObj>
              </mc:Fallback>
            </mc:AlternateContent>
          </a:graphicData>
        </a:graphic>
      </p:graphicFrame>
      <p:graphicFrame>
        <p:nvGraphicFramePr>
          <p:cNvPr id="10" name="Object 8">
            <a:hlinkClick r:id="rId12"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4805533" name="Micrografx Windows Draw 6.0 Dessin" r:id="rId13" imgW="914286" imgH="548607" progId="Draw.Document.6">
                  <p:embed/>
                </p:oleObj>
              </mc:Choice>
              <mc:Fallback>
                <p:oleObj name="Micrografx Windows Draw 6.0 Dessin" r:id="rId13" imgW="914286" imgH="548607" progId="Draw.Document.6">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26436146"/>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DM2b </a:t>
            </a:r>
            <a:r>
              <a:rPr lang="mr-IN"/>
              <a:t>–</a:t>
            </a:r>
            <a:r>
              <a:rPr lang="fr-FR"/>
              <a:t> Logique combinatoire</a:t>
            </a:r>
          </a:p>
        </p:txBody>
      </p:sp>
      <p:sp>
        <p:nvSpPr>
          <p:cNvPr id="3" name="Espace réservé du contenu 2"/>
          <p:cNvSpPr>
            <a:spLocks noGrp="1"/>
          </p:cNvSpPr>
          <p:nvPr>
            <p:ph idx="1"/>
          </p:nvPr>
        </p:nvSpPr>
        <p:spPr/>
        <p:txBody>
          <a:bodyPr>
            <a:normAutofit/>
          </a:bodyPr>
          <a:lstStyle/>
          <a:p>
            <a:r>
              <a:rPr lang="fr-FR" dirty="0"/>
              <a:t>DM2.2 Suite</a:t>
            </a:r>
          </a:p>
          <a:p>
            <a:r>
              <a:rPr lang="fr-FR"/>
              <a:t>Simplifiez grâce aux </a:t>
            </a:r>
            <a:r>
              <a:rPr lang="fr-FR" b="1"/>
              <a:t>Lois de De Morgan</a:t>
            </a:r>
            <a:r>
              <a:rPr lang="fr-FR"/>
              <a:t> :</a:t>
            </a:r>
          </a:p>
          <a:p>
            <a:endParaRPr lang="fr-F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183</a:t>
            </a:fld>
            <a:endParaRPr lang="en-US" dirty="0"/>
          </a:p>
        </p:txBody>
      </p:sp>
      <p:sp>
        <p:nvSpPr>
          <p:cNvPr id="13" name="Espace réservé de la date 12"/>
          <p:cNvSpPr>
            <a:spLocks noGrp="1"/>
          </p:cNvSpPr>
          <p:nvPr>
            <p:ph type="dt" sz="half" idx="2"/>
          </p:nvPr>
        </p:nvSpPr>
        <p:spPr/>
        <p:txBody>
          <a:bodyPr/>
          <a:lstStyle/>
          <a:p>
            <a:r>
              <a:rPr lang="fr-FR" dirty="0"/>
              <a:t>PG/TB</a:t>
            </a:r>
            <a:endParaRPr lang="en-US" dirty="0"/>
          </a:p>
        </p:txBody>
      </p:sp>
      <p:sp>
        <p:nvSpPr>
          <p:cNvPr id="7" name="Espace réservé du pied de page 6"/>
          <p:cNvSpPr>
            <a:spLocks noGrp="1"/>
          </p:cNvSpPr>
          <p:nvPr>
            <p:ph type="ftr" sz="quarter" idx="3"/>
          </p:nvPr>
        </p:nvSpPr>
        <p:spPr/>
        <p:txBody>
          <a:bodyPr/>
          <a:lstStyle/>
          <a:p>
            <a:r>
              <a:rPr lang="cs-CZ" dirty="0"/>
              <a:t>GMP3 - M1214</a:t>
            </a:r>
            <a:endParaRPr lang="en-US" dirty="0"/>
          </a:p>
        </p:txBody>
      </p:sp>
      <p:graphicFrame>
        <p:nvGraphicFramePr>
          <p:cNvPr id="10" name="Object 6"/>
          <p:cNvGraphicFramePr>
            <a:graphicFrameLocks noChangeAspect="1"/>
          </p:cNvGraphicFramePr>
          <p:nvPr>
            <p:extLst>
              <p:ext uri="{D42A27DB-BD31-4B8C-83A1-F6EECF244321}">
                <p14:modId xmlns:p14="http://schemas.microsoft.com/office/powerpoint/2010/main" val="1391636841"/>
              </p:ext>
            </p:extLst>
          </p:nvPr>
        </p:nvGraphicFramePr>
        <p:xfrm>
          <a:off x="822959" y="4115264"/>
          <a:ext cx="4535487" cy="788988"/>
        </p:xfrm>
        <a:graphic>
          <a:graphicData uri="http://schemas.openxmlformats.org/presentationml/2006/ole">
            <mc:AlternateContent xmlns:mc="http://schemas.openxmlformats.org/markup-compatibility/2006">
              <mc:Choice xmlns:v="urn:schemas-microsoft-com:vml" Requires="v">
                <p:oleObj spid="_x0000_s4770573" name="Équation" r:id="rId3" imgW="1752480" imgH="304560" progId="Equation.3">
                  <p:embed/>
                </p:oleObj>
              </mc:Choice>
              <mc:Fallback>
                <p:oleObj name="Équation" r:id="rId3" imgW="1752480" imgH="3045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59" y="4115264"/>
                        <a:ext cx="4535487" cy="788988"/>
                      </a:xfrm>
                      <a:prstGeom prst="rect">
                        <a:avLst/>
                      </a:prstGeom>
                      <a:solidFill>
                        <a:schemeClr val="bg1"/>
                      </a:solidFill>
                    </p:spPr>
                  </p:pic>
                </p:oleObj>
              </mc:Fallback>
            </mc:AlternateContent>
          </a:graphicData>
        </a:graphic>
      </p:graphicFrame>
      <p:graphicFrame>
        <p:nvGraphicFramePr>
          <p:cNvPr id="11" name="Object 7"/>
          <p:cNvGraphicFramePr>
            <a:graphicFrameLocks noChangeAspect="1"/>
          </p:cNvGraphicFramePr>
          <p:nvPr>
            <p:extLst>
              <p:ext uri="{D42A27DB-BD31-4B8C-83A1-F6EECF244321}">
                <p14:modId xmlns:p14="http://schemas.microsoft.com/office/powerpoint/2010/main" val="123277822"/>
              </p:ext>
            </p:extLst>
          </p:nvPr>
        </p:nvGraphicFramePr>
        <p:xfrm>
          <a:off x="832032" y="2983366"/>
          <a:ext cx="3771900" cy="796925"/>
        </p:xfrm>
        <a:graphic>
          <a:graphicData uri="http://schemas.openxmlformats.org/presentationml/2006/ole">
            <mc:AlternateContent xmlns:mc="http://schemas.openxmlformats.org/markup-compatibility/2006">
              <mc:Choice xmlns:v="urn:schemas-microsoft-com:vml" Requires="v">
                <p:oleObj spid="_x0000_s4770574" name="Equation" r:id="rId5" imgW="1485255" imgH="317362" progId="Equation.3">
                  <p:embed/>
                </p:oleObj>
              </mc:Choice>
              <mc:Fallback>
                <p:oleObj name="Equation" r:id="rId5" imgW="1485255" imgH="31736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032" y="2983366"/>
                        <a:ext cx="37719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8">
            <a:hlinkClick r:id="rId7"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4770575" name="Micrografx Windows Draw 6.0 Dessin" r:id="rId8" imgW="914286" imgH="548607" progId="Draw.Document.6">
                  <p:embed/>
                </p:oleObj>
              </mc:Choice>
              <mc:Fallback>
                <p:oleObj name="Micrografx Windows Draw 6.0 Dessin" r:id="rId8" imgW="914286" imgH="548607" progId="Draw.Document.6">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9106861"/>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5"/>
            <a:ext cx="7543800" cy="1060282"/>
          </a:xfrm>
        </p:spPr>
        <p:txBody>
          <a:bodyPr>
            <a:normAutofit/>
          </a:bodyPr>
          <a:lstStyle/>
          <a:p>
            <a:r>
              <a:rPr lang="fr-FR" sz="4400"/>
              <a:t>DM3a </a:t>
            </a:r>
            <a:r>
              <a:rPr lang="mr-IN" sz="4400"/>
              <a:t>–</a:t>
            </a:r>
            <a:r>
              <a:rPr lang="fr-FR" sz="4400"/>
              <a:t> Décodeur GRAY-Binaire</a:t>
            </a:r>
          </a:p>
        </p:txBody>
      </p:sp>
      <p:sp>
        <p:nvSpPr>
          <p:cNvPr id="3" name="Espace réservé du contenu 2"/>
          <p:cNvSpPr>
            <a:spLocks noGrp="1"/>
          </p:cNvSpPr>
          <p:nvPr>
            <p:ph sz="half" idx="1"/>
          </p:nvPr>
        </p:nvSpPr>
        <p:spPr/>
        <p:txBody>
          <a:bodyPr>
            <a:normAutofit fontScale="77500" lnSpcReduction="20000"/>
          </a:bodyPr>
          <a:lstStyle/>
          <a:p>
            <a:r>
              <a:rPr lang="fr-FR"/>
              <a:t>Certains dispositifs, tels que le codeur absolu, possèdent une sortie codée en GRAY qu'il faut convertir en binaire pour l'utiliser avec un système informatique. La sortie de ce codeur absolu offre un mot de n bits codé en GRAY, image de la valeur angulaire de son arbre par rapport à une position initiale fixe.</a:t>
            </a:r>
          </a:p>
          <a:p>
            <a:r>
              <a:rPr lang="fr-FR"/>
              <a:t>Principe de fonctionnement :</a:t>
            </a:r>
          </a:p>
          <a:p>
            <a:r>
              <a:rPr lang="fr-FR"/>
              <a:t>Quatre photo-diodes émettent au travers d’un disque possédant des zones transparentes et d’autres zones opaques. Selon la position du disque, donc de l’arbre, les photo-récepteurs donnent une information binaire pour chaque piste. Ces informations sont nommées a, b, c et d, a étant le bit de poids faible.</a:t>
            </a:r>
          </a:p>
          <a:p>
            <a:r>
              <a:rPr lang="fr-FR"/>
              <a:t>Ces bits constituent un mot codé en GRAY de la position de l’arbre.</a:t>
            </a:r>
          </a:p>
          <a:p>
            <a:endParaRPr lang="fr-FR"/>
          </a:p>
          <a:p>
            <a:endParaRPr lang="fr-FR"/>
          </a:p>
        </p:txBody>
      </p:sp>
      <p:pic>
        <p:nvPicPr>
          <p:cNvPr id="10" name="Espace réservé du contenu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26279" y="2408765"/>
            <a:ext cx="3839399" cy="2412028"/>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184</a:t>
            </a:fld>
            <a:endParaRPr lang="en-US" dirty="0"/>
          </a:p>
        </p:txBody>
      </p:sp>
      <p:sp>
        <p:nvSpPr>
          <p:cNvPr id="5" name="Espace réservé de la date 4"/>
          <p:cNvSpPr>
            <a:spLocks noGrp="1"/>
          </p:cNvSpPr>
          <p:nvPr>
            <p:ph type="dt" sz="half" idx="13"/>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8" name="Object 8">
            <a:hlinkClick r:id="rId4"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3541614" name="Micrografx Windows Draw 6.0 Dessin" r:id="rId5" imgW="914286" imgH="548607" progId="Draw.Document.6">
                  <p:embed/>
                </p:oleObj>
              </mc:Choice>
              <mc:Fallback>
                <p:oleObj name="Micrografx Windows Draw 6.0 Dessin" r:id="rId5" imgW="914286" imgH="548607" progId="Draw.Document.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03754510"/>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a:t>DM3b </a:t>
            </a:r>
            <a:r>
              <a:rPr lang="mr-IN" sz="4400"/>
              <a:t>–</a:t>
            </a:r>
            <a:r>
              <a:rPr lang="fr-FR" sz="4400"/>
              <a:t> Décodeur GRAY-Binaire</a:t>
            </a:r>
          </a:p>
        </p:txBody>
      </p:sp>
      <p:sp>
        <p:nvSpPr>
          <p:cNvPr id="3" name="Espace réservé du contenu 2"/>
          <p:cNvSpPr>
            <a:spLocks noGrp="1"/>
          </p:cNvSpPr>
          <p:nvPr>
            <p:ph idx="1"/>
          </p:nvPr>
        </p:nvSpPr>
        <p:spPr/>
        <p:txBody>
          <a:bodyPr>
            <a:normAutofit lnSpcReduction="10000"/>
          </a:bodyPr>
          <a:lstStyle/>
          <a:p>
            <a:r>
              <a:rPr lang="fr-FR"/>
              <a:t>Le circuit électronique à étudier doit effectuer la conversion d'un mot codé en GRAY en un binaire pur.</a:t>
            </a:r>
          </a:p>
          <a:p>
            <a:r>
              <a:rPr lang="fr-FR"/>
              <a:t>DM 3.1 Justifiez le codage GRAY du disque.</a:t>
            </a:r>
          </a:p>
          <a:p>
            <a:r>
              <a:rPr lang="fr-FR"/>
              <a:t>DM 3.2 Tracez la table de vérité pour un décodeur 4 bits. Ce décodeur reçoit un mot de 4 bits (a, b, c, d) en entrée, codé en GRAY. Il doit fournir en sortie un mot de 4 bits (A, B, C, D) codé en binaire pur. Les variables a et A représentent les bits de poids faible des mots respectivement d'entrée et de sortie.</a:t>
            </a:r>
          </a:p>
          <a:p>
            <a:r>
              <a:rPr lang="fr-FR"/>
              <a:t>DM 3.3 Tirez les équations simplifiées des tableaux de Karnaugh des sorties A, B, C, et D. Simplifiez de nouveau ces équations par la fonction XOR.</a:t>
            </a:r>
          </a:p>
          <a:p>
            <a:r>
              <a:rPr lang="fr-FR"/>
              <a:t>DM 3.4 Tracez le schéma électronique du circuit de GRAY -&gt; binaire.</a:t>
            </a:r>
          </a:p>
          <a:p>
            <a:r>
              <a:rPr lang="fr-FR"/>
              <a:t>DM 3.5 Déduire le circuit pour un décodeur n bits</a:t>
            </a:r>
          </a:p>
          <a:p>
            <a:endParaRPr lang="fr-FR"/>
          </a:p>
          <a:p>
            <a:endParaRPr lang="fr-FR"/>
          </a:p>
          <a:p>
            <a:endParaRPr lang="fr-FR"/>
          </a:p>
          <a:p>
            <a:endParaRPr lang="fr-FR"/>
          </a:p>
          <a:p>
            <a:endParaRPr lang="fr-FR"/>
          </a:p>
          <a:p>
            <a:endParaRPr lang="fr-F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185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Object 8">
            <a:hlinkClick r:id="rId3"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3542636" name="Micrografx Windows Draw 6.0 Dessin" r:id="rId4" imgW="914286" imgH="548607" progId="Draw.Document.6">
                  <p:embed/>
                </p:oleObj>
              </mc:Choice>
              <mc:Fallback>
                <p:oleObj name="Micrografx Windows Draw 6.0 Dessin" r:id="rId4" imgW="914286" imgH="548607" progId="Draw.Document.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27302086"/>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5"/>
            <a:ext cx="7543800" cy="1060282"/>
          </a:xfrm>
        </p:spPr>
        <p:txBody>
          <a:bodyPr/>
          <a:lstStyle/>
          <a:p>
            <a:r>
              <a:rPr lang="fr-FR"/>
              <a:t>DM31 </a:t>
            </a:r>
            <a:r>
              <a:rPr lang="mr-IN"/>
              <a:t>–</a:t>
            </a:r>
            <a:r>
              <a:rPr lang="fr-FR"/>
              <a:t> Afficheur 7 segments</a:t>
            </a:r>
          </a:p>
        </p:txBody>
      </p:sp>
      <p:sp>
        <p:nvSpPr>
          <p:cNvPr id="3" name="Espace réservé du contenu 2"/>
          <p:cNvSpPr>
            <a:spLocks noGrp="1"/>
          </p:cNvSpPr>
          <p:nvPr>
            <p:ph sz="half" idx="1"/>
          </p:nvPr>
        </p:nvSpPr>
        <p:spPr>
          <a:xfrm>
            <a:off x="822960" y="1845734"/>
            <a:ext cx="6004502" cy="4023360"/>
          </a:xfrm>
        </p:spPr>
        <p:txBody>
          <a:bodyPr>
            <a:normAutofit fontScale="92500" lnSpcReduction="10000"/>
          </a:bodyPr>
          <a:lstStyle/>
          <a:p>
            <a:r>
              <a:rPr lang="fr-FR" dirty="0"/>
              <a:t>L'afficheur 7 segments est composé de 7 diodes électroluminescentes. Ces dernières sont disposées de manière à former les chiffres de 0 à 9. Suivant la valeur à afficher, plusieurs afficheurs sont utilisés. Le mot en binaire du résultat doit être converti en BCD. Chaque groupe de 4 bits, représentant un chiffre, est appliqué à l’entrée d’un décodeur qui contrôle les 7 diodes de l'afficheur.</a:t>
            </a:r>
          </a:p>
          <a:p>
            <a:r>
              <a:rPr lang="fr-FR" dirty="0"/>
              <a:t>DM 31.1 Tracez la table de vérité de ce décodeur, liant les entrées a, b, c, d, et les sorties A, B, C, D, E, F et G.</a:t>
            </a:r>
          </a:p>
          <a:p>
            <a:r>
              <a:rPr lang="fr-FR" dirty="0"/>
              <a:t>DM 31.2 </a:t>
            </a:r>
            <a:r>
              <a:rPr lang="fr-FR"/>
              <a:t>A l'aide d'un tableau de Karnaugh pour chaque sortie, donnez les équations de A, B, C, D, E, F et G.</a:t>
            </a:r>
          </a:p>
          <a:p>
            <a:r>
              <a:rPr lang="fr-FR" dirty="0"/>
              <a:t>DM 31.3 </a:t>
            </a:r>
            <a:r>
              <a:rPr lang="fr-FR"/>
              <a:t>Tracez le schéma électronique. Comptabilisez le nombre de portes logiques.</a:t>
            </a:r>
            <a:endParaRPr lang="fr-FR" dirty="0"/>
          </a:p>
          <a:p>
            <a:endParaRPr lang="fr-FR"/>
          </a:p>
        </p:txBody>
      </p:sp>
      <p:sp>
        <p:nvSpPr>
          <p:cNvPr id="5" name="Espace réservé du numéro de diapositive 4"/>
          <p:cNvSpPr>
            <a:spLocks noGrp="1"/>
          </p:cNvSpPr>
          <p:nvPr>
            <p:ph type="sldNum" sz="quarter" idx="12"/>
          </p:nvPr>
        </p:nvSpPr>
        <p:spPr/>
        <p:txBody>
          <a:bodyPr/>
          <a:lstStyle/>
          <a:p>
            <a:fld id="{4FAB73BC-B049-4115-A692-8D63A059BFB8}" type="slidenum">
              <a:rPr lang="en-US" dirty="0"/>
              <a:t>186</a:t>
            </a:fld>
            <a:endParaRPr lang="en-US" dirty="0"/>
          </a:p>
        </p:txBody>
      </p:sp>
      <p:sp>
        <p:nvSpPr>
          <p:cNvPr id="6" name="Espace réservé de la date 5"/>
          <p:cNvSpPr>
            <a:spLocks noGrp="1"/>
          </p:cNvSpPr>
          <p:nvPr>
            <p:ph type="dt" sz="half" idx="13"/>
          </p:nvPr>
        </p:nvSpPr>
        <p:spPr/>
        <p:txBody>
          <a:bodyPr/>
          <a:lstStyle/>
          <a:p>
            <a:r>
              <a:rPr lang="fr-FR" dirty="0"/>
              <a:t>PG/TB</a:t>
            </a:r>
            <a:endParaRPr lang="en-US" dirty="0"/>
          </a:p>
        </p:txBody>
      </p:sp>
      <p:sp>
        <p:nvSpPr>
          <p:cNvPr id="7" name="Espace réservé du pied de page 6"/>
          <p:cNvSpPr>
            <a:spLocks noGrp="1"/>
          </p:cNvSpPr>
          <p:nvPr>
            <p:ph type="ftr" sz="quarter" idx="3"/>
          </p:nvPr>
        </p:nvSpPr>
        <p:spPr/>
        <p:txBody>
          <a:bodyPr/>
          <a:lstStyle/>
          <a:p>
            <a:r>
              <a:rPr lang="cs-CZ" dirty="0"/>
              <a:t>GMP3 - M1214</a:t>
            </a:r>
            <a:endParaRPr lang="en-US" dirty="0"/>
          </a:p>
        </p:txBody>
      </p:sp>
      <p:grpSp>
        <p:nvGrpSpPr>
          <p:cNvPr id="98" name="Grouper 97"/>
          <p:cNvGrpSpPr/>
          <p:nvPr/>
        </p:nvGrpSpPr>
        <p:grpSpPr>
          <a:xfrm>
            <a:off x="6923986" y="1881093"/>
            <a:ext cx="1344938" cy="2692901"/>
            <a:chOff x="6923986" y="1916717"/>
            <a:chExt cx="1344938" cy="2692901"/>
          </a:xfrm>
        </p:grpSpPr>
        <p:cxnSp>
          <p:nvCxnSpPr>
            <p:cNvPr id="72" name="Connecteur en angle 71"/>
            <p:cNvCxnSpPr>
              <a:stCxn id="14" idx="2"/>
            </p:cNvCxnSpPr>
            <p:nvPr/>
          </p:nvCxnSpPr>
          <p:spPr>
            <a:xfrm rot="5400000">
              <a:off x="7112002" y="3157208"/>
              <a:ext cx="845481" cy="123189"/>
            </a:xfrm>
            <a:prstGeom prst="bentConnector3">
              <a:avLst>
                <a:gd name="adj1" fmla="val 21569"/>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7490420" y="1916717"/>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A</a:t>
              </a:r>
              <a:endParaRPr lang="fr-FR" sz="1400">
                <a:latin typeface="+mn-lt"/>
              </a:endParaRPr>
            </a:p>
          </p:txBody>
        </p:sp>
        <p:sp>
          <p:nvSpPr>
            <p:cNvPr id="11" name="Préparation 10"/>
            <p:cNvSpPr/>
            <p:nvPr/>
          </p:nvSpPr>
          <p:spPr>
            <a:xfrm>
              <a:off x="7380312" y="2204864"/>
              <a:ext cx="432048" cy="123188"/>
            </a:xfrm>
            <a:prstGeom prst="flowChartPreparati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Préparation 11"/>
            <p:cNvSpPr/>
            <p:nvPr/>
          </p:nvSpPr>
          <p:spPr>
            <a:xfrm rot="5400000">
              <a:off x="7147726" y="2435387"/>
              <a:ext cx="432048" cy="123188"/>
            </a:xfrm>
            <a:prstGeom prst="flowChartPreparati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Préparation 12"/>
            <p:cNvSpPr/>
            <p:nvPr/>
          </p:nvSpPr>
          <p:spPr>
            <a:xfrm rot="5400000">
              <a:off x="7618434" y="2438869"/>
              <a:ext cx="432048" cy="123188"/>
            </a:xfrm>
            <a:prstGeom prst="flowChartPreparati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Préparation 13"/>
            <p:cNvSpPr/>
            <p:nvPr/>
          </p:nvSpPr>
          <p:spPr>
            <a:xfrm>
              <a:off x="7380312" y="2672874"/>
              <a:ext cx="432048" cy="123188"/>
            </a:xfrm>
            <a:prstGeom prst="flowChartPreparati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Préparation 14"/>
            <p:cNvSpPr/>
            <p:nvPr/>
          </p:nvSpPr>
          <p:spPr>
            <a:xfrm rot="5400000">
              <a:off x="7147726" y="2903397"/>
              <a:ext cx="432048" cy="123188"/>
            </a:xfrm>
            <a:prstGeom prst="flowChartPreparati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Préparation 15"/>
            <p:cNvSpPr/>
            <p:nvPr/>
          </p:nvSpPr>
          <p:spPr>
            <a:xfrm rot="5400000">
              <a:off x="7618434" y="2906879"/>
              <a:ext cx="432048" cy="123188"/>
            </a:xfrm>
            <a:prstGeom prst="flowChartPreparati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Préparation 16"/>
            <p:cNvSpPr/>
            <p:nvPr/>
          </p:nvSpPr>
          <p:spPr>
            <a:xfrm>
              <a:off x="7380312" y="3146834"/>
              <a:ext cx="432048" cy="123188"/>
            </a:xfrm>
            <a:prstGeom prst="flowChartPreparati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7890032" y="2276872"/>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B</a:t>
              </a:r>
              <a:endParaRPr lang="fr-FR" sz="1400">
                <a:latin typeface="+mn-lt"/>
              </a:endParaRPr>
            </a:p>
          </p:txBody>
        </p:sp>
        <p:sp>
          <p:nvSpPr>
            <p:cNvPr id="20" name="ZoneTexte 19"/>
            <p:cNvSpPr txBox="1"/>
            <p:nvPr/>
          </p:nvSpPr>
          <p:spPr>
            <a:xfrm>
              <a:off x="7890032" y="2747742"/>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C</a:t>
              </a:r>
              <a:endParaRPr lang="fr-FR" sz="1400">
                <a:latin typeface="+mn-lt"/>
              </a:endParaRPr>
            </a:p>
          </p:txBody>
        </p:sp>
        <p:sp>
          <p:nvSpPr>
            <p:cNvPr id="21" name="ZoneTexte 20"/>
            <p:cNvSpPr txBox="1"/>
            <p:nvPr/>
          </p:nvSpPr>
          <p:spPr>
            <a:xfrm>
              <a:off x="7576348" y="3212976"/>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D</a:t>
              </a:r>
              <a:endParaRPr lang="fr-FR" sz="1400">
                <a:latin typeface="+mn-lt"/>
              </a:endParaRPr>
            </a:p>
          </p:txBody>
        </p:sp>
        <p:sp>
          <p:nvSpPr>
            <p:cNvPr id="22" name="ZoneTexte 21"/>
            <p:cNvSpPr txBox="1"/>
            <p:nvPr/>
          </p:nvSpPr>
          <p:spPr>
            <a:xfrm>
              <a:off x="7091796" y="2747742"/>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E</a:t>
              </a:r>
              <a:endParaRPr lang="fr-FR" sz="1400">
                <a:latin typeface="+mn-lt"/>
              </a:endParaRPr>
            </a:p>
          </p:txBody>
        </p:sp>
        <p:sp>
          <p:nvSpPr>
            <p:cNvPr id="23" name="ZoneTexte 22"/>
            <p:cNvSpPr txBox="1"/>
            <p:nvPr/>
          </p:nvSpPr>
          <p:spPr>
            <a:xfrm>
              <a:off x="7091796" y="2276872"/>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F</a:t>
              </a:r>
              <a:endParaRPr lang="fr-FR" sz="1400">
                <a:latin typeface="+mn-lt"/>
              </a:endParaRPr>
            </a:p>
          </p:txBody>
        </p:sp>
        <p:sp>
          <p:nvSpPr>
            <p:cNvPr id="24" name="ZoneTexte 23"/>
            <p:cNvSpPr txBox="1"/>
            <p:nvPr/>
          </p:nvSpPr>
          <p:spPr>
            <a:xfrm>
              <a:off x="7583148" y="2423707"/>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G</a:t>
              </a:r>
              <a:endParaRPr lang="fr-FR" sz="1400">
                <a:latin typeface="+mn-lt"/>
              </a:endParaRPr>
            </a:p>
          </p:txBody>
        </p:sp>
        <p:sp>
          <p:nvSpPr>
            <p:cNvPr id="25" name="Rectangle 24"/>
            <p:cNvSpPr/>
            <p:nvPr/>
          </p:nvSpPr>
          <p:spPr>
            <a:xfrm>
              <a:off x="6923986" y="3645024"/>
              <a:ext cx="1344938"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a:t>Décodeur pour</a:t>
              </a:r>
            </a:p>
            <a:p>
              <a:pPr algn="ctr"/>
              <a:r>
                <a:rPr lang="fr-FR" sz="1200"/>
                <a:t>Afficheur 7 segments</a:t>
              </a:r>
            </a:p>
          </p:txBody>
        </p:sp>
        <p:cxnSp>
          <p:nvCxnSpPr>
            <p:cNvPr id="33" name="Connecteur en angle 32"/>
            <p:cNvCxnSpPr>
              <a:stCxn id="12" idx="2"/>
            </p:cNvCxnSpPr>
            <p:nvPr/>
          </p:nvCxnSpPr>
          <p:spPr>
            <a:xfrm rot="10800000" flipV="1">
              <a:off x="7091796" y="2496980"/>
              <a:ext cx="210360" cy="114804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3" name="Connecteur en angle 52"/>
            <p:cNvCxnSpPr>
              <a:stCxn id="13" idx="0"/>
            </p:cNvCxnSpPr>
            <p:nvPr/>
          </p:nvCxnSpPr>
          <p:spPr>
            <a:xfrm>
              <a:off x="7896052" y="2500463"/>
              <a:ext cx="204340" cy="11410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5" name="Connecteur en angle 54"/>
            <p:cNvCxnSpPr>
              <a:stCxn id="16" idx="0"/>
            </p:cNvCxnSpPr>
            <p:nvPr/>
          </p:nvCxnSpPr>
          <p:spPr>
            <a:xfrm>
              <a:off x="7896052" y="2968473"/>
              <a:ext cx="105356" cy="673068"/>
            </a:xfrm>
            <a:prstGeom prst="bentConnector4">
              <a:avLst>
                <a:gd name="adj1" fmla="val 99449"/>
                <a:gd name="adj2" fmla="val 54576"/>
              </a:avLst>
            </a:prstGeom>
          </p:spPr>
          <p:style>
            <a:lnRef idx="1">
              <a:schemeClr val="accent1"/>
            </a:lnRef>
            <a:fillRef idx="0">
              <a:schemeClr val="accent1"/>
            </a:fillRef>
            <a:effectRef idx="0">
              <a:schemeClr val="accent1"/>
            </a:effectRef>
            <a:fontRef idx="minor">
              <a:schemeClr val="tx1"/>
            </a:fontRef>
          </p:style>
        </p:cxnSp>
        <p:cxnSp>
          <p:nvCxnSpPr>
            <p:cNvPr id="58" name="Connecteur en angle 57"/>
            <p:cNvCxnSpPr>
              <a:stCxn id="15" idx="2"/>
            </p:cNvCxnSpPr>
            <p:nvPr/>
          </p:nvCxnSpPr>
          <p:spPr>
            <a:xfrm rot="10800000" flipV="1">
              <a:off x="7212596" y="2964990"/>
              <a:ext cx="89561" cy="676551"/>
            </a:xfrm>
            <a:prstGeom prst="bentConnector4">
              <a:avLst>
                <a:gd name="adj1" fmla="val 99262"/>
                <a:gd name="adj2" fmla="val 54552"/>
              </a:avLst>
            </a:prstGeom>
          </p:spPr>
          <p:style>
            <a:lnRef idx="1">
              <a:schemeClr val="accent1"/>
            </a:lnRef>
            <a:fillRef idx="0">
              <a:schemeClr val="accent1"/>
            </a:fillRef>
            <a:effectRef idx="0">
              <a:schemeClr val="accent1"/>
            </a:effectRef>
            <a:fontRef idx="minor">
              <a:schemeClr val="tx1"/>
            </a:fontRef>
          </p:style>
        </p:cxnSp>
        <p:cxnSp>
          <p:nvCxnSpPr>
            <p:cNvPr id="27" name="Connecteur en angle 26"/>
            <p:cNvCxnSpPr>
              <a:stCxn id="11" idx="0"/>
            </p:cNvCxnSpPr>
            <p:nvPr/>
          </p:nvCxnSpPr>
          <p:spPr>
            <a:xfrm rot="16200000" flipH="1">
              <a:off x="7166029" y="2635170"/>
              <a:ext cx="1436677" cy="576064"/>
            </a:xfrm>
            <a:prstGeom prst="bentConnector3">
              <a:avLst>
                <a:gd name="adj1" fmla="val -5085"/>
              </a:avLst>
            </a:prstGeom>
          </p:spPr>
          <p:style>
            <a:lnRef idx="1">
              <a:schemeClr val="accent1"/>
            </a:lnRef>
            <a:fillRef idx="0">
              <a:schemeClr val="accent1"/>
            </a:fillRef>
            <a:effectRef idx="0">
              <a:schemeClr val="accent1"/>
            </a:effectRef>
            <a:fontRef idx="minor">
              <a:schemeClr val="tx1"/>
            </a:fontRef>
          </p:style>
        </p:cxnSp>
        <p:cxnSp>
          <p:nvCxnSpPr>
            <p:cNvPr id="83" name="Connecteur droit 82"/>
            <p:cNvCxnSpPr>
              <a:stCxn id="17" idx="2"/>
              <a:endCxn id="25" idx="0"/>
            </p:cNvCxnSpPr>
            <p:nvPr/>
          </p:nvCxnSpPr>
          <p:spPr>
            <a:xfrm>
              <a:off x="7596336" y="3270022"/>
              <a:ext cx="119" cy="375002"/>
            </a:xfrm>
            <a:prstGeom prst="line">
              <a:avLst/>
            </a:prstGeom>
          </p:spPr>
          <p:style>
            <a:lnRef idx="1">
              <a:schemeClr val="accent1"/>
            </a:lnRef>
            <a:fillRef idx="0">
              <a:schemeClr val="accent1"/>
            </a:fillRef>
            <a:effectRef idx="0">
              <a:schemeClr val="accent1"/>
            </a:effectRef>
            <a:fontRef idx="minor">
              <a:schemeClr val="tx1"/>
            </a:fontRef>
          </p:style>
        </p:cxnSp>
        <p:sp>
          <p:nvSpPr>
            <p:cNvPr id="85" name="ZoneTexte 84"/>
            <p:cNvSpPr txBox="1"/>
            <p:nvPr/>
          </p:nvSpPr>
          <p:spPr>
            <a:xfrm>
              <a:off x="7188406" y="4321471"/>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d</a:t>
              </a:r>
              <a:endParaRPr lang="fr-FR" sz="1400">
                <a:latin typeface="+mn-lt"/>
              </a:endParaRPr>
            </a:p>
          </p:txBody>
        </p:sp>
        <p:sp>
          <p:nvSpPr>
            <p:cNvPr id="86" name="ZoneTexte 85"/>
            <p:cNvSpPr txBox="1"/>
            <p:nvPr/>
          </p:nvSpPr>
          <p:spPr>
            <a:xfrm>
              <a:off x="7404178" y="4321470"/>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c</a:t>
              </a:r>
              <a:endParaRPr lang="fr-FR" sz="1400">
                <a:latin typeface="+mn-lt"/>
              </a:endParaRPr>
            </a:p>
          </p:txBody>
        </p:sp>
        <p:sp>
          <p:nvSpPr>
            <p:cNvPr id="87" name="ZoneTexte 86"/>
            <p:cNvSpPr txBox="1"/>
            <p:nvPr/>
          </p:nvSpPr>
          <p:spPr>
            <a:xfrm>
              <a:off x="7614538" y="4318197"/>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b</a:t>
              </a:r>
              <a:endParaRPr lang="fr-FR" sz="1400">
                <a:latin typeface="+mn-lt"/>
              </a:endParaRPr>
            </a:p>
          </p:txBody>
        </p:sp>
        <p:sp>
          <p:nvSpPr>
            <p:cNvPr id="88" name="ZoneTexte 87"/>
            <p:cNvSpPr txBox="1"/>
            <p:nvPr/>
          </p:nvSpPr>
          <p:spPr>
            <a:xfrm>
              <a:off x="7816887" y="4318197"/>
              <a:ext cx="210360" cy="288147"/>
            </a:xfrm>
            <a:prstGeom prst="rect">
              <a:avLst/>
            </a:prstGeom>
            <a:noFill/>
          </p:spPr>
          <p:txBody>
            <a:bodyPr wrap="square" lIns="36000" tIns="36000" rIns="36000" bIns="36000" rtlCol="0">
              <a:spAutoFit/>
            </a:bodyPr>
            <a:lstStyle/>
            <a:p>
              <a:pPr algn="ctr"/>
              <a:r>
                <a:rPr lang="fr-FR" sz="1400">
                  <a:ln w="0"/>
                  <a:solidFill>
                    <a:schemeClr val="tx1"/>
                  </a:solidFill>
                  <a:effectLst>
                    <a:outerShdw blurRad="38100" dist="19050" dir="2700000" algn="tl" rotWithShape="0">
                      <a:schemeClr val="dk1">
                        <a:alpha val="40000"/>
                      </a:schemeClr>
                    </a:outerShdw>
                  </a:effectLst>
                  <a:latin typeface="+mn-lt"/>
                </a:rPr>
                <a:t>a</a:t>
              </a:r>
              <a:endParaRPr lang="fr-FR" sz="1400">
                <a:latin typeface="+mn-lt"/>
              </a:endParaRPr>
            </a:p>
          </p:txBody>
        </p:sp>
        <p:cxnSp>
          <p:nvCxnSpPr>
            <p:cNvPr id="90" name="Connecteur droit 89"/>
            <p:cNvCxnSpPr/>
            <p:nvPr/>
          </p:nvCxnSpPr>
          <p:spPr>
            <a:xfrm flipV="1">
              <a:off x="7293586" y="4221086"/>
              <a:ext cx="0" cy="97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flipV="1">
              <a:off x="7509358" y="4221086"/>
              <a:ext cx="0" cy="97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flipV="1">
              <a:off x="7700780" y="4221086"/>
              <a:ext cx="0" cy="97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Connecteur droit 92"/>
            <p:cNvCxnSpPr/>
            <p:nvPr/>
          </p:nvCxnSpPr>
          <p:spPr>
            <a:xfrm flipV="1">
              <a:off x="7917353" y="4221086"/>
              <a:ext cx="0" cy="97109"/>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38" name="Object 8">
            <a:hlinkClick r:id="rId4"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3543661" name="Micrografx Windows Draw 6.0 Dessin" r:id="rId5" imgW="914286" imgH="548607" progId="Draw.Document.6">
                  <p:embed/>
                </p:oleObj>
              </mc:Choice>
              <mc:Fallback>
                <p:oleObj name="Micrografx Windows Draw 6.0 Dessin" r:id="rId5" imgW="914286" imgH="548607" progId="Draw.Document.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56615393"/>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DM4 </a:t>
            </a:r>
            <a:r>
              <a:rPr lang="mr-IN"/>
              <a:t>–</a:t>
            </a:r>
            <a:r>
              <a:rPr lang="fr-FR"/>
              <a:t> Évolution d’un Grafcet</a:t>
            </a:r>
          </a:p>
        </p:txBody>
      </p:sp>
      <p:sp>
        <p:nvSpPr>
          <p:cNvPr id="9" name="Espace réservé du contenu 8"/>
          <p:cNvSpPr>
            <a:spLocks noGrp="1"/>
          </p:cNvSpPr>
          <p:nvPr>
            <p:ph idx="1"/>
          </p:nvPr>
        </p:nvSpPr>
        <p:spPr>
          <a:xfrm>
            <a:off x="822960" y="1845734"/>
            <a:ext cx="5425066" cy="4023360"/>
          </a:xfrm>
        </p:spPr>
        <p:txBody>
          <a:bodyPr/>
          <a:lstStyle/>
          <a:p>
            <a:r>
              <a:rPr lang="fr-FR"/>
              <a:t>Les actions notées A1 à A6 sont régies par les deux étapes (X2 et X12) du grafcet représenté ci-contre. Le chronogramme montre l'évolution dans le temps des étapes 2 et 12, des réceptivités r1 et r2 et de l’entrée E1. Représentez-y l'évolution de A1, A2,... A6.</a:t>
            </a:r>
          </a:p>
          <a:p>
            <a:endParaRPr lang="fr-FR"/>
          </a:p>
        </p:txBody>
      </p:sp>
      <p:sp>
        <p:nvSpPr>
          <p:cNvPr id="5" name="Espace réservé du numéro de diapositive 4"/>
          <p:cNvSpPr>
            <a:spLocks noGrp="1"/>
          </p:cNvSpPr>
          <p:nvPr>
            <p:ph type="sldNum" sz="quarter" idx="12"/>
          </p:nvPr>
        </p:nvSpPr>
        <p:spPr/>
        <p:txBody>
          <a:bodyPr/>
          <a:lstStyle/>
          <a:p>
            <a:fld id="{4FAB73BC-B049-4115-A692-8D63A059BFB8}" type="slidenum">
              <a:rPr lang="en-US" dirty="0"/>
              <a:t>187</a:t>
            </a:fld>
            <a:endParaRPr lang="en-US" dirty="0"/>
          </a:p>
        </p:txBody>
      </p:sp>
      <p:sp>
        <p:nvSpPr>
          <p:cNvPr id="3" name="Espace réservé de la date 2"/>
          <p:cNvSpPr>
            <a:spLocks noGrp="1"/>
          </p:cNvSpPr>
          <p:nvPr>
            <p:ph type="dt" sz="half" idx="2"/>
          </p:nvPr>
        </p:nvSpPr>
        <p:spPr/>
        <p:txBody>
          <a:bodyPr/>
          <a:lstStyle/>
          <a:p>
            <a:r>
              <a:rPr lang="fr-FR" dirty="0"/>
              <a:t>PG/TB</a:t>
            </a:r>
            <a:endParaRPr lang="en-US" dirty="0"/>
          </a:p>
        </p:txBody>
      </p:sp>
      <p:sp>
        <p:nvSpPr>
          <p:cNvPr id="4" name="Espace réservé du pied de page 3"/>
          <p:cNvSpPr>
            <a:spLocks noGrp="1"/>
          </p:cNvSpPr>
          <p:nvPr>
            <p:ph type="ftr" sz="quarter" idx="3"/>
          </p:nvPr>
        </p:nvSpPr>
        <p:spPr/>
        <p:txBody>
          <a:bodyPr/>
          <a:lstStyle/>
          <a:p>
            <a:r>
              <a:rPr lang="cs-CZ" dirty="0"/>
              <a:t>GMP3 - M1214</a:t>
            </a:r>
            <a:endParaRPr lang="en-US" dirty="0"/>
          </a:p>
        </p:txBody>
      </p:sp>
      <p:graphicFrame>
        <p:nvGraphicFramePr>
          <p:cNvPr id="8" name="Object 8">
            <a:hlinkClick r:id="rId4"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3427952" name="Micrografx Windows Draw 6.0 Dessin" r:id="rId5" imgW="914286" imgH="548607" progId="Draw.Document.6">
                  <p:embed/>
                </p:oleObj>
              </mc:Choice>
              <mc:Fallback>
                <p:oleObj name="Micrografx Windows Draw 6.0 Dessin" r:id="rId5" imgW="914286" imgH="548607" progId="Draw.Document.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227" y="3532827"/>
            <a:ext cx="5172184" cy="2465656"/>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7540" y="2302934"/>
            <a:ext cx="1435608" cy="3108960"/>
          </a:xfrm>
          <a:prstGeom prst="rect">
            <a:avLst/>
          </a:prstGeom>
        </p:spPr>
      </p:pic>
    </p:spTree>
    <p:extLst>
      <p:ext uri="{BB962C8B-B14F-4D97-AF65-F5344CB8AC3E}">
        <p14:creationId xmlns:p14="http://schemas.microsoft.com/office/powerpoint/2010/main" val="1490522915"/>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DM4 </a:t>
            </a:r>
            <a:r>
              <a:rPr lang="mr-IN"/>
              <a:t>–</a:t>
            </a:r>
            <a:r>
              <a:rPr lang="fr-FR"/>
              <a:t> Évolution d’un Grafcet</a:t>
            </a:r>
          </a:p>
        </p:txBody>
      </p:sp>
      <p:pic>
        <p:nvPicPr>
          <p:cNvPr id="7" name="Espace réservé du contenu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1734" y="1822512"/>
            <a:ext cx="2709857" cy="4022725"/>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188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8" name="Object 27"/>
          <p:cNvGraphicFramePr>
            <a:graphicFrameLocks noChangeAspect="1"/>
          </p:cNvGraphicFramePr>
          <p:nvPr>
            <p:extLst>
              <p:ext uri="{D42A27DB-BD31-4B8C-83A1-F6EECF244321}">
                <p14:modId xmlns:p14="http://schemas.microsoft.com/office/powerpoint/2010/main" val="1231762056"/>
              </p:ext>
            </p:extLst>
          </p:nvPr>
        </p:nvGraphicFramePr>
        <p:xfrm>
          <a:off x="4773880" y="1818402"/>
          <a:ext cx="2814451" cy="4329385"/>
        </p:xfrm>
        <a:graphic>
          <a:graphicData uri="http://schemas.openxmlformats.org/presentationml/2006/ole">
            <mc:AlternateContent xmlns:mc="http://schemas.openxmlformats.org/markup-compatibility/2006">
              <mc:Choice xmlns:v="urn:schemas-microsoft-com:vml" Requires="v">
                <p:oleObj spid="_x0000_s4988055" name="Micrografx Windows Draw 6.0 Dessin" r:id="rId4" imgW="3182760" imgH="4897080" progId="Draw.Document.6">
                  <p:embed/>
                </p:oleObj>
              </mc:Choice>
              <mc:Fallback>
                <p:oleObj name="Micrografx Windows Draw 6.0 Dessin" r:id="rId4" imgW="3182760" imgH="4897080" progId="Draw.Document.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880" y="1818402"/>
                        <a:ext cx="2814451" cy="4329385"/>
                      </a:xfrm>
                      <a:prstGeom prst="rect">
                        <a:avLst/>
                      </a:prstGeom>
                      <a:solidFill>
                        <a:schemeClr val="bg1"/>
                      </a:solidFill>
                      <a:ln w="9525">
                        <a:solidFill>
                          <a:schemeClr val="tx1"/>
                        </a:solidFill>
                        <a:miter lim="800000"/>
                        <a:headEnd/>
                        <a:tailEnd/>
                      </a:ln>
                    </p:spPr>
                  </p:pic>
                </p:oleObj>
              </mc:Fallback>
            </mc:AlternateContent>
          </a:graphicData>
        </a:graphic>
      </p:graphicFrame>
      <p:graphicFrame>
        <p:nvGraphicFramePr>
          <p:cNvPr id="9" name="Object 8">
            <a:hlinkClick r:id="rId6"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4988056" name="Micrografx Windows Draw 6.0 Dessin" r:id="rId7" imgW="914286" imgH="548607" progId="Draw.Document.6">
                  <p:embed/>
                </p:oleObj>
              </mc:Choice>
              <mc:Fallback>
                <p:oleObj name="Micrografx Windows Draw 6.0 Dessin" r:id="rId7" imgW="914286" imgH="548607" progId="Draw.Document.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13124919"/>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4"/>
            <a:ext cx="7543800" cy="1097353"/>
          </a:xfrm>
        </p:spPr>
        <p:txBody>
          <a:bodyPr/>
          <a:lstStyle/>
          <a:p>
            <a:r>
              <a:rPr lang="fr-FR"/>
              <a:t>DM5.1 Navette d’évacuation </a:t>
            </a:r>
          </a:p>
        </p:txBody>
      </p:sp>
      <p:sp>
        <p:nvSpPr>
          <p:cNvPr id="8" name="Espace réservé du contenu 7"/>
          <p:cNvSpPr>
            <a:spLocks noGrp="1"/>
          </p:cNvSpPr>
          <p:nvPr>
            <p:ph sz="half" idx="1"/>
          </p:nvPr>
        </p:nvSpPr>
        <p:spPr/>
        <p:txBody>
          <a:bodyPr/>
          <a:lstStyle/>
          <a:p>
            <a:r>
              <a:rPr lang="fr-FR"/>
              <a:t>Une navette permet de transporter les produits issus de trois lignes de production vers un tapis d’évacuation. Les capteurs a1, a2 et a3 indiquent la présence du produit en bout de ligne.</a:t>
            </a:r>
          </a:p>
          <a:p>
            <a:r>
              <a:rPr lang="fr-FR"/>
              <a:t>Réalisez le grafcet de l'installation. </a:t>
            </a:r>
          </a:p>
          <a:p>
            <a:r>
              <a:rPr lang="fr-FR"/>
              <a:t>Dans le cas où plusieurs pièces sont en bout de ligne, c'est celle la plus éloignée qui doit être prise en premier. </a:t>
            </a:r>
          </a:p>
          <a:p>
            <a:endParaRPr lang="fr-FR"/>
          </a:p>
          <a:p>
            <a:endParaRPr lang="fr-FR"/>
          </a:p>
        </p:txBody>
      </p:sp>
      <p:pic>
        <p:nvPicPr>
          <p:cNvPr id="10" name="Espace réservé du contenu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2593048"/>
            <a:ext cx="3702050" cy="2529155"/>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189</a:t>
            </a:fld>
            <a:endParaRPr lang="en-US" dirty="0"/>
          </a:p>
        </p:txBody>
      </p:sp>
      <p:sp>
        <p:nvSpPr>
          <p:cNvPr id="5" name="Espace réservé de la date 4"/>
          <p:cNvSpPr>
            <a:spLocks noGrp="1"/>
          </p:cNvSpPr>
          <p:nvPr>
            <p:ph type="dt" sz="half" idx="13"/>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Object 8">
            <a:hlinkClick r:id="rId4"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3657320" name="Micrografx Windows Draw 6.0 Dessin" r:id="rId5" imgW="914286" imgH="548607" progId="Draw.Document.6">
                  <p:embed/>
                </p:oleObj>
              </mc:Choice>
              <mc:Fallback>
                <p:oleObj name="Micrografx Windows Draw 6.0 Dessin" r:id="rId5" imgW="914286" imgH="548607" progId="Draw.Document.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532293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Conversion base m - base n 1/3</a:t>
            </a:r>
          </a:p>
        </p:txBody>
      </p:sp>
      <p:sp>
        <p:nvSpPr>
          <p:cNvPr id="3" name="Espace réservé du contenu 2"/>
          <p:cNvSpPr>
            <a:spLocks noGrp="1"/>
          </p:cNvSpPr>
          <p:nvPr>
            <p:ph idx="1"/>
          </p:nvPr>
        </p:nvSpPr>
        <p:spPr>
          <a:xfrm>
            <a:off x="822959" y="1556951"/>
            <a:ext cx="7543801" cy="4300641"/>
          </a:xfrm>
        </p:spPr>
        <p:txBody>
          <a:bodyPr>
            <a:normAutofit/>
          </a:bodyPr>
          <a:lstStyle/>
          <a:p>
            <a:r>
              <a:rPr lang="fr-FR"/>
              <a:t>C’est la mise en application de</a:t>
            </a:r>
          </a:p>
          <a:p>
            <a:r>
              <a:rPr lang="fr-FR" b="1" dirty="0"/>
              <a:t>d</a:t>
            </a:r>
            <a:r>
              <a:rPr lang="fr-FR" b="1" baseline="-25000" dirty="0"/>
              <a:t>m</a:t>
            </a:r>
            <a:r>
              <a:rPr lang="fr-FR" b="1" dirty="0"/>
              <a:t> = a0.n</a:t>
            </a:r>
            <a:r>
              <a:rPr lang="fr-FR" b="1" baseline="30000" dirty="0"/>
              <a:t>0</a:t>
            </a:r>
            <a:r>
              <a:rPr lang="fr-FR" b="1" dirty="0"/>
              <a:t> + a1.n</a:t>
            </a:r>
            <a:r>
              <a:rPr lang="fr-FR" b="1" baseline="30000" dirty="0"/>
              <a:t>1</a:t>
            </a:r>
            <a:r>
              <a:rPr lang="fr-FR" b="1" dirty="0"/>
              <a:t> + a2.n</a:t>
            </a:r>
            <a:r>
              <a:rPr lang="fr-FR" b="1" baseline="30000" dirty="0"/>
              <a:t>2</a:t>
            </a:r>
            <a:r>
              <a:rPr lang="fr-FR" b="1" dirty="0"/>
              <a:t> + ...+ ap.n</a:t>
            </a:r>
            <a:r>
              <a:rPr lang="fr-FR" b="1" baseline="30000" dirty="0"/>
              <a:t>p</a:t>
            </a:r>
            <a:endParaRPr lang="fr-FR" b="1"/>
          </a:p>
          <a:p>
            <a:r>
              <a:rPr lang="fr-FR"/>
              <a:t>Les valeurs successives ap...a0 forment la représentation dans la base n.</a:t>
            </a:r>
          </a:p>
          <a:p>
            <a:r>
              <a:rPr lang="fr-FR"/>
              <a:t>On réalise des </a:t>
            </a:r>
            <a:r>
              <a:rPr lang="fr-FR" b="1"/>
              <a:t>divisions entières</a:t>
            </a:r>
            <a:r>
              <a:rPr lang="fr-FR"/>
              <a:t> successives dont :</a:t>
            </a:r>
          </a:p>
          <a:p>
            <a:pPr>
              <a:buFont typeface="Arial" charset="0"/>
              <a:buChar char="•"/>
            </a:pPr>
            <a:r>
              <a:rPr lang="fr-FR"/>
              <a:t> le numérateur de la première division est m</a:t>
            </a:r>
          </a:p>
          <a:p>
            <a:pPr>
              <a:buFont typeface="Arial" charset="0"/>
              <a:buChar char="•"/>
            </a:pPr>
            <a:r>
              <a:rPr lang="fr-FR"/>
              <a:t> le dénominateur de la première divison est n</a:t>
            </a:r>
            <a:r>
              <a:rPr lang="fr-FR" baseline="30000"/>
              <a:t>p</a:t>
            </a:r>
            <a:r>
              <a:rPr lang="fr-FR"/>
              <a:t> immédiatement inférieur  ou égal à m</a:t>
            </a:r>
          </a:p>
          <a:p>
            <a:r>
              <a:rPr lang="fr-FR"/>
              <a:t>Pour les divisions suivantes :</a:t>
            </a:r>
          </a:p>
          <a:p>
            <a:pPr>
              <a:buFont typeface="Arial" charset="0"/>
              <a:buChar char="•"/>
            </a:pPr>
            <a:r>
              <a:rPr lang="fr-FR"/>
              <a:t> le numérateur devient le reste de la division précédente</a:t>
            </a:r>
          </a:p>
          <a:p>
            <a:pPr>
              <a:buFont typeface="Arial" charset="0"/>
              <a:buChar char="•"/>
            </a:pPr>
            <a:r>
              <a:rPr lang="fr-FR"/>
              <a:t> le dénominateur est n</a:t>
            </a:r>
            <a:r>
              <a:rPr lang="fr-FR" baseline="30000"/>
              <a:t>p-q</a:t>
            </a:r>
            <a:r>
              <a:rPr lang="fr-FR"/>
              <a:t> jusqu’à p-q = 0</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315757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74248"/>
            <a:ext cx="7543800" cy="1084996"/>
          </a:xfrm>
        </p:spPr>
        <p:txBody>
          <a:bodyPr/>
          <a:lstStyle/>
          <a:p>
            <a:r>
              <a:rPr lang="fr-FR" dirty="0"/>
              <a:t>DM5.2 Transfert circulaire</a:t>
            </a:r>
          </a:p>
        </p:txBody>
      </p:sp>
      <p:sp>
        <p:nvSpPr>
          <p:cNvPr id="8" name="Espace réservé du contenu 7"/>
          <p:cNvSpPr>
            <a:spLocks noGrp="1"/>
          </p:cNvSpPr>
          <p:nvPr>
            <p:ph sz="half" idx="1"/>
          </p:nvPr>
        </p:nvSpPr>
        <p:spPr/>
        <p:txBody>
          <a:bodyPr>
            <a:normAutofit lnSpcReduction="10000"/>
          </a:bodyPr>
          <a:lstStyle/>
          <a:p>
            <a:r>
              <a:rPr lang="fr-FR">
                <a:cs typeface="Times New Roman" pitchFamily="18" charset="0"/>
              </a:rPr>
              <a:t>L’opérateur charge et décharge les pièces à usiner au poste C/D puis appuie sur le bouton poussoir m. La pièce passe successivement au poste d’usinage U1 puis U2 puis U3.</a:t>
            </a:r>
          </a:p>
          <a:p>
            <a:r>
              <a:rPr lang="fr-FR">
                <a:cs typeface="Times New Roman" pitchFamily="18" charset="0"/>
              </a:rPr>
              <a:t>Réalisez le grafcet en considérant qu’une pièce est obligatoirement présente à tous les postes d’usinage.</a:t>
            </a:r>
          </a:p>
          <a:p>
            <a:r>
              <a:rPr lang="fr-FR">
                <a:cs typeface="Times New Roman" pitchFamily="18" charset="0"/>
              </a:rPr>
              <a:t>La pièce est détectée au poste C/D (pp : présence pièce), modifiez le grafcet en considérant qu’un poste U peut ne pas avoir de pièce.</a:t>
            </a:r>
          </a:p>
          <a:p>
            <a:endParaRPr lang="fr-F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190</a:t>
            </a:fld>
            <a:endParaRPr lang="en-US" dirty="0"/>
          </a:p>
        </p:txBody>
      </p:sp>
      <p:sp>
        <p:nvSpPr>
          <p:cNvPr id="5" name="Espace réservé de la date 4"/>
          <p:cNvSpPr>
            <a:spLocks noGrp="1"/>
          </p:cNvSpPr>
          <p:nvPr>
            <p:ph type="dt" sz="half" idx="13"/>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Object 8">
            <a:hlinkClick r:id="rId3" action="ppaction://hlinkpres?slideindex=1&amp;slidetitle="/>
          </p:cNvPr>
          <p:cNvGraphicFramePr>
            <a:graphicFrameLocks noChangeAspect="1"/>
          </p:cNvGraphicFramePr>
          <p:nvPr/>
        </p:nvGraphicFramePr>
        <p:xfrm>
          <a:off x="8229600" y="0"/>
          <a:ext cx="914400" cy="549275"/>
        </p:xfrm>
        <a:graphic>
          <a:graphicData uri="http://schemas.openxmlformats.org/presentationml/2006/ole">
            <mc:AlternateContent xmlns:mc="http://schemas.openxmlformats.org/markup-compatibility/2006">
              <mc:Choice xmlns:v="urn:schemas-microsoft-com:vml" Requires="v">
                <p:oleObj spid="_x0000_s3765861" name="Micrografx Windows Draw 6.0 Dessin" r:id="rId4" imgW="914286" imgH="548607" progId="Draw.Document.6">
                  <p:embed/>
                </p:oleObj>
              </mc:Choice>
              <mc:Fallback>
                <p:oleObj name="Micrografx Windows Draw 6.0 Dessin" r:id="rId4" imgW="914286" imgH="548607" progId="Draw.Document.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0"/>
                        <a:ext cx="914400" cy="54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Espace réservé du contenu 8"/>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719828" y="2502789"/>
            <a:ext cx="3590544" cy="2709672"/>
          </a:xfrm>
        </p:spPr>
      </p:pic>
      <p:sp>
        <p:nvSpPr>
          <p:cNvPr id="11" name="ZoneTexte 10"/>
          <p:cNvSpPr txBox="1"/>
          <p:nvPr/>
        </p:nvSpPr>
        <p:spPr>
          <a:xfrm>
            <a:off x="4880758" y="3608999"/>
            <a:ext cx="630580" cy="461665"/>
          </a:xfrm>
          <a:prstGeom prst="rect">
            <a:avLst/>
          </a:prstGeom>
          <a:noFill/>
        </p:spPr>
        <p:txBody>
          <a:bodyPr wrap="square" rtlCol="0">
            <a:spAutoFit/>
          </a:bodyPr>
          <a:lstStyle/>
          <a:p>
            <a:r>
              <a:rPr lang="fr-FR" sz="2400">
                <a:solidFill>
                  <a:schemeClr val="tx1"/>
                </a:solidFill>
                <a:latin typeface="+mn-lt"/>
              </a:rPr>
              <a:t>U1</a:t>
            </a:r>
          </a:p>
        </p:txBody>
      </p:sp>
      <p:sp>
        <p:nvSpPr>
          <p:cNvPr id="12" name="ZoneTexte 11"/>
          <p:cNvSpPr txBox="1"/>
          <p:nvPr/>
        </p:nvSpPr>
        <p:spPr>
          <a:xfrm>
            <a:off x="5959574" y="2523021"/>
            <a:ext cx="630580" cy="461665"/>
          </a:xfrm>
          <a:prstGeom prst="rect">
            <a:avLst/>
          </a:prstGeom>
          <a:noFill/>
        </p:spPr>
        <p:txBody>
          <a:bodyPr wrap="square" rtlCol="0">
            <a:spAutoFit/>
          </a:bodyPr>
          <a:lstStyle/>
          <a:p>
            <a:r>
              <a:rPr lang="fr-FR" sz="2400">
                <a:solidFill>
                  <a:schemeClr val="tx1"/>
                </a:solidFill>
                <a:latin typeface="+mn-lt"/>
              </a:rPr>
              <a:t>U2</a:t>
            </a:r>
          </a:p>
        </p:txBody>
      </p:sp>
      <p:sp>
        <p:nvSpPr>
          <p:cNvPr id="13" name="ZoneTexte 12"/>
          <p:cNvSpPr txBox="1"/>
          <p:nvPr/>
        </p:nvSpPr>
        <p:spPr>
          <a:xfrm>
            <a:off x="7026373" y="3608999"/>
            <a:ext cx="630580" cy="461665"/>
          </a:xfrm>
          <a:prstGeom prst="rect">
            <a:avLst/>
          </a:prstGeom>
          <a:noFill/>
        </p:spPr>
        <p:txBody>
          <a:bodyPr wrap="square" rtlCol="0">
            <a:spAutoFit/>
          </a:bodyPr>
          <a:lstStyle/>
          <a:p>
            <a:r>
              <a:rPr lang="fr-FR" sz="2400">
                <a:solidFill>
                  <a:schemeClr val="tx1"/>
                </a:solidFill>
                <a:latin typeface="+mn-lt"/>
              </a:rPr>
              <a:t>U3</a:t>
            </a:r>
          </a:p>
        </p:txBody>
      </p:sp>
      <p:sp>
        <p:nvSpPr>
          <p:cNvPr id="14" name="ZoneTexte 13"/>
          <p:cNvSpPr txBox="1"/>
          <p:nvPr/>
        </p:nvSpPr>
        <p:spPr>
          <a:xfrm>
            <a:off x="5900199" y="4742900"/>
            <a:ext cx="689956" cy="461665"/>
          </a:xfrm>
          <a:prstGeom prst="rect">
            <a:avLst/>
          </a:prstGeom>
          <a:noFill/>
        </p:spPr>
        <p:txBody>
          <a:bodyPr wrap="square" rtlCol="0">
            <a:spAutoFit/>
          </a:bodyPr>
          <a:lstStyle/>
          <a:p>
            <a:r>
              <a:rPr lang="fr-FR" sz="2400">
                <a:solidFill>
                  <a:schemeClr val="tx1"/>
                </a:solidFill>
                <a:latin typeface="+mn-lt"/>
              </a:rPr>
              <a:t>C/D</a:t>
            </a:r>
          </a:p>
        </p:txBody>
      </p:sp>
      <p:sp>
        <p:nvSpPr>
          <p:cNvPr id="15" name="ZoneTexte 14"/>
          <p:cNvSpPr txBox="1"/>
          <p:nvPr/>
        </p:nvSpPr>
        <p:spPr>
          <a:xfrm>
            <a:off x="7794276" y="5143626"/>
            <a:ext cx="459074" cy="461665"/>
          </a:xfrm>
          <a:prstGeom prst="rect">
            <a:avLst/>
          </a:prstGeom>
          <a:noFill/>
        </p:spPr>
        <p:txBody>
          <a:bodyPr wrap="square" rtlCol="0">
            <a:spAutoFit/>
          </a:bodyPr>
          <a:lstStyle/>
          <a:p>
            <a:r>
              <a:rPr lang="fr-FR" sz="2400">
                <a:solidFill>
                  <a:schemeClr val="tx1"/>
                </a:solidFill>
                <a:latin typeface="+mn-lt"/>
              </a:rPr>
              <a:t>m</a:t>
            </a:r>
          </a:p>
        </p:txBody>
      </p:sp>
      <p:sp>
        <p:nvSpPr>
          <p:cNvPr id="16" name="ZoneTexte 15"/>
          <p:cNvSpPr txBox="1"/>
          <p:nvPr/>
        </p:nvSpPr>
        <p:spPr>
          <a:xfrm>
            <a:off x="5049909" y="2381906"/>
            <a:ext cx="459074" cy="461665"/>
          </a:xfrm>
          <a:prstGeom prst="rect">
            <a:avLst/>
          </a:prstGeom>
          <a:noFill/>
        </p:spPr>
        <p:txBody>
          <a:bodyPr wrap="square" rtlCol="0">
            <a:spAutoFit/>
          </a:bodyPr>
          <a:lstStyle/>
          <a:p>
            <a:r>
              <a:rPr lang="fr-FR" sz="2400">
                <a:solidFill>
                  <a:schemeClr val="tx1"/>
                </a:solidFill>
                <a:latin typeface="+mn-lt"/>
              </a:rPr>
              <a:t>c</a:t>
            </a:r>
          </a:p>
        </p:txBody>
      </p:sp>
    </p:spTree>
    <p:extLst>
      <p:ext uri="{BB962C8B-B14F-4D97-AF65-F5344CB8AC3E}">
        <p14:creationId xmlns:p14="http://schemas.microsoft.com/office/powerpoint/2010/main" val="154709755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Organisation M1214</a:t>
            </a:r>
          </a:p>
        </p:txBody>
      </p:sp>
      <p:sp>
        <p:nvSpPr>
          <p:cNvPr id="3" name="Espace réservé du contenu 2"/>
          <p:cNvSpPr>
            <a:spLocks noGrp="1"/>
          </p:cNvSpPr>
          <p:nvPr>
            <p:ph idx="1"/>
          </p:nvPr>
        </p:nvSpPr>
        <p:spPr/>
        <p:txBody>
          <a:bodyPr/>
          <a:lstStyle/>
          <a:p>
            <a:r>
              <a:rPr lang="fr-FR"/>
              <a:t>Automatismes Semestre 1</a:t>
            </a:r>
          </a:p>
          <a:p>
            <a:r>
              <a:rPr lang="fr-FR"/>
              <a:t>6 CMs x 1h30</a:t>
            </a:r>
          </a:p>
          <a:p>
            <a:r>
              <a:rPr lang="fr-FR"/>
              <a:t>1 TP x 1h30</a:t>
            </a:r>
          </a:p>
          <a:p>
            <a:endParaRPr lang="fr-FR"/>
          </a:p>
          <a:p>
            <a:r>
              <a:rPr lang="fr-FR"/>
              <a:t>Évaluation</a:t>
            </a:r>
          </a:p>
          <a:p>
            <a:pPr>
              <a:buFont typeface="Arial" charset="0"/>
              <a:buChar char="•"/>
            </a:pPr>
            <a:r>
              <a:rPr lang="fr-FR"/>
              <a:t>La note du DS en période DS2 (janvier)</a:t>
            </a:r>
          </a:p>
          <a:p>
            <a:pPr>
              <a:buFont typeface="Arial" charset="0"/>
              <a:buChar char="•"/>
            </a:pPr>
            <a:r>
              <a:rPr lang="fr-FR"/>
              <a:t>La note du TP</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55565575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Conversion base m - base n 2/3</a:t>
            </a:r>
          </a:p>
        </p:txBody>
      </p:sp>
      <p:sp>
        <p:nvSpPr>
          <p:cNvPr id="3" name="Espace réservé du contenu 2"/>
          <p:cNvSpPr>
            <a:spLocks noGrp="1"/>
          </p:cNvSpPr>
          <p:nvPr>
            <p:ph idx="1"/>
          </p:nvPr>
        </p:nvSpPr>
        <p:spPr>
          <a:xfrm>
            <a:off x="822960" y="1556952"/>
            <a:ext cx="3527976" cy="371240"/>
          </a:xfrm>
        </p:spPr>
        <p:txBody>
          <a:bodyPr>
            <a:normAutofit/>
          </a:bodyPr>
          <a:lstStyle/>
          <a:p>
            <a:r>
              <a:rPr lang="fr-FR"/>
              <a:t>Exemple : 543</a:t>
            </a:r>
            <a:r>
              <a:rPr lang="fr-FR" baseline="-25000"/>
              <a:t>10</a:t>
            </a:r>
            <a:r>
              <a:rPr lang="fr-FR"/>
              <a:t> en hexadécimal</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20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1289670404"/>
              </p:ext>
            </p:extLst>
          </p:nvPr>
        </p:nvGraphicFramePr>
        <p:xfrm>
          <a:off x="1746442" y="3223550"/>
          <a:ext cx="1157226" cy="1157226"/>
        </p:xfrm>
        <a:graphic>
          <a:graphicData uri="http://schemas.openxmlformats.org/presentationml/2006/ole">
            <mc:AlternateContent xmlns:mc="http://schemas.openxmlformats.org/markup-compatibility/2006">
              <mc:Choice xmlns:v="urn:schemas-microsoft-com:vml" Requires="v">
                <p:oleObj spid="_x0000_s5072935" name="Micrografx Windows Draw 5.0 (Dessin)" r:id="rId4" imgW="1800000" imgH="1800000" progId="Draw.Document.6">
                  <p:embed/>
                </p:oleObj>
              </mc:Choice>
              <mc:Fallback>
                <p:oleObj name="Micrografx Windows Draw 5.0 (Dessin)" r:id="rId4" imgW="1800000" imgH="1800000" progId="Draw.Document.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442" y="3223550"/>
                        <a:ext cx="1157226" cy="1157226"/>
                      </a:xfrm>
                      <a:prstGeom prst="rect">
                        <a:avLst/>
                      </a:prstGeom>
                      <a:solidFill>
                        <a:schemeClr val="bg1"/>
                      </a:solidFill>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938030857"/>
              </p:ext>
            </p:extLst>
          </p:nvPr>
        </p:nvGraphicFramePr>
        <p:xfrm>
          <a:off x="2922385" y="3223550"/>
          <a:ext cx="1157226" cy="1157226"/>
        </p:xfrm>
        <a:graphic>
          <a:graphicData uri="http://schemas.openxmlformats.org/presentationml/2006/ole">
            <mc:AlternateContent xmlns:mc="http://schemas.openxmlformats.org/markup-compatibility/2006">
              <mc:Choice xmlns:v="urn:schemas-microsoft-com:vml" Requires="v">
                <p:oleObj spid="_x0000_s5072936" name="Micrografx Windows Draw 5.0 (Dessin)" r:id="rId6" imgW="1800000" imgH="1800000" progId="Draw.Document.6">
                  <p:embed/>
                </p:oleObj>
              </mc:Choice>
              <mc:Fallback>
                <p:oleObj name="Micrografx Windows Draw 5.0 (Dessin)" r:id="rId6" imgW="1800000" imgH="1800000" progId="Draw.Document.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2385" y="3223550"/>
                        <a:ext cx="1157226" cy="1157226"/>
                      </a:xfrm>
                      <a:prstGeom prst="rect">
                        <a:avLst/>
                      </a:prstGeom>
                      <a:solidFill>
                        <a:schemeClr val="bg1"/>
                      </a:solidFill>
                    </p:spPr>
                  </p:pic>
                </p:oleObj>
              </mc:Fallback>
            </mc:AlternateContent>
          </a:graphicData>
        </a:graphic>
      </p:graphicFrame>
      <p:sp>
        <p:nvSpPr>
          <p:cNvPr id="10" name="Rectangle 9"/>
          <p:cNvSpPr/>
          <p:nvPr/>
        </p:nvSpPr>
        <p:spPr>
          <a:xfrm>
            <a:off x="4734674" y="4636664"/>
            <a:ext cx="1816848" cy="369332"/>
          </a:xfrm>
          <a:prstGeom prst="rect">
            <a:avLst/>
          </a:prstGeom>
        </p:spPr>
        <p:txBody>
          <a:bodyPr vert="horz" lIns="0" tIns="45720" rIns="0" bIns="45720" rtlCol="0">
            <a:normAutofit/>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543</a:t>
            </a:r>
            <a:r>
              <a:rPr lang="fr-FR" sz="2000" baseline="-25000" dirty="0">
                <a:solidFill>
                  <a:schemeClr val="tx1">
                    <a:lumMod val="75000"/>
                    <a:lumOff val="25000"/>
                  </a:schemeClr>
                </a:solidFill>
                <a:latin typeface="+mn-lt"/>
              </a:rPr>
              <a:t>10</a:t>
            </a:r>
            <a:r>
              <a:rPr lang="fr-FR" sz="2000" dirty="0">
                <a:solidFill>
                  <a:schemeClr val="tx1">
                    <a:lumMod val="75000"/>
                    <a:lumOff val="25000"/>
                  </a:schemeClr>
                </a:solidFill>
                <a:latin typeface="+mn-lt"/>
              </a:rPr>
              <a:t> = 21F</a:t>
            </a:r>
            <a:r>
              <a:rPr lang="fr-FR" sz="2000" baseline="-25000" dirty="0">
                <a:solidFill>
                  <a:schemeClr val="tx1">
                    <a:lumMod val="75000"/>
                    <a:lumOff val="25000"/>
                  </a:schemeClr>
                </a:solidFill>
                <a:latin typeface="+mn-lt"/>
              </a:rPr>
              <a:t>16</a:t>
            </a:r>
          </a:p>
        </p:txBody>
      </p:sp>
      <p:sp>
        <p:nvSpPr>
          <p:cNvPr id="12" name="Text Box 8"/>
          <p:cNvSpPr txBox="1">
            <a:spLocks noChangeArrowheads="1"/>
          </p:cNvSpPr>
          <p:nvPr/>
        </p:nvSpPr>
        <p:spPr bwMode="auto">
          <a:xfrm>
            <a:off x="0" y="6766962"/>
            <a:ext cx="7229475" cy="519113"/>
          </a:xfrm>
          <a:prstGeom prst="rect">
            <a:avLst/>
          </a:prstGeom>
          <a:noFill/>
          <a:ln w="12700">
            <a:noFill/>
            <a:miter lim="800000"/>
            <a:headEnd type="none" w="sm" len="sm"/>
            <a:tailEnd type="none" w="sm" len="sm"/>
          </a:ln>
          <a:effectLst/>
        </p:spPr>
        <p:txBody>
          <a:bodyPr wrap="none">
            <a:spAutoFit/>
          </a:bodyPr>
          <a:lstStyle/>
          <a:p>
            <a:r>
              <a:rPr lang="fr-FR" sz="2800" dirty="0"/>
              <a:t>543 en décimal donne :  0101 0100 0011 en BCD</a:t>
            </a:r>
          </a:p>
        </p:txBody>
      </p:sp>
      <p:sp>
        <p:nvSpPr>
          <p:cNvPr id="24" name="Rectangle 23"/>
          <p:cNvSpPr/>
          <p:nvPr/>
        </p:nvSpPr>
        <p:spPr>
          <a:xfrm>
            <a:off x="861541" y="1971507"/>
            <a:ext cx="7896379" cy="446574"/>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1. On cherche 16</a:t>
            </a:r>
            <a:r>
              <a:rPr lang="fr-FR" sz="2000" baseline="30000" dirty="0">
                <a:solidFill>
                  <a:schemeClr val="tx1">
                    <a:lumMod val="75000"/>
                    <a:lumOff val="25000"/>
                  </a:schemeClr>
                </a:solidFill>
                <a:latin typeface="+mn-lt"/>
              </a:rPr>
              <a:t>n</a:t>
            </a:r>
            <a:r>
              <a:rPr lang="fr-FR" sz="2000" dirty="0">
                <a:solidFill>
                  <a:schemeClr val="tx1">
                    <a:lumMod val="75000"/>
                    <a:lumOff val="25000"/>
                  </a:schemeClr>
                </a:solidFill>
                <a:latin typeface="+mn-lt"/>
              </a:rPr>
              <a:t> immédiatement inférieur à 543 : </a:t>
            </a:r>
            <a:r>
              <a:rPr lang="fr-FR" sz="2000" b="1" dirty="0">
                <a:solidFill>
                  <a:schemeClr val="tx1">
                    <a:lumMod val="75000"/>
                    <a:lumOff val="25000"/>
                  </a:schemeClr>
                </a:solidFill>
                <a:latin typeface="+mn-lt"/>
              </a:rPr>
              <a:t>16</a:t>
            </a:r>
            <a:r>
              <a:rPr lang="fr-FR" sz="2000" b="1" baseline="30000" dirty="0">
                <a:solidFill>
                  <a:schemeClr val="tx1">
                    <a:lumMod val="75000"/>
                    <a:lumOff val="25000"/>
                  </a:schemeClr>
                </a:solidFill>
                <a:latin typeface="+mn-lt"/>
              </a:rPr>
              <a:t>2</a:t>
            </a:r>
            <a:r>
              <a:rPr lang="fr-FR" sz="2000" dirty="0">
                <a:solidFill>
                  <a:schemeClr val="tx1">
                    <a:lumMod val="75000"/>
                    <a:lumOff val="25000"/>
                  </a:schemeClr>
                </a:solidFill>
                <a:latin typeface="+mn-lt"/>
              </a:rPr>
              <a:t> &lt;= 543</a:t>
            </a:r>
            <a:r>
              <a:rPr lang="fr-FR" sz="2000" baseline="-25000" dirty="0">
                <a:solidFill>
                  <a:schemeClr val="tx1">
                    <a:lumMod val="75000"/>
                    <a:lumOff val="25000"/>
                  </a:schemeClr>
                </a:solidFill>
                <a:latin typeface="+mn-lt"/>
              </a:rPr>
              <a:t>10</a:t>
            </a:r>
            <a:r>
              <a:rPr lang="fr-FR" sz="2000" dirty="0">
                <a:solidFill>
                  <a:schemeClr val="tx1">
                    <a:lumMod val="75000"/>
                    <a:lumOff val="25000"/>
                  </a:schemeClr>
                </a:solidFill>
                <a:latin typeface="+mn-lt"/>
              </a:rPr>
              <a:t> &lt;= 16</a:t>
            </a:r>
            <a:r>
              <a:rPr lang="fr-FR" sz="2000" baseline="30000" dirty="0">
                <a:solidFill>
                  <a:schemeClr val="tx1">
                    <a:lumMod val="75000"/>
                    <a:lumOff val="25000"/>
                  </a:schemeClr>
                </a:solidFill>
                <a:latin typeface="+mn-lt"/>
              </a:rPr>
              <a:t>3</a:t>
            </a:r>
          </a:p>
        </p:txBody>
      </p:sp>
      <p:sp>
        <p:nvSpPr>
          <p:cNvPr id="25" name="Rectangle 24"/>
          <p:cNvSpPr/>
          <p:nvPr/>
        </p:nvSpPr>
        <p:spPr>
          <a:xfrm>
            <a:off x="861541" y="2286467"/>
            <a:ext cx="7896379" cy="446574"/>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2. On peut effectuer les divisions entières par 16</a:t>
            </a:r>
            <a:r>
              <a:rPr lang="fr-FR" sz="2000" baseline="30000" dirty="0">
                <a:solidFill>
                  <a:schemeClr val="tx1">
                    <a:lumMod val="75000"/>
                    <a:lumOff val="25000"/>
                  </a:schemeClr>
                </a:solidFill>
                <a:latin typeface="+mn-lt"/>
              </a:rPr>
              <a:t>2</a:t>
            </a:r>
            <a:r>
              <a:rPr lang="fr-FR" sz="2000" dirty="0">
                <a:solidFill>
                  <a:schemeClr val="tx1">
                    <a:lumMod val="75000"/>
                    <a:lumOff val="25000"/>
                  </a:schemeClr>
                </a:solidFill>
                <a:latin typeface="+mn-lt"/>
              </a:rPr>
              <a:t> jusqu’à 16</a:t>
            </a:r>
            <a:r>
              <a:rPr lang="fr-FR" sz="2000" baseline="30000" dirty="0">
                <a:solidFill>
                  <a:schemeClr val="tx1">
                    <a:lumMod val="75000"/>
                    <a:lumOff val="25000"/>
                  </a:schemeClr>
                </a:solidFill>
                <a:latin typeface="+mn-lt"/>
              </a:rPr>
              <a:t>0</a:t>
            </a:r>
            <a:r>
              <a:rPr lang="fr-FR" sz="2000" dirty="0">
                <a:solidFill>
                  <a:schemeClr val="tx1">
                    <a:lumMod val="75000"/>
                    <a:lumOff val="25000"/>
                  </a:schemeClr>
                </a:solidFill>
                <a:latin typeface="+mn-lt"/>
              </a:rPr>
              <a:t> :</a:t>
            </a:r>
            <a:endParaRPr lang="fr-FR" sz="2000" baseline="30000" dirty="0">
              <a:solidFill>
                <a:schemeClr val="tx1">
                  <a:lumMod val="75000"/>
                  <a:lumOff val="25000"/>
                </a:schemeClr>
              </a:solidFill>
              <a:latin typeface="+mn-lt"/>
            </a:endParaRPr>
          </a:p>
        </p:txBody>
      </p:sp>
      <p:sp>
        <p:nvSpPr>
          <p:cNvPr id="26" name="Rectangle 25"/>
          <p:cNvSpPr/>
          <p:nvPr/>
        </p:nvSpPr>
        <p:spPr>
          <a:xfrm>
            <a:off x="5514039" y="3568972"/>
            <a:ext cx="2166139" cy="369332"/>
          </a:xfrm>
          <a:prstGeom prst="rect">
            <a:avLst/>
          </a:prstGeom>
        </p:spPr>
        <p:txBody>
          <a:bodyPr vert="horz" lIns="0" tIns="45720" rIns="0" bIns="45720" rtlCol="0">
            <a:normAutofit fontScale="925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Rem1 : a</a:t>
            </a:r>
            <a:r>
              <a:rPr lang="fr-FR" sz="2000" baseline="30000" dirty="0">
                <a:solidFill>
                  <a:schemeClr val="tx1">
                    <a:lumMod val="75000"/>
                    <a:lumOff val="25000"/>
                  </a:schemeClr>
                </a:solidFill>
                <a:latin typeface="+mn-lt"/>
              </a:rPr>
              <a:t>0</a:t>
            </a:r>
            <a:r>
              <a:rPr lang="fr-FR" sz="2000" dirty="0">
                <a:solidFill>
                  <a:schemeClr val="tx1">
                    <a:lumMod val="75000"/>
                    <a:lumOff val="25000"/>
                  </a:schemeClr>
                </a:solidFill>
                <a:latin typeface="+mn-lt"/>
              </a:rPr>
              <a:t> = 1 si a ≠ 0 </a:t>
            </a:r>
            <a:endParaRPr lang="fr-FR" sz="2000" baseline="-25000" dirty="0">
              <a:solidFill>
                <a:schemeClr val="tx1">
                  <a:lumMod val="75000"/>
                  <a:lumOff val="25000"/>
                </a:schemeClr>
              </a:solidFill>
              <a:latin typeface="+mn-lt"/>
            </a:endParaRPr>
          </a:p>
        </p:txBody>
      </p:sp>
      <p:sp>
        <p:nvSpPr>
          <p:cNvPr id="15" name="Rectangle 14"/>
          <p:cNvSpPr/>
          <p:nvPr/>
        </p:nvSpPr>
        <p:spPr>
          <a:xfrm>
            <a:off x="1777218" y="3446585"/>
            <a:ext cx="477520" cy="274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6929120" y="1991360"/>
            <a:ext cx="477520" cy="274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2305538" y="3416105"/>
            <a:ext cx="518160" cy="325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6171914" y="1985539"/>
            <a:ext cx="518160" cy="325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1903932" y="3753097"/>
            <a:ext cx="371925" cy="2743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Rectangle 29"/>
          <p:cNvSpPr/>
          <p:nvPr/>
        </p:nvSpPr>
        <p:spPr>
          <a:xfrm>
            <a:off x="3047788" y="3443160"/>
            <a:ext cx="371925" cy="2743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Rectangle 30"/>
          <p:cNvSpPr/>
          <p:nvPr/>
        </p:nvSpPr>
        <p:spPr>
          <a:xfrm>
            <a:off x="3078610" y="3746247"/>
            <a:ext cx="371925" cy="2743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9576" y="3215417"/>
            <a:ext cx="1155192" cy="1167384"/>
          </a:xfrm>
          <a:prstGeom prst="rect">
            <a:avLst/>
          </a:prstGeom>
        </p:spPr>
      </p:pic>
      <p:sp>
        <p:nvSpPr>
          <p:cNvPr id="32" name="Rectangle 31"/>
          <p:cNvSpPr/>
          <p:nvPr/>
        </p:nvSpPr>
        <p:spPr>
          <a:xfrm>
            <a:off x="4191644" y="3436310"/>
            <a:ext cx="371925" cy="2743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Hexagone 37"/>
          <p:cNvSpPr/>
          <p:nvPr/>
        </p:nvSpPr>
        <p:spPr>
          <a:xfrm>
            <a:off x="2268415" y="3751385"/>
            <a:ext cx="333169" cy="287215"/>
          </a:xfrm>
          <a:prstGeom prst="hexag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Hexagone 38"/>
          <p:cNvSpPr/>
          <p:nvPr/>
        </p:nvSpPr>
        <p:spPr>
          <a:xfrm>
            <a:off x="3452446" y="3739662"/>
            <a:ext cx="333169" cy="287215"/>
          </a:xfrm>
          <a:prstGeom prst="hexag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Hexagone 39"/>
          <p:cNvSpPr/>
          <p:nvPr/>
        </p:nvSpPr>
        <p:spPr>
          <a:xfrm>
            <a:off x="4642338" y="3745523"/>
            <a:ext cx="333169" cy="287215"/>
          </a:xfrm>
          <a:prstGeom prst="hexag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3141785" y="4632050"/>
            <a:ext cx="357563" cy="369332"/>
          </a:xfrm>
          <a:prstGeom prst="rect">
            <a:avLst/>
          </a:prstGeom>
        </p:spPr>
        <p:style>
          <a:lnRef idx="2">
            <a:schemeClr val="dk1"/>
          </a:lnRef>
          <a:fillRef idx="1">
            <a:schemeClr val="lt1"/>
          </a:fillRef>
          <a:effectRef idx="0">
            <a:schemeClr val="dk1"/>
          </a:effectRef>
          <a:fontRef idx="minor">
            <a:schemeClr val="dk1"/>
          </a:fontRef>
        </p:style>
        <p:txBody>
          <a:bodyPr vert="horz" lIns="0" tIns="45720" rIns="0" bIns="45720" rtlCol="0">
            <a:normAutofit/>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dirty="0">
                <a:solidFill>
                  <a:schemeClr val="tx1">
                    <a:lumMod val="75000"/>
                    <a:lumOff val="25000"/>
                  </a:schemeClr>
                </a:solidFill>
                <a:latin typeface="+mn-lt"/>
              </a:rPr>
              <a:t>2</a:t>
            </a:r>
            <a:endParaRPr lang="fr-FR" sz="2000" b="1" baseline="-25000" dirty="0">
              <a:solidFill>
                <a:schemeClr val="tx1">
                  <a:lumMod val="75000"/>
                  <a:lumOff val="25000"/>
                </a:schemeClr>
              </a:solidFill>
              <a:latin typeface="+mn-lt"/>
            </a:endParaRPr>
          </a:p>
        </p:txBody>
      </p:sp>
      <p:sp>
        <p:nvSpPr>
          <p:cNvPr id="42" name="Rectangle 41"/>
          <p:cNvSpPr/>
          <p:nvPr/>
        </p:nvSpPr>
        <p:spPr>
          <a:xfrm>
            <a:off x="3587262" y="4632050"/>
            <a:ext cx="360150" cy="369332"/>
          </a:xfrm>
          <a:prstGeom prst="rect">
            <a:avLst/>
          </a:prstGeom>
        </p:spPr>
        <p:style>
          <a:lnRef idx="2">
            <a:schemeClr val="dk1"/>
          </a:lnRef>
          <a:fillRef idx="1">
            <a:schemeClr val="lt1"/>
          </a:fillRef>
          <a:effectRef idx="0">
            <a:schemeClr val="dk1"/>
          </a:effectRef>
          <a:fontRef idx="minor">
            <a:schemeClr val="dk1"/>
          </a:fontRef>
        </p:style>
        <p:txBody>
          <a:bodyPr vert="horz" lIns="0" tIns="45720" rIns="0" bIns="45720" rtlCol="0">
            <a:normAutofit/>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dirty="0">
                <a:solidFill>
                  <a:schemeClr val="tx1">
                    <a:lumMod val="75000"/>
                    <a:lumOff val="25000"/>
                  </a:schemeClr>
                </a:solidFill>
                <a:latin typeface="+mn-lt"/>
              </a:rPr>
              <a:t>1</a:t>
            </a:r>
            <a:endParaRPr lang="fr-FR" sz="2000" b="1" baseline="-25000" dirty="0">
              <a:solidFill>
                <a:schemeClr val="tx1">
                  <a:lumMod val="75000"/>
                  <a:lumOff val="25000"/>
                </a:schemeClr>
              </a:solidFill>
              <a:latin typeface="+mn-lt"/>
            </a:endParaRPr>
          </a:p>
        </p:txBody>
      </p:sp>
      <p:sp>
        <p:nvSpPr>
          <p:cNvPr id="43" name="Rectangle 42"/>
          <p:cNvSpPr/>
          <p:nvPr/>
        </p:nvSpPr>
        <p:spPr>
          <a:xfrm>
            <a:off x="4044462" y="4632050"/>
            <a:ext cx="366012" cy="369332"/>
          </a:xfrm>
          <a:prstGeom prst="rect">
            <a:avLst/>
          </a:prstGeom>
        </p:spPr>
        <p:style>
          <a:lnRef idx="2">
            <a:schemeClr val="dk1"/>
          </a:lnRef>
          <a:fillRef idx="1">
            <a:schemeClr val="lt1"/>
          </a:fillRef>
          <a:effectRef idx="0">
            <a:schemeClr val="dk1"/>
          </a:effectRef>
          <a:fontRef idx="minor">
            <a:schemeClr val="dk1"/>
          </a:fontRef>
        </p:style>
        <p:txBody>
          <a:bodyPr vert="horz" lIns="0" tIns="45720" rIns="0" bIns="45720" rtlCol="0">
            <a:normAutofit/>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dirty="0">
                <a:solidFill>
                  <a:schemeClr val="tx1">
                    <a:lumMod val="75000"/>
                    <a:lumOff val="25000"/>
                  </a:schemeClr>
                </a:solidFill>
                <a:latin typeface="+mn-lt"/>
              </a:rPr>
              <a:t>F</a:t>
            </a:r>
            <a:endParaRPr lang="fr-FR" sz="2000" b="1" baseline="-25000" dirty="0">
              <a:solidFill>
                <a:schemeClr val="tx1">
                  <a:lumMod val="75000"/>
                  <a:lumOff val="25000"/>
                </a:schemeClr>
              </a:solidFill>
              <a:latin typeface="+mn-lt"/>
            </a:endParaRPr>
          </a:p>
        </p:txBody>
      </p:sp>
      <p:sp>
        <p:nvSpPr>
          <p:cNvPr id="44" name="Rectangle 43"/>
          <p:cNvSpPr/>
          <p:nvPr/>
        </p:nvSpPr>
        <p:spPr>
          <a:xfrm>
            <a:off x="5519900" y="3973418"/>
            <a:ext cx="2166139" cy="369332"/>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Rem2 : 15</a:t>
            </a:r>
            <a:r>
              <a:rPr lang="fr-FR" sz="2000" baseline="-25000" dirty="0">
                <a:solidFill>
                  <a:schemeClr val="tx1">
                    <a:lumMod val="75000"/>
                    <a:lumOff val="25000"/>
                  </a:schemeClr>
                </a:solidFill>
                <a:latin typeface="+mn-lt"/>
              </a:rPr>
              <a:t>10</a:t>
            </a:r>
            <a:r>
              <a:rPr lang="fr-FR" sz="2000" dirty="0">
                <a:solidFill>
                  <a:schemeClr val="tx1">
                    <a:lumMod val="75000"/>
                    <a:lumOff val="25000"/>
                  </a:schemeClr>
                </a:solidFill>
                <a:latin typeface="+mn-lt"/>
              </a:rPr>
              <a:t> = F</a:t>
            </a:r>
            <a:r>
              <a:rPr lang="fr-FR" sz="2000" baseline="-25000" dirty="0">
                <a:solidFill>
                  <a:schemeClr val="tx1">
                    <a:lumMod val="75000"/>
                    <a:lumOff val="25000"/>
                  </a:schemeClr>
                </a:solidFill>
                <a:latin typeface="+mn-lt"/>
              </a:rPr>
              <a:t>16</a:t>
            </a:r>
          </a:p>
        </p:txBody>
      </p:sp>
      <p:cxnSp>
        <p:nvCxnSpPr>
          <p:cNvPr id="46" name="Connecteur droit avec flèche 45"/>
          <p:cNvCxnSpPr>
            <a:stCxn id="38" idx="1"/>
            <a:endCxn id="41" idx="0"/>
          </p:cNvCxnSpPr>
          <p:nvPr/>
        </p:nvCxnSpPr>
        <p:spPr>
          <a:xfrm>
            <a:off x="2529780" y="4038600"/>
            <a:ext cx="790787" cy="593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a:stCxn id="39" idx="1"/>
            <a:endCxn id="42" idx="0"/>
          </p:cNvCxnSpPr>
          <p:nvPr/>
        </p:nvCxnSpPr>
        <p:spPr>
          <a:xfrm>
            <a:off x="3713811" y="4026877"/>
            <a:ext cx="53526" cy="605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a:stCxn id="40" idx="2"/>
            <a:endCxn id="43" idx="0"/>
          </p:cNvCxnSpPr>
          <p:nvPr/>
        </p:nvCxnSpPr>
        <p:spPr>
          <a:xfrm flipH="1">
            <a:off x="4227468" y="4032738"/>
            <a:ext cx="486674" cy="5993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98366" y="5104564"/>
            <a:ext cx="5975190" cy="1175656"/>
          </a:xfrm>
          <a:prstGeom prst="rect">
            <a:avLst/>
          </a:prstGeom>
        </p:spPr>
        <p:txBody>
          <a:bodyPr vert="horz" lIns="0" tIns="45720" rIns="0" bIns="45720" rtlCol="0">
            <a:normAutofit fontScale="92500" lnSpcReduction="10000"/>
          </a:bodyPr>
          <a:lstStyle/>
          <a:p>
            <a:pPr marL="91440" indent="-91440"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Vérification  : </a:t>
            </a:r>
          </a:p>
          <a:p>
            <a:pPr marL="91440" indent="-91440"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21F</a:t>
            </a:r>
            <a:r>
              <a:rPr lang="fr-FR" sz="2000" baseline="-25000" dirty="0">
                <a:solidFill>
                  <a:schemeClr val="tx1">
                    <a:lumMod val="75000"/>
                    <a:lumOff val="25000"/>
                  </a:schemeClr>
                </a:solidFill>
                <a:latin typeface="+mn-lt"/>
              </a:rPr>
              <a:t>16   </a:t>
            </a:r>
            <a:r>
              <a:rPr lang="fr-FR" sz="2000" dirty="0">
                <a:solidFill>
                  <a:schemeClr val="tx1">
                    <a:lumMod val="75000"/>
                    <a:lumOff val="25000"/>
                  </a:schemeClr>
                </a:solidFill>
                <a:latin typeface="+mn-lt"/>
              </a:rPr>
              <a:t>= 2 x 16</a:t>
            </a:r>
            <a:r>
              <a:rPr lang="fr-FR" sz="2000" baseline="30000" dirty="0">
                <a:solidFill>
                  <a:schemeClr val="tx1">
                    <a:lumMod val="75000"/>
                    <a:lumOff val="25000"/>
                  </a:schemeClr>
                </a:solidFill>
                <a:latin typeface="+mn-lt"/>
              </a:rPr>
              <a:t>2</a:t>
            </a:r>
            <a:r>
              <a:rPr lang="fr-FR" sz="2000" dirty="0">
                <a:solidFill>
                  <a:schemeClr val="tx1">
                    <a:lumMod val="75000"/>
                    <a:lumOff val="25000"/>
                  </a:schemeClr>
                </a:solidFill>
                <a:latin typeface="+mn-lt"/>
              </a:rPr>
              <a:t> + 1 x 16</a:t>
            </a:r>
            <a:r>
              <a:rPr lang="fr-FR" sz="2000" baseline="30000" dirty="0">
                <a:solidFill>
                  <a:schemeClr val="tx1">
                    <a:lumMod val="75000"/>
                    <a:lumOff val="25000"/>
                  </a:schemeClr>
                </a:solidFill>
                <a:latin typeface="+mn-lt"/>
              </a:rPr>
              <a:t>1</a:t>
            </a:r>
            <a:r>
              <a:rPr lang="fr-FR" sz="2000" dirty="0">
                <a:solidFill>
                  <a:schemeClr val="tx1">
                    <a:lumMod val="75000"/>
                    <a:lumOff val="25000"/>
                  </a:schemeClr>
                </a:solidFill>
                <a:latin typeface="+mn-lt"/>
              </a:rPr>
              <a:t> + 15 x 16</a:t>
            </a:r>
            <a:r>
              <a:rPr lang="fr-FR" sz="2000" baseline="30000" dirty="0">
                <a:solidFill>
                  <a:schemeClr val="tx1">
                    <a:lumMod val="75000"/>
                    <a:lumOff val="25000"/>
                  </a:schemeClr>
                </a:solidFill>
                <a:latin typeface="+mn-lt"/>
              </a:rPr>
              <a:t>0</a:t>
            </a:r>
            <a:r>
              <a:rPr lang="fr-FR" sz="2000" dirty="0">
                <a:solidFill>
                  <a:schemeClr val="tx1">
                    <a:lumMod val="75000"/>
                    <a:lumOff val="25000"/>
                  </a:schemeClr>
                </a:solidFill>
                <a:latin typeface="+mn-lt"/>
              </a:rPr>
              <a:t> </a:t>
            </a:r>
          </a:p>
          <a:p>
            <a:pPr marL="548640" lvl="1" indent="-91440"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   = 512 + 16 + 15 = 543</a:t>
            </a:r>
            <a:r>
              <a:rPr lang="fr-FR" sz="2000" baseline="-25000" dirty="0">
                <a:solidFill>
                  <a:schemeClr val="tx1">
                    <a:lumMod val="75000"/>
                    <a:lumOff val="25000"/>
                  </a:schemeClr>
                </a:solidFill>
                <a:latin typeface="+mn-lt"/>
              </a:rPr>
              <a:t>10</a:t>
            </a:r>
            <a:r>
              <a:rPr lang="fr-FR" sz="2000" dirty="0">
                <a:solidFill>
                  <a:schemeClr val="tx1">
                    <a:lumMod val="75000"/>
                    <a:lumOff val="25000"/>
                  </a:schemeClr>
                </a:solidFill>
              </a:rPr>
              <a:t> </a:t>
            </a:r>
            <a:endParaRPr lang="fr-FR" sz="2000" baseline="-25000" dirty="0">
              <a:solidFill>
                <a:schemeClr val="tx1">
                  <a:lumMod val="75000"/>
                  <a:lumOff val="25000"/>
                </a:schemeClr>
              </a:solidFill>
              <a:latin typeface="+mn-lt"/>
            </a:endParaRPr>
          </a:p>
        </p:txBody>
      </p:sp>
    </p:spTree>
    <p:extLst>
      <p:ext uri="{BB962C8B-B14F-4D97-AF65-F5344CB8AC3E}">
        <p14:creationId xmlns:p14="http://schemas.microsoft.com/office/powerpoint/2010/main" val="1016695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up)">
                                      <p:cBhvr>
                                        <p:cTn id="41" dur="500"/>
                                        <p:tgtEl>
                                          <p:spTgt spid="46"/>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up)">
                                      <p:cBhvr>
                                        <p:cTn id="63" dur="500"/>
                                        <p:tgtEl>
                                          <p:spTgt spid="47"/>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wipe(up)">
                                      <p:cBhvr>
                                        <p:cTn id="90" dur="500"/>
                                        <p:tgtEl>
                                          <p:spTgt spid="51"/>
                                        </p:tgtEl>
                                      </p:cBhvr>
                                    </p:animEffect>
                                  </p:childTnLst>
                                </p:cTn>
                              </p:par>
                            </p:childTnLst>
                          </p:cTn>
                        </p:par>
                        <p:par>
                          <p:cTn id="91" fill="hold">
                            <p:stCondLst>
                              <p:cond delay="500"/>
                            </p:stCondLst>
                            <p:childTnLst>
                              <p:par>
                                <p:cTn id="92" presetID="16" presetClass="entr" presetSubtype="21" fill="hold" grpId="0" nodeType="after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barn(inVertical)">
                                      <p:cBhvr>
                                        <p:cTn id="94" dur="500"/>
                                        <p:tgtEl>
                                          <p:spTgt spid="44"/>
                                        </p:tgtEl>
                                      </p:cBhvr>
                                    </p:animEffect>
                                  </p:childTnLst>
                                </p:cTn>
                              </p:par>
                            </p:childTnLst>
                          </p:cTn>
                        </p:par>
                        <p:par>
                          <p:cTn id="95" fill="hold">
                            <p:stCondLst>
                              <p:cond delay="1000"/>
                            </p:stCondLst>
                            <p:childTnLst>
                              <p:par>
                                <p:cTn id="96" presetID="1" presetClass="entr" presetSubtype="0"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wipe(left)">
                                      <p:cBhvr>
                                        <p:cTn id="102" dur="500"/>
                                        <p:tgtEl>
                                          <p:spTgt spid="1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wipe(left)">
                                      <p:cBhvr>
                                        <p:cTn id="10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24" grpId="0"/>
      <p:bldP spid="25" grpId="0"/>
      <p:bldP spid="26" grpId="0"/>
      <p:bldP spid="15" grpId="0" animBg="1"/>
      <p:bldP spid="27" grpId="0" animBg="1"/>
      <p:bldP spid="16" grpId="0" animBg="1"/>
      <p:bldP spid="28" grpId="0" animBg="1"/>
      <p:bldP spid="29" grpId="0" animBg="1"/>
      <p:bldP spid="30" grpId="0" animBg="1"/>
      <p:bldP spid="31" grpId="0" animBg="1"/>
      <p:bldP spid="32" grpId="0" animBg="1"/>
      <p:bldP spid="38" grpId="0" animBg="1"/>
      <p:bldP spid="39" grpId="0" animBg="1"/>
      <p:bldP spid="40" grpId="0" animBg="1"/>
      <p:bldP spid="41" grpId="0" animBg="1"/>
      <p:bldP spid="42" grpId="0" animBg="1"/>
      <p:bldP spid="43" grpId="0" animBg="1"/>
      <p:bldP spid="44"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028E3F4F-51B2-42EE-AFA2-40C4572185CC}" type="slidenum">
              <a:rPr lang="en-US" dirty="0"/>
              <a:t>21</a:t>
            </a:fld>
            <a:endParaRPr lang="en-US" dirty="0"/>
          </a:p>
        </p:txBody>
      </p:sp>
      <p:sp>
        <p:nvSpPr>
          <p:cNvPr id="6" name="Espace réservé de la date 5"/>
          <p:cNvSpPr>
            <a:spLocks noGrp="1"/>
          </p:cNvSpPr>
          <p:nvPr>
            <p:ph type="dt" sz="half" idx="2"/>
          </p:nvPr>
        </p:nvSpPr>
        <p:spPr/>
        <p:txBody>
          <a:bodyPr/>
          <a:lstStyle/>
          <a:p>
            <a:r>
              <a:rPr lang="fr-FR" dirty="0"/>
              <a:t>PG/TB</a:t>
            </a:r>
            <a:endParaRPr lang="en-US" dirty="0"/>
          </a:p>
        </p:txBody>
      </p:sp>
      <p:sp>
        <p:nvSpPr>
          <p:cNvPr id="4" name="Espace réservé du pied de page 3"/>
          <p:cNvSpPr>
            <a:spLocks noGrp="1"/>
          </p:cNvSpPr>
          <p:nvPr>
            <p:ph type="ftr" sz="quarter" idx="3"/>
          </p:nvPr>
        </p:nvSpPr>
        <p:spPr/>
        <p:txBody>
          <a:bodyPr/>
          <a:lstStyle/>
          <a:p>
            <a:r>
              <a:rPr lang="cs-CZ" dirty="0"/>
              <a:t>GMP3 - M1214</a:t>
            </a:r>
            <a:endParaRPr lang="en-US" dirty="0"/>
          </a:p>
        </p:txBody>
      </p:sp>
      <p:sp>
        <p:nvSpPr>
          <p:cNvPr id="27" name="Text Box 16"/>
          <p:cNvSpPr txBox="1">
            <a:spLocks noChangeArrowheads="1"/>
          </p:cNvSpPr>
          <p:nvPr/>
        </p:nvSpPr>
        <p:spPr bwMode="auto">
          <a:xfrm>
            <a:off x="1076538" y="4985627"/>
            <a:ext cx="4972570" cy="1153915"/>
          </a:xfrm>
          <a:prstGeom prst="rect">
            <a:avLst/>
          </a:prstGeom>
        </p:spPr>
        <p:txBody>
          <a:bodyPr vert="horz" lIns="0" tIns="45720" rIns="0" bIns="45720" rtlCol="0">
            <a:normAutofit fontScale="92500" lnSpcReduction="10000"/>
          </a:bodyPr>
          <a:lstStyle>
            <a:defPPr>
              <a:defRPr lang="en-US"/>
            </a:defPPr>
            <a:lvl1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defRPr sz="2000">
                <a:solidFill>
                  <a:schemeClr val="tx1">
                    <a:lumMod val="75000"/>
                    <a:lumOff val="25000"/>
                  </a:schemeClr>
                </a:solidFill>
                <a:latin typeface="+mn-lt"/>
              </a:defRPr>
            </a:lvl1pPr>
          </a:lstStyle>
          <a:p>
            <a:r>
              <a:rPr lang="fr-FR" dirty="0"/>
              <a:t>Vérification : </a:t>
            </a:r>
          </a:p>
          <a:p>
            <a:r>
              <a:rPr lang="fr-FR" dirty="0"/>
              <a:t>1037</a:t>
            </a:r>
            <a:r>
              <a:rPr lang="fr-FR" baseline="-25000" dirty="0"/>
              <a:t>8</a:t>
            </a:r>
            <a:r>
              <a:rPr lang="fr-FR" dirty="0"/>
              <a:t>=1x8</a:t>
            </a:r>
            <a:r>
              <a:rPr lang="fr-FR" baseline="30000" dirty="0"/>
              <a:t>3</a:t>
            </a:r>
            <a:r>
              <a:rPr lang="fr-FR" dirty="0"/>
              <a:t>  + 0x8</a:t>
            </a:r>
            <a:r>
              <a:rPr lang="fr-FR" baseline="30000" dirty="0"/>
              <a:t>2</a:t>
            </a:r>
            <a:r>
              <a:rPr lang="fr-FR" dirty="0"/>
              <a:t>  + 3x8</a:t>
            </a:r>
            <a:r>
              <a:rPr lang="fr-FR" baseline="30000" dirty="0"/>
              <a:t>1</a:t>
            </a:r>
            <a:r>
              <a:rPr lang="fr-FR" dirty="0"/>
              <a:t>  + 7x8</a:t>
            </a:r>
            <a:r>
              <a:rPr lang="fr-FR" baseline="30000" dirty="0"/>
              <a:t>0</a:t>
            </a:r>
          </a:p>
          <a:p>
            <a:r>
              <a:rPr lang="fr-FR" baseline="30000" dirty="0"/>
              <a:t>               </a:t>
            </a:r>
            <a:r>
              <a:rPr lang="fr-FR" dirty="0"/>
              <a:t>= 512 + 0 + 24 + 7 = 543</a:t>
            </a:r>
            <a:r>
              <a:rPr lang="fr-FR" baseline="-25000" dirty="0"/>
              <a:t>10</a:t>
            </a:r>
            <a:endParaRPr lang="fr-FR" dirty="0"/>
          </a:p>
        </p:txBody>
      </p:sp>
      <p:sp>
        <p:nvSpPr>
          <p:cNvPr id="29" name="Text Box 7"/>
          <p:cNvSpPr txBox="1">
            <a:spLocks noChangeArrowheads="1"/>
          </p:cNvSpPr>
          <p:nvPr/>
        </p:nvSpPr>
        <p:spPr bwMode="auto">
          <a:xfrm>
            <a:off x="2376984" y="4432279"/>
            <a:ext cx="1599148" cy="369332"/>
          </a:xfrm>
          <a:prstGeom prst="rect">
            <a:avLst/>
          </a:prstGeom>
        </p:spPr>
        <p:txBody>
          <a:bodyPr vert="horz" lIns="0" tIns="45720" rIns="0" bIns="45720" rtlCol="0">
            <a:normAutofit/>
          </a:bodyPr>
          <a:lstStyle>
            <a:defPPr>
              <a:defRPr lang="en-US"/>
            </a:defPPr>
            <a:lvl1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defRPr sz="2000">
                <a:solidFill>
                  <a:schemeClr val="tx1">
                    <a:lumMod val="75000"/>
                    <a:lumOff val="25000"/>
                  </a:schemeClr>
                </a:solidFill>
                <a:latin typeface="+mn-lt"/>
              </a:defRPr>
            </a:lvl1pPr>
          </a:lstStyle>
          <a:p>
            <a:r>
              <a:rPr lang="fr-FR" dirty="0"/>
              <a:t>543</a:t>
            </a:r>
            <a:r>
              <a:rPr lang="fr-FR" baseline="-25000" dirty="0"/>
              <a:t>10</a:t>
            </a:r>
            <a:r>
              <a:rPr lang="fr-FR" dirty="0"/>
              <a:t> = 1037</a:t>
            </a:r>
            <a:r>
              <a:rPr lang="fr-FR" baseline="-25000" dirty="0"/>
              <a:t>8</a:t>
            </a:r>
          </a:p>
        </p:txBody>
      </p:sp>
      <p:sp>
        <p:nvSpPr>
          <p:cNvPr id="30" name="Titre 1"/>
          <p:cNvSpPr>
            <a:spLocks noGrp="1"/>
          </p:cNvSpPr>
          <p:nvPr>
            <p:ph type="title"/>
          </p:nvPr>
        </p:nvSpPr>
        <p:spPr>
          <a:xfrm>
            <a:off x="822960" y="286605"/>
            <a:ext cx="7543800" cy="1084996"/>
          </a:xfrm>
        </p:spPr>
        <p:txBody>
          <a:bodyPr>
            <a:normAutofit fontScale="90000"/>
          </a:bodyPr>
          <a:lstStyle/>
          <a:p>
            <a:r>
              <a:rPr lang="fr-FR"/>
              <a:t>Conversion base m - base n 3/3</a:t>
            </a:r>
          </a:p>
        </p:txBody>
      </p:sp>
      <p:sp>
        <p:nvSpPr>
          <p:cNvPr id="32" name="Espace réservé du contenu 2"/>
          <p:cNvSpPr>
            <a:spLocks noGrp="1"/>
          </p:cNvSpPr>
          <p:nvPr>
            <p:ph idx="1"/>
          </p:nvPr>
        </p:nvSpPr>
        <p:spPr>
          <a:xfrm>
            <a:off x="822960" y="1556952"/>
            <a:ext cx="2844688" cy="371240"/>
          </a:xfrm>
        </p:spPr>
        <p:txBody>
          <a:bodyPr>
            <a:normAutofit/>
          </a:bodyPr>
          <a:lstStyle/>
          <a:p>
            <a:r>
              <a:rPr lang="fr-FR"/>
              <a:t>Exemple : 543</a:t>
            </a:r>
            <a:r>
              <a:rPr lang="fr-FR" baseline="-25000"/>
              <a:t>10</a:t>
            </a:r>
            <a:r>
              <a:rPr lang="fr-FR"/>
              <a:t> en octal</a:t>
            </a:r>
          </a:p>
        </p:txBody>
      </p:sp>
      <p:sp>
        <p:nvSpPr>
          <p:cNvPr id="33" name="Rectangle 32"/>
          <p:cNvSpPr/>
          <p:nvPr/>
        </p:nvSpPr>
        <p:spPr>
          <a:xfrm>
            <a:off x="861541" y="1971507"/>
            <a:ext cx="7896379" cy="446574"/>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1. On cherche 8</a:t>
            </a:r>
            <a:r>
              <a:rPr lang="fr-FR" sz="2000" baseline="30000" dirty="0">
                <a:solidFill>
                  <a:schemeClr val="tx1">
                    <a:lumMod val="75000"/>
                    <a:lumOff val="25000"/>
                  </a:schemeClr>
                </a:solidFill>
                <a:latin typeface="+mn-lt"/>
              </a:rPr>
              <a:t>n</a:t>
            </a:r>
            <a:r>
              <a:rPr lang="fr-FR" sz="2000" dirty="0">
                <a:solidFill>
                  <a:schemeClr val="tx1">
                    <a:lumMod val="75000"/>
                    <a:lumOff val="25000"/>
                  </a:schemeClr>
                </a:solidFill>
                <a:latin typeface="+mn-lt"/>
              </a:rPr>
              <a:t> immédiatement inférieur à 543 : </a:t>
            </a:r>
            <a:r>
              <a:rPr lang="fr-FR" sz="2000" b="1" dirty="0">
                <a:solidFill>
                  <a:schemeClr val="tx1">
                    <a:lumMod val="75000"/>
                    <a:lumOff val="25000"/>
                  </a:schemeClr>
                </a:solidFill>
                <a:latin typeface="+mn-lt"/>
              </a:rPr>
              <a:t>8</a:t>
            </a:r>
            <a:r>
              <a:rPr lang="fr-FR" sz="2000" b="1" baseline="30000" dirty="0">
                <a:solidFill>
                  <a:schemeClr val="tx1">
                    <a:lumMod val="75000"/>
                    <a:lumOff val="25000"/>
                  </a:schemeClr>
                </a:solidFill>
                <a:latin typeface="+mn-lt"/>
              </a:rPr>
              <a:t>3</a:t>
            </a:r>
            <a:r>
              <a:rPr lang="fr-FR" sz="2000" dirty="0">
                <a:solidFill>
                  <a:schemeClr val="tx1">
                    <a:lumMod val="75000"/>
                    <a:lumOff val="25000"/>
                  </a:schemeClr>
                </a:solidFill>
                <a:latin typeface="+mn-lt"/>
              </a:rPr>
              <a:t> &lt;= 543</a:t>
            </a:r>
            <a:r>
              <a:rPr lang="fr-FR" sz="2000" baseline="-25000" dirty="0">
                <a:solidFill>
                  <a:schemeClr val="tx1">
                    <a:lumMod val="75000"/>
                    <a:lumOff val="25000"/>
                  </a:schemeClr>
                </a:solidFill>
                <a:latin typeface="+mn-lt"/>
              </a:rPr>
              <a:t>10</a:t>
            </a:r>
            <a:r>
              <a:rPr lang="fr-FR" sz="2000" dirty="0">
                <a:solidFill>
                  <a:schemeClr val="tx1">
                    <a:lumMod val="75000"/>
                    <a:lumOff val="25000"/>
                  </a:schemeClr>
                </a:solidFill>
                <a:latin typeface="+mn-lt"/>
              </a:rPr>
              <a:t> &lt;= 8</a:t>
            </a:r>
            <a:r>
              <a:rPr lang="fr-FR" sz="2000" baseline="30000" dirty="0">
                <a:solidFill>
                  <a:schemeClr val="tx1">
                    <a:lumMod val="75000"/>
                    <a:lumOff val="25000"/>
                  </a:schemeClr>
                </a:solidFill>
                <a:latin typeface="+mn-lt"/>
              </a:rPr>
              <a:t>4</a:t>
            </a:r>
          </a:p>
        </p:txBody>
      </p:sp>
      <p:sp>
        <p:nvSpPr>
          <p:cNvPr id="34" name="Rectangle 33"/>
          <p:cNvSpPr/>
          <p:nvPr/>
        </p:nvSpPr>
        <p:spPr>
          <a:xfrm>
            <a:off x="861541" y="2286467"/>
            <a:ext cx="7896379" cy="446574"/>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2. On peut effectuer les divisions entières par 8</a:t>
            </a:r>
            <a:r>
              <a:rPr lang="fr-FR" sz="2000" baseline="30000" dirty="0">
                <a:solidFill>
                  <a:schemeClr val="tx1">
                    <a:lumMod val="75000"/>
                    <a:lumOff val="25000"/>
                  </a:schemeClr>
                </a:solidFill>
                <a:latin typeface="+mn-lt"/>
              </a:rPr>
              <a:t>3</a:t>
            </a:r>
            <a:r>
              <a:rPr lang="fr-FR" sz="2000" dirty="0">
                <a:solidFill>
                  <a:schemeClr val="tx1">
                    <a:lumMod val="75000"/>
                    <a:lumOff val="25000"/>
                  </a:schemeClr>
                </a:solidFill>
                <a:latin typeface="+mn-lt"/>
              </a:rPr>
              <a:t> jusqu’à 8</a:t>
            </a:r>
            <a:r>
              <a:rPr lang="fr-FR" sz="2000" baseline="30000" dirty="0">
                <a:solidFill>
                  <a:schemeClr val="tx1">
                    <a:lumMod val="75000"/>
                    <a:lumOff val="25000"/>
                  </a:schemeClr>
                </a:solidFill>
                <a:latin typeface="+mn-lt"/>
              </a:rPr>
              <a:t>0</a:t>
            </a:r>
            <a:r>
              <a:rPr lang="fr-FR" sz="2000" dirty="0">
                <a:solidFill>
                  <a:schemeClr val="tx1">
                    <a:lumMod val="75000"/>
                    <a:lumOff val="25000"/>
                  </a:schemeClr>
                </a:solidFill>
                <a:latin typeface="+mn-lt"/>
              </a:rPr>
              <a:t> :</a:t>
            </a:r>
            <a:endParaRPr lang="fr-FR" sz="2000" baseline="30000" dirty="0">
              <a:solidFill>
                <a:schemeClr val="tx1">
                  <a:lumMod val="75000"/>
                  <a:lumOff val="25000"/>
                </a:schemeClr>
              </a:solidFill>
              <a:latin typeface="+mn-lt"/>
            </a:endParaRPr>
          </a:p>
        </p:txBody>
      </p:sp>
      <p:grpSp>
        <p:nvGrpSpPr>
          <p:cNvPr id="13" name="Grouper 12"/>
          <p:cNvGrpSpPr/>
          <p:nvPr/>
        </p:nvGrpSpPr>
        <p:grpSpPr>
          <a:xfrm>
            <a:off x="1266763" y="2946974"/>
            <a:ext cx="1255373" cy="1113398"/>
            <a:chOff x="1266763" y="2946974"/>
            <a:chExt cx="1255373" cy="1113398"/>
          </a:xfrm>
        </p:grpSpPr>
        <p:grpSp>
          <p:nvGrpSpPr>
            <p:cNvPr id="12" name="Grouper 11"/>
            <p:cNvGrpSpPr/>
            <p:nvPr/>
          </p:nvGrpSpPr>
          <p:grpSpPr>
            <a:xfrm>
              <a:off x="1919234" y="3005295"/>
              <a:ext cx="602902" cy="1055077"/>
              <a:chOff x="1728316" y="3024554"/>
              <a:chExt cx="602902" cy="1055077"/>
            </a:xfrm>
          </p:grpSpPr>
          <p:cxnSp>
            <p:nvCxnSpPr>
              <p:cNvPr id="9" name="Connecteur droit 8"/>
              <p:cNvCxnSpPr/>
              <p:nvPr/>
            </p:nvCxnSpPr>
            <p:spPr>
              <a:xfrm flipH="1">
                <a:off x="1728316" y="3024554"/>
                <a:ext cx="10049" cy="10550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1748413" y="3285811"/>
                <a:ext cx="5828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Espace réservé du contenu 2"/>
            <p:cNvSpPr txBox="1">
              <a:spLocks/>
            </p:cNvSpPr>
            <p:nvPr/>
          </p:nvSpPr>
          <p:spPr>
            <a:xfrm>
              <a:off x="1266763" y="2965396"/>
              <a:ext cx="551989"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543</a:t>
              </a:r>
            </a:p>
          </p:txBody>
        </p:sp>
        <p:sp>
          <p:nvSpPr>
            <p:cNvPr id="50" name="Espace réservé du contenu 2"/>
            <p:cNvSpPr txBox="1">
              <a:spLocks/>
            </p:cNvSpPr>
            <p:nvPr/>
          </p:nvSpPr>
          <p:spPr>
            <a:xfrm>
              <a:off x="1951726" y="2946974"/>
              <a:ext cx="551989"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8</a:t>
              </a:r>
              <a:r>
                <a:rPr kumimoji="0" lang="fr-FR" baseline="30000"/>
                <a:t>3</a:t>
              </a:r>
            </a:p>
          </p:txBody>
        </p:sp>
        <p:sp>
          <p:nvSpPr>
            <p:cNvPr id="51" name="Espace réservé du contenu 2"/>
            <p:cNvSpPr txBox="1">
              <a:spLocks/>
            </p:cNvSpPr>
            <p:nvPr/>
          </p:nvSpPr>
          <p:spPr>
            <a:xfrm>
              <a:off x="1941678" y="3290292"/>
              <a:ext cx="369443"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1</a:t>
              </a:r>
            </a:p>
          </p:txBody>
        </p:sp>
        <p:sp>
          <p:nvSpPr>
            <p:cNvPr id="52" name="Espace réservé du contenu 2"/>
            <p:cNvSpPr txBox="1">
              <a:spLocks/>
            </p:cNvSpPr>
            <p:nvPr/>
          </p:nvSpPr>
          <p:spPr>
            <a:xfrm>
              <a:off x="1399064" y="3298665"/>
              <a:ext cx="459879"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31</a:t>
              </a:r>
            </a:p>
          </p:txBody>
        </p:sp>
      </p:grpSp>
      <p:grpSp>
        <p:nvGrpSpPr>
          <p:cNvPr id="14" name="Grouper 13"/>
          <p:cNvGrpSpPr/>
          <p:nvPr/>
        </p:nvGrpSpPr>
        <p:grpSpPr>
          <a:xfrm>
            <a:off x="2857750" y="2948648"/>
            <a:ext cx="1054966" cy="1111724"/>
            <a:chOff x="2857750" y="2948648"/>
            <a:chExt cx="1054966" cy="1111724"/>
          </a:xfrm>
        </p:grpSpPr>
        <p:grpSp>
          <p:nvGrpSpPr>
            <p:cNvPr id="40" name="Grouper 39"/>
            <p:cNvGrpSpPr/>
            <p:nvPr/>
          </p:nvGrpSpPr>
          <p:grpSpPr>
            <a:xfrm>
              <a:off x="3309814" y="3005295"/>
              <a:ext cx="602902" cy="1055077"/>
              <a:chOff x="1728316" y="3024554"/>
              <a:chExt cx="602902" cy="1055077"/>
            </a:xfrm>
          </p:grpSpPr>
          <p:cxnSp>
            <p:nvCxnSpPr>
              <p:cNvPr id="41" name="Connecteur droit 40"/>
              <p:cNvCxnSpPr/>
              <p:nvPr/>
            </p:nvCxnSpPr>
            <p:spPr>
              <a:xfrm flipH="1">
                <a:off x="1728316" y="3024554"/>
                <a:ext cx="10049" cy="10550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1748413" y="3285811"/>
                <a:ext cx="5828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Espace réservé du contenu 2"/>
            <p:cNvSpPr txBox="1">
              <a:spLocks/>
            </p:cNvSpPr>
            <p:nvPr/>
          </p:nvSpPr>
          <p:spPr>
            <a:xfrm>
              <a:off x="2857750" y="2958696"/>
              <a:ext cx="459879"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31</a:t>
              </a:r>
            </a:p>
          </p:txBody>
        </p:sp>
        <p:sp>
          <p:nvSpPr>
            <p:cNvPr id="54" name="Espace réservé du contenu 2"/>
            <p:cNvSpPr txBox="1">
              <a:spLocks/>
            </p:cNvSpPr>
            <p:nvPr/>
          </p:nvSpPr>
          <p:spPr>
            <a:xfrm>
              <a:off x="2869473" y="3281918"/>
              <a:ext cx="459879"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31</a:t>
              </a:r>
            </a:p>
          </p:txBody>
        </p:sp>
        <p:sp>
          <p:nvSpPr>
            <p:cNvPr id="55" name="Espace réservé du contenu 2"/>
            <p:cNvSpPr txBox="1">
              <a:spLocks/>
            </p:cNvSpPr>
            <p:nvPr/>
          </p:nvSpPr>
          <p:spPr>
            <a:xfrm>
              <a:off x="3340073" y="2948648"/>
              <a:ext cx="551989"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8</a:t>
              </a:r>
              <a:r>
                <a:rPr kumimoji="0" lang="fr-FR" baseline="30000"/>
                <a:t>2</a:t>
              </a:r>
            </a:p>
          </p:txBody>
        </p:sp>
        <p:sp>
          <p:nvSpPr>
            <p:cNvPr id="56" name="Espace réservé du contenu 2"/>
            <p:cNvSpPr txBox="1">
              <a:spLocks/>
            </p:cNvSpPr>
            <p:nvPr/>
          </p:nvSpPr>
          <p:spPr>
            <a:xfrm>
              <a:off x="3319977" y="3290292"/>
              <a:ext cx="369443"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0</a:t>
              </a:r>
            </a:p>
          </p:txBody>
        </p:sp>
      </p:grpSp>
      <p:grpSp>
        <p:nvGrpSpPr>
          <p:cNvPr id="15" name="Grouper 14"/>
          <p:cNvGrpSpPr/>
          <p:nvPr/>
        </p:nvGrpSpPr>
        <p:grpSpPr>
          <a:xfrm>
            <a:off x="4217627" y="2950322"/>
            <a:ext cx="1143169" cy="1110050"/>
            <a:chOff x="4217627" y="2950322"/>
            <a:chExt cx="1143169" cy="1110050"/>
          </a:xfrm>
        </p:grpSpPr>
        <p:grpSp>
          <p:nvGrpSpPr>
            <p:cNvPr id="43" name="Grouper 42"/>
            <p:cNvGrpSpPr/>
            <p:nvPr/>
          </p:nvGrpSpPr>
          <p:grpSpPr>
            <a:xfrm>
              <a:off x="4700394" y="3005295"/>
              <a:ext cx="602902" cy="1055077"/>
              <a:chOff x="1728316" y="3024554"/>
              <a:chExt cx="602902" cy="1055077"/>
            </a:xfrm>
          </p:grpSpPr>
          <p:cxnSp>
            <p:nvCxnSpPr>
              <p:cNvPr id="44" name="Connecteur droit 43"/>
              <p:cNvCxnSpPr/>
              <p:nvPr/>
            </p:nvCxnSpPr>
            <p:spPr>
              <a:xfrm flipH="1">
                <a:off x="1728316" y="3024554"/>
                <a:ext cx="10049" cy="10550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1748413" y="3285811"/>
                <a:ext cx="5828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Espace réservé du contenu 2"/>
            <p:cNvSpPr txBox="1">
              <a:spLocks/>
            </p:cNvSpPr>
            <p:nvPr/>
          </p:nvSpPr>
          <p:spPr>
            <a:xfrm>
              <a:off x="4217627" y="2951997"/>
              <a:ext cx="459879"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31</a:t>
              </a:r>
            </a:p>
          </p:txBody>
        </p:sp>
        <p:sp>
          <p:nvSpPr>
            <p:cNvPr id="58" name="Espace réservé du contenu 2"/>
            <p:cNvSpPr txBox="1">
              <a:spLocks/>
            </p:cNvSpPr>
            <p:nvPr/>
          </p:nvSpPr>
          <p:spPr>
            <a:xfrm>
              <a:off x="4808807" y="2950322"/>
              <a:ext cx="551989"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8</a:t>
              </a:r>
              <a:r>
                <a:rPr kumimoji="0" lang="fr-FR" baseline="30000"/>
                <a:t>1</a:t>
              </a:r>
            </a:p>
          </p:txBody>
        </p:sp>
        <p:sp>
          <p:nvSpPr>
            <p:cNvPr id="59" name="Espace réservé du contenu 2"/>
            <p:cNvSpPr txBox="1">
              <a:spLocks/>
            </p:cNvSpPr>
            <p:nvPr/>
          </p:nvSpPr>
          <p:spPr>
            <a:xfrm>
              <a:off x="4828901" y="3290292"/>
              <a:ext cx="369443"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3</a:t>
              </a:r>
            </a:p>
          </p:txBody>
        </p:sp>
        <p:sp>
          <p:nvSpPr>
            <p:cNvPr id="60" name="Espace réservé du contenu 2"/>
            <p:cNvSpPr txBox="1">
              <a:spLocks/>
            </p:cNvSpPr>
            <p:nvPr/>
          </p:nvSpPr>
          <p:spPr>
            <a:xfrm>
              <a:off x="4358307" y="3424270"/>
              <a:ext cx="369443" cy="37124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7</a:t>
              </a:r>
            </a:p>
          </p:txBody>
        </p:sp>
      </p:grpSp>
      <p:sp>
        <p:nvSpPr>
          <p:cNvPr id="61" name="Rectangle 60"/>
          <p:cNvSpPr/>
          <p:nvPr/>
        </p:nvSpPr>
        <p:spPr>
          <a:xfrm>
            <a:off x="903410" y="4056651"/>
            <a:ext cx="7896379" cy="446574"/>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3. On prend les quotients successifs :</a:t>
            </a:r>
            <a:endParaRPr lang="fr-FR" sz="2000" baseline="30000" dirty="0">
              <a:solidFill>
                <a:schemeClr val="tx1">
                  <a:lumMod val="75000"/>
                  <a:lumOff val="25000"/>
                </a:schemeClr>
              </a:solidFill>
              <a:latin typeface="+mn-lt"/>
            </a:endParaRPr>
          </a:p>
        </p:txBody>
      </p:sp>
      <p:sp>
        <p:nvSpPr>
          <p:cNvPr id="62" name="Rectangle 61"/>
          <p:cNvSpPr/>
          <p:nvPr/>
        </p:nvSpPr>
        <p:spPr>
          <a:xfrm>
            <a:off x="5966215" y="2855540"/>
            <a:ext cx="2012176" cy="1344671"/>
          </a:xfrm>
          <a:prstGeom prst="rect">
            <a:avLst/>
          </a:prstGeom>
        </p:spPr>
        <p:txBody>
          <a:bodyPr vert="horz" lIns="0" tIns="45720" rIns="0" bIns="45720" rtlCol="0">
            <a:normAutofit fontScale="70000" lnSpcReduction="200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Rem : la dernière division sera toujours </a:t>
            </a:r>
            <a:r>
              <a:rPr lang="fr-FR" sz="2000" b="1" dirty="0">
                <a:solidFill>
                  <a:schemeClr val="tx1">
                    <a:lumMod val="75000"/>
                    <a:lumOff val="25000"/>
                  </a:schemeClr>
                </a:solidFill>
                <a:latin typeface="+mn-lt"/>
              </a:rPr>
              <a:t>r</a:t>
            </a:r>
            <a:r>
              <a:rPr lang="fr-FR" sz="2000" dirty="0">
                <a:solidFill>
                  <a:schemeClr val="tx1">
                    <a:lumMod val="75000"/>
                    <a:lumOff val="25000"/>
                  </a:schemeClr>
                </a:solidFill>
                <a:latin typeface="+mn-lt"/>
              </a:rPr>
              <a:t>/1 avec </a:t>
            </a:r>
            <a:r>
              <a:rPr lang="fr-FR" sz="2000" b="1" dirty="0">
                <a:solidFill>
                  <a:schemeClr val="tx1">
                    <a:lumMod val="75000"/>
                    <a:lumOff val="25000"/>
                  </a:schemeClr>
                </a:solidFill>
                <a:latin typeface="+mn-lt"/>
              </a:rPr>
              <a:t>r</a:t>
            </a:r>
            <a:r>
              <a:rPr lang="fr-FR" sz="2000" dirty="0">
                <a:solidFill>
                  <a:schemeClr val="tx1">
                    <a:lumMod val="75000"/>
                    <a:lumOff val="25000"/>
                  </a:schemeClr>
                </a:solidFill>
                <a:latin typeface="+mn-lt"/>
              </a:rPr>
              <a:t>, reste de l’avant-dernière division.</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latin typeface="+mn-lt"/>
              </a:rPr>
              <a:t>On peut donc directement prendre ce reste pour la conversion.</a:t>
            </a:r>
          </a:p>
        </p:txBody>
      </p:sp>
      <p:cxnSp>
        <p:nvCxnSpPr>
          <p:cNvPr id="17" name="Connecteur droit 16"/>
          <p:cNvCxnSpPr>
            <a:stCxn id="51" idx="3"/>
            <a:endCxn id="59" idx="1"/>
          </p:cNvCxnSpPr>
          <p:nvPr/>
        </p:nvCxnSpPr>
        <p:spPr>
          <a:xfrm>
            <a:off x="2311121" y="3475912"/>
            <a:ext cx="2517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59" idx="1"/>
          </p:cNvCxnSpPr>
          <p:nvPr/>
        </p:nvCxnSpPr>
        <p:spPr>
          <a:xfrm flipH="1">
            <a:off x="4572000" y="3475912"/>
            <a:ext cx="256901" cy="131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barn(inVertical)">
                                      <p:cBhvr>
                                        <p:cTn id="36" dur="500"/>
                                        <p:tgtEl>
                                          <p:spTgt spid="6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left)">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1000"/>
                                        <p:tgtEl>
                                          <p:spTgt spid="17"/>
                                        </p:tgtEl>
                                      </p:cBhvr>
                                    </p:animEffect>
                                  </p:childTnLst>
                                </p:cTn>
                              </p:par>
                            </p:childTnLst>
                          </p:cTn>
                        </p:par>
                        <p:par>
                          <p:cTn id="47" fill="hold">
                            <p:stCondLst>
                              <p:cond delay="1000"/>
                            </p:stCondLst>
                            <p:childTnLst>
                              <p:par>
                                <p:cTn id="48" presetID="22" presetClass="entr" presetSubtype="2"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right)">
                                      <p:cBhvr>
                                        <p:cTn id="50" dur="500"/>
                                        <p:tgtEl>
                                          <p:spTgt spid="21"/>
                                        </p:tgtEl>
                                      </p:cBhvr>
                                    </p:animEffect>
                                  </p:childTnLst>
                                </p:cTn>
                              </p:par>
                            </p:childTnLst>
                          </p:cTn>
                        </p:par>
                        <p:par>
                          <p:cTn id="51" fill="hold">
                            <p:stCondLst>
                              <p:cond delay="1500"/>
                            </p:stCondLst>
                            <p:childTnLst>
                              <p:par>
                                <p:cTn id="52" presetID="1" presetClass="entr" presetSubtype="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2" grpId="0" build="p"/>
      <p:bldP spid="33" grpId="0"/>
      <p:bldP spid="34" grpId="0"/>
      <p:bldP spid="61" grpId="0"/>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Binaire réfléchi ou code Gray</a:t>
            </a:r>
          </a:p>
        </p:txBody>
      </p:sp>
      <p:sp>
        <p:nvSpPr>
          <p:cNvPr id="3" name="Espace réservé du contenu 2"/>
          <p:cNvSpPr>
            <a:spLocks noGrp="1"/>
          </p:cNvSpPr>
          <p:nvPr>
            <p:ph idx="1"/>
          </p:nvPr>
        </p:nvSpPr>
        <p:spPr>
          <a:xfrm>
            <a:off x="814039" y="1556952"/>
            <a:ext cx="7543801" cy="907468"/>
          </a:xfrm>
        </p:spPr>
        <p:txBody>
          <a:bodyPr>
            <a:normAutofit lnSpcReduction="10000"/>
          </a:bodyPr>
          <a:lstStyle/>
          <a:p>
            <a:r>
              <a:rPr lang="fr-FR"/>
              <a:t>Le code binaire réfléchi est un code binaire qui, au passage entre deux nombres consécutifs, n'autorise le changement que d'un seul élément binaire (bit) à la fois.</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22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14039" y="2383235"/>
            <a:ext cx="4572000" cy="426873"/>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800">
                <a:solidFill>
                  <a:schemeClr val="tx1">
                    <a:lumMod val="75000"/>
                    <a:lumOff val="25000"/>
                  </a:schemeClr>
                </a:solidFill>
                <a:latin typeface="+mn-lt"/>
              </a:rPr>
              <a:t>Rappel des premières valeur en binaire pur :</a:t>
            </a:r>
          </a:p>
        </p:txBody>
      </p:sp>
      <p:graphicFrame>
        <p:nvGraphicFramePr>
          <p:cNvPr id="8" name="Tableau 7"/>
          <p:cNvGraphicFramePr>
            <a:graphicFrameLocks noGrp="1"/>
          </p:cNvGraphicFramePr>
          <p:nvPr>
            <p:extLst>
              <p:ext uri="{D42A27DB-BD31-4B8C-83A1-F6EECF244321}">
                <p14:modId xmlns:p14="http://schemas.microsoft.com/office/powerpoint/2010/main" val="476419222"/>
              </p:ext>
            </p:extLst>
          </p:nvPr>
        </p:nvGraphicFramePr>
        <p:xfrm>
          <a:off x="6056820" y="2088377"/>
          <a:ext cx="901540" cy="1680738"/>
        </p:xfrm>
        <a:graphic>
          <a:graphicData uri="http://schemas.openxmlformats.org/drawingml/2006/table">
            <a:tbl>
              <a:tblPr firstRow="1" bandRow="1">
                <a:tableStyleId>{5C22544A-7EE6-4342-B048-85BDC9FD1C3A}</a:tableStyleId>
              </a:tblPr>
              <a:tblGrid>
                <a:gridCol w="450770"/>
                <a:gridCol w="450770"/>
              </a:tblGrid>
              <a:tr h="280123">
                <a:tc>
                  <a:txBody>
                    <a:bodyPr/>
                    <a:lstStyle/>
                    <a:p>
                      <a:r>
                        <a:rPr lang="fr-FR" sz="1100"/>
                        <a:t>b</a:t>
                      </a:r>
                      <a:r>
                        <a:rPr lang="fr-FR" sz="1100" baseline="-25000"/>
                        <a:t>10</a:t>
                      </a:r>
                    </a:p>
                  </a:txBody>
                  <a:tcPr/>
                </a:tc>
                <a:tc>
                  <a:txBody>
                    <a:bodyPr/>
                    <a:lstStyle/>
                    <a:p>
                      <a:r>
                        <a:rPr lang="fr-FR" sz="1100"/>
                        <a:t>b</a:t>
                      </a:r>
                      <a:r>
                        <a:rPr lang="fr-FR" sz="1100" baseline="-25000"/>
                        <a:t>2</a:t>
                      </a:r>
                    </a:p>
                  </a:txBody>
                  <a:tcPr/>
                </a:tc>
              </a:tr>
              <a:tr h="280123">
                <a:tc>
                  <a:txBody>
                    <a:bodyPr/>
                    <a:lstStyle/>
                    <a:p>
                      <a:r>
                        <a:rPr lang="fr-FR" sz="1100"/>
                        <a:t>0</a:t>
                      </a:r>
                    </a:p>
                  </a:txBody>
                  <a:tcPr/>
                </a:tc>
                <a:tc>
                  <a:txBody>
                    <a:bodyPr/>
                    <a:lstStyle/>
                    <a:p>
                      <a:r>
                        <a:rPr lang="fr-FR" sz="1100"/>
                        <a:t>000</a:t>
                      </a:r>
                    </a:p>
                  </a:txBody>
                  <a:tcPr/>
                </a:tc>
              </a:tr>
              <a:tr h="280123">
                <a:tc>
                  <a:txBody>
                    <a:bodyPr/>
                    <a:lstStyle/>
                    <a:p>
                      <a:r>
                        <a:rPr lang="fr-FR" sz="1100"/>
                        <a:t>1</a:t>
                      </a:r>
                    </a:p>
                  </a:txBody>
                  <a:tcPr/>
                </a:tc>
                <a:tc>
                  <a:txBody>
                    <a:bodyPr/>
                    <a:lstStyle/>
                    <a:p>
                      <a:r>
                        <a:rPr lang="fr-FR" sz="1100"/>
                        <a:t>001</a:t>
                      </a:r>
                    </a:p>
                  </a:txBody>
                  <a:tcPr/>
                </a:tc>
              </a:tr>
              <a:tr h="280123">
                <a:tc>
                  <a:txBody>
                    <a:bodyPr/>
                    <a:lstStyle/>
                    <a:p>
                      <a:r>
                        <a:rPr lang="fr-FR" sz="1100"/>
                        <a:t>2</a:t>
                      </a:r>
                    </a:p>
                  </a:txBody>
                  <a:tcPr/>
                </a:tc>
                <a:tc>
                  <a:txBody>
                    <a:bodyPr/>
                    <a:lstStyle/>
                    <a:p>
                      <a:r>
                        <a:rPr lang="fr-FR" sz="1100"/>
                        <a:t>010</a:t>
                      </a:r>
                    </a:p>
                  </a:txBody>
                  <a:tcPr/>
                </a:tc>
              </a:tr>
              <a:tr h="280123">
                <a:tc>
                  <a:txBody>
                    <a:bodyPr/>
                    <a:lstStyle/>
                    <a:p>
                      <a:r>
                        <a:rPr lang="fr-FR" sz="1100"/>
                        <a:t>3</a:t>
                      </a:r>
                    </a:p>
                  </a:txBody>
                  <a:tcPr/>
                </a:tc>
                <a:tc>
                  <a:txBody>
                    <a:bodyPr/>
                    <a:lstStyle/>
                    <a:p>
                      <a:r>
                        <a:rPr lang="fr-FR" sz="1100"/>
                        <a:t>011</a:t>
                      </a:r>
                    </a:p>
                  </a:txBody>
                  <a:tcPr/>
                </a:tc>
              </a:tr>
              <a:tr h="280123">
                <a:tc>
                  <a:txBody>
                    <a:bodyPr/>
                    <a:lstStyle/>
                    <a:p>
                      <a:r>
                        <a:rPr lang="fr-FR" sz="1100"/>
                        <a:t>4</a:t>
                      </a:r>
                    </a:p>
                  </a:txBody>
                  <a:tcPr/>
                </a:tc>
                <a:tc>
                  <a:txBody>
                    <a:bodyPr/>
                    <a:lstStyle/>
                    <a:p>
                      <a:r>
                        <a:rPr lang="fr-FR" sz="1100"/>
                        <a:t>100</a:t>
                      </a:r>
                    </a:p>
                  </a:txBody>
                  <a:tcPr/>
                </a:tc>
              </a:tr>
            </a:tbl>
          </a:graphicData>
        </a:graphic>
      </p:graphicFrame>
      <p:sp>
        <p:nvSpPr>
          <p:cNvPr id="9" name="Rectangle 8"/>
          <p:cNvSpPr/>
          <p:nvPr/>
        </p:nvSpPr>
        <p:spPr>
          <a:xfrm>
            <a:off x="832624" y="2736357"/>
            <a:ext cx="4572000" cy="285623"/>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600">
                <a:solidFill>
                  <a:schemeClr val="tx1">
                    <a:lumMod val="75000"/>
                    <a:lumOff val="25000"/>
                  </a:schemeClr>
                </a:solidFill>
                <a:latin typeface="+mn-lt"/>
              </a:rPr>
              <a:t>Au passage de 1 à 2, 2 valeurs de bit sont permutées.</a:t>
            </a:r>
          </a:p>
        </p:txBody>
      </p:sp>
      <p:sp>
        <p:nvSpPr>
          <p:cNvPr id="10" name="Rectangle 9"/>
          <p:cNvSpPr/>
          <p:nvPr/>
        </p:nvSpPr>
        <p:spPr>
          <a:xfrm>
            <a:off x="806605" y="3089480"/>
            <a:ext cx="4713250" cy="478911"/>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600">
                <a:solidFill>
                  <a:schemeClr val="tx1">
                    <a:lumMod val="75000"/>
                    <a:lumOff val="25000"/>
                  </a:schemeClr>
                </a:solidFill>
                <a:latin typeface="+mn-lt"/>
              </a:rPr>
              <a:t>Au passage de 3 à 4, ce sont cette fois 3 valeurs de bit sont permutées.</a:t>
            </a:r>
          </a:p>
        </p:txBody>
      </p:sp>
      <p:sp>
        <p:nvSpPr>
          <p:cNvPr id="11" name="Flèche courbée vers la droite 10"/>
          <p:cNvSpPr/>
          <p:nvPr/>
        </p:nvSpPr>
        <p:spPr>
          <a:xfrm flipH="1">
            <a:off x="6991815" y="2735758"/>
            <a:ext cx="289931" cy="40144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Flèche courbée vers la droite 12"/>
          <p:cNvSpPr/>
          <p:nvPr/>
        </p:nvSpPr>
        <p:spPr>
          <a:xfrm flipH="1">
            <a:off x="6976946" y="3319348"/>
            <a:ext cx="289931" cy="40144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Rectangle 13"/>
          <p:cNvSpPr/>
          <p:nvPr/>
        </p:nvSpPr>
        <p:spPr>
          <a:xfrm>
            <a:off x="788020" y="4085657"/>
            <a:ext cx="3717073" cy="419440"/>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800">
                <a:solidFill>
                  <a:schemeClr val="tx1">
                    <a:lumMod val="75000"/>
                    <a:lumOff val="25000"/>
                  </a:schemeClr>
                </a:solidFill>
                <a:latin typeface="+mn-lt"/>
              </a:rPr>
              <a:t>Une permutation à la fois = Code Gray</a:t>
            </a:r>
          </a:p>
        </p:txBody>
      </p:sp>
      <p:graphicFrame>
        <p:nvGraphicFramePr>
          <p:cNvPr id="15" name="Tableau 14"/>
          <p:cNvGraphicFramePr>
            <a:graphicFrameLocks noGrp="1"/>
          </p:cNvGraphicFramePr>
          <p:nvPr>
            <p:extLst>
              <p:ext uri="{D42A27DB-BD31-4B8C-83A1-F6EECF244321}">
                <p14:modId xmlns:p14="http://schemas.microsoft.com/office/powerpoint/2010/main" val="2015705844"/>
              </p:ext>
            </p:extLst>
          </p:nvPr>
        </p:nvGraphicFramePr>
        <p:xfrm>
          <a:off x="6056820" y="3935762"/>
          <a:ext cx="1027920" cy="1717908"/>
        </p:xfrm>
        <a:graphic>
          <a:graphicData uri="http://schemas.openxmlformats.org/drawingml/2006/table">
            <a:tbl>
              <a:tblPr firstRow="1" bandRow="1">
                <a:tableStyleId>{5C22544A-7EE6-4342-B048-85BDC9FD1C3A}</a:tableStyleId>
              </a:tblPr>
              <a:tblGrid>
                <a:gridCol w="513960"/>
                <a:gridCol w="513960"/>
              </a:tblGrid>
              <a:tr h="280123">
                <a:tc>
                  <a:txBody>
                    <a:bodyPr/>
                    <a:lstStyle/>
                    <a:p>
                      <a:r>
                        <a:rPr lang="fr-FR" sz="1100"/>
                        <a:t>b</a:t>
                      </a:r>
                      <a:r>
                        <a:rPr lang="fr-FR" sz="1100" baseline="-25000"/>
                        <a:t>10</a:t>
                      </a:r>
                    </a:p>
                  </a:txBody>
                  <a:tcPr/>
                </a:tc>
                <a:tc>
                  <a:txBody>
                    <a:bodyPr/>
                    <a:lstStyle/>
                    <a:p>
                      <a:r>
                        <a:rPr lang="fr-FR" sz="1100" baseline="0"/>
                        <a:t>Gray</a:t>
                      </a:r>
                      <a:endParaRPr lang="fr-FR" sz="1100" baseline="-25000"/>
                    </a:p>
                  </a:txBody>
                  <a:tcPr/>
                </a:tc>
              </a:tr>
              <a:tr h="280123">
                <a:tc>
                  <a:txBody>
                    <a:bodyPr/>
                    <a:lstStyle/>
                    <a:p>
                      <a:r>
                        <a:rPr lang="fr-FR" sz="1100"/>
                        <a:t>0</a:t>
                      </a:r>
                    </a:p>
                  </a:txBody>
                  <a:tcPr/>
                </a:tc>
                <a:tc>
                  <a:txBody>
                    <a:bodyPr/>
                    <a:lstStyle/>
                    <a:p>
                      <a:r>
                        <a:rPr lang="fr-FR" sz="1100"/>
                        <a:t>000</a:t>
                      </a:r>
                    </a:p>
                  </a:txBody>
                  <a:tcPr/>
                </a:tc>
              </a:tr>
              <a:tr h="280123">
                <a:tc>
                  <a:txBody>
                    <a:bodyPr/>
                    <a:lstStyle/>
                    <a:p>
                      <a:r>
                        <a:rPr lang="fr-FR" sz="1100"/>
                        <a:t>1</a:t>
                      </a:r>
                    </a:p>
                  </a:txBody>
                  <a:tcPr/>
                </a:tc>
                <a:tc>
                  <a:txBody>
                    <a:bodyPr/>
                    <a:lstStyle/>
                    <a:p>
                      <a:r>
                        <a:rPr lang="fr-FR" sz="1100"/>
                        <a:t>001</a:t>
                      </a:r>
                    </a:p>
                  </a:txBody>
                  <a:tcPr/>
                </a:tc>
              </a:tr>
              <a:tr h="280123">
                <a:tc>
                  <a:txBody>
                    <a:bodyPr/>
                    <a:lstStyle/>
                    <a:p>
                      <a:r>
                        <a:rPr lang="fr-FR" sz="1100"/>
                        <a:t>2</a:t>
                      </a:r>
                    </a:p>
                  </a:txBody>
                  <a:tcPr/>
                </a:tc>
                <a:tc>
                  <a:txBody>
                    <a:bodyPr/>
                    <a:lstStyle/>
                    <a:p>
                      <a:r>
                        <a:rPr lang="fr-FR" sz="1100"/>
                        <a:t>011</a:t>
                      </a:r>
                    </a:p>
                  </a:txBody>
                  <a:tcPr/>
                </a:tc>
              </a:tr>
              <a:tr h="280123">
                <a:tc>
                  <a:txBody>
                    <a:bodyPr/>
                    <a:lstStyle/>
                    <a:p>
                      <a:r>
                        <a:rPr lang="fr-FR" sz="1100"/>
                        <a:t>3</a:t>
                      </a:r>
                    </a:p>
                  </a:txBody>
                  <a:tcPr/>
                </a:tc>
                <a:tc>
                  <a:txBody>
                    <a:bodyPr/>
                    <a:lstStyle/>
                    <a:p>
                      <a:r>
                        <a:rPr lang="fr-FR" sz="1100"/>
                        <a:t>010</a:t>
                      </a:r>
                    </a:p>
                  </a:txBody>
                  <a:tcPr/>
                </a:tc>
              </a:tr>
              <a:tr h="317293">
                <a:tc>
                  <a:txBody>
                    <a:bodyPr/>
                    <a:lstStyle/>
                    <a:p>
                      <a:r>
                        <a:rPr lang="fr-FR" sz="1100"/>
                        <a:t>4</a:t>
                      </a:r>
                    </a:p>
                  </a:txBody>
                  <a:tcPr/>
                </a:tc>
                <a:tc>
                  <a:txBody>
                    <a:bodyPr/>
                    <a:lstStyle/>
                    <a:p>
                      <a:r>
                        <a:rPr lang="fr-FR" sz="1100"/>
                        <a:t>110</a:t>
                      </a:r>
                    </a:p>
                  </a:txBody>
                  <a:tcPr/>
                </a:tc>
              </a:tr>
            </a:tbl>
          </a:graphicData>
        </a:graphic>
      </p:graphicFrame>
      <p:sp>
        <p:nvSpPr>
          <p:cNvPr id="16" name="Rectangle 15"/>
          <p:cNvSpPr/>
          <p:nvPr/>
        </p:nvSpPr>
        <p:spPr>
          <a:xfrm>
            <a:off x="7274313" y="2821852"/>
            <a:ext cx="1200614" cy="244735"/>
          </a:xfrm>
          <a:prstGeom prst="rect">
            <a:avLst/>
          </a:prstGeom>
        </p:spPr>
        <p:txBody>
          <a:bodyPr vert="horz" lIns="0" tIns="45720" rIns="0" bIns="45720" rtlCol="0">
            <a:normAutofit lnSpcReduction="100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200">
                <a:solidFill>
                  <a:schemeClr val="tx1">
                    <a:lumMod val="75000"/>
                    <a:lumOff val="25000"/>
                  </a:schemeClr>
                </a:solidFill>
                <a:latin typeface="+mn-lt"/>
              </a:rPr>
              <a:t>2 bits changent</a:t>
            </a:r>
          </a:p>
        </p:txBody>
      </p:sp>
      <p:sp>
        <p:nvSpPr>
          <p:cNvPr id="17" name="Rectangle 16"/>
          <p:cNvSpPr/>
          <p:nvPr/>
        </p:nvSpPr>
        <p:spPr>
          <a:xfrm>
            <a:off x="7274313" y="3442603"/>
            <a:ext cx="1200614" cy="244735"/>
          </a:xfrm>
          <a:prstGeom prst="rect">
            <a:avLst/>
          </a:prstGeom>
        </p:spPr>
        <p:txBody>
          <a:bodyPr vert="horz" lIns="0" tIns="45720" rIns="0" bIns="45720" rtlCol="0">
            <a:normAutofit lnSpcReduction="100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200">
                <a:solidFill>
                  <a:schemeClr val="tx1">
                    <a:lumMod val="75000"/>
                    <a:lumOff val="25000"/>
                  </a:schemeClr>
                </a:solidFill>
                <a:latin typeface="+mn-lt"/>
              </a:rPr>
              <a:t>3 bits changent</a:t>
            </a:r>
          </a:p>
        </p:txBody>
      </p:sp>
      <p:sp>
        <p:nvSpPr>
          <p:cNvPr id="18" name="Rectangle 17"/>
          <p:cNvSpPr/>
          <p:nvPr/>
        </p:nvSpPr>
        <p:spPr>
          <a:xfrm>
            <a:off x="7225991" y="4241774"/>
            <a:ext cx="1200614" cy="452891"/>
          </a:xfrm>
          <a:prstGeom prst="rect">
            <a:avLst/>
          </a:prstGeom>
        </p:spPr>
        <p:txBody>
          <a:bodyPr vert="horz" lIns="0" tIns="45720" rIns="0" bIns="45720" rtlCol="0">
            <a:normAutofit fontScale="925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200">
                <a:solidFill>
                  <a:schemeClr val="tx1">
                    <a:lumMod val="75000"/>
                    <a:lumOff val="25000"/>
                  </a:schemeClr>
                </a:solidFill>
                <a:latin typeface="+mn-lt"/>
              </a:rPr>
              <a:t>1 seul changement à chaque passage !</a:t>
            </a:r>
          </a:p>
        </p:txBody>
      </p:sp>
      <p:cxnSp>
        <p:nvCxnSpPr>
          <p:cNvPr id="20" name="Connecteur droit avec flèche 19"/>
          <p:cNvCxnSpPr/>
          <p:nvPr/>
        </p:nvCxnSpPr>
        <p:spPr>
          <a:xfrm>
            <a:off x="7225991" y="4326675"/>
            <a:ext cx="0" cy="12489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17755" y="4461081"/>
            <a:ext cx="4322957" cy="1270646"/>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600">
                <a:solidFill>
                  <a:schemeClr val="tx1">
                    <a:lumMod val="75000"/>
                    <a:lumOff val="25000"/>
                  </a:schemeClr>
                </a:solidFill>
                <a:latin typeface="+mn-lt"/>
              </a:rPr>
              <a:t>Les codages ne sont pas seulement inversés, mais ils sont aussi différents (2 = 10</a:t>
            </a:r>
            <a:r>
              <a:rPr lang="fr-FR" sz="1600" baseline="-25000">
                <a:solidFill>
                  <a:schemeClr val="tx1">
                    <a:lumMod val="75000"/>
                    <a:lumOff val="25000"/>
                  </a:schemeClr>
                </a:solidFill>
                <a:latin typeface="+mn-lt"/>
              </a:rPr>
              <a:t>2</a:t>
            </a:r>
            <a:r>
              <a:rPr lang="fr-FR" sz="1600">
                <a:solidFill>
                  <a:schemeClr val="tx1">
                    <a:lumMod val="75000"/>
                    <a:lumOff val="25000"/>
                  </a:schemeClr>
                </a:solidFill>
                <a:latin typeface="+mn-lt"/>
              </a:rPr>
              <a:t> = 11</a:t>
            </a:r>
            <a:r>
              <a:rPr lang="fr-FR" sz="1600" baseline="-25000">
                <a:solidFill>
                  <a:schemeClr val="tx1">
                    <a:lumMod val="75000"/>
                    <a:lumOff val="25000"/>
                  </a:schemeClr>
                </a:solidFill>
                <a:latin typeface="+mn-lt"/>
              </a:rPr>
              <a:t>Gray</a:t>
            </a:r>
            <a:r>
              <a:rPr lang="fr-FR" sz="1600">
                <a:solidFill>
                  <a:schemeClr val="tx1">
                    <a:lumMod val="75000"/>
                    <a:lumOff val="25000"/>
                  </a:schemeClr>
                </a:solidFill>
                <a:latin typeface="+mn-lt"/>
              </a:rPr>
              <a:t>) puisque l’organisation croissante des décimaux ne changent pas. C’est pourquoi on parle de binaire </a:t>
            </a:r>
            <a:r>
              <a:rPr lang="fr-FR" sz="1600" b="1">
                <a:solidFill>
                  <a:schemeClr val="tx1">
                    <a:lumMod val="75000"/>
                    <a:lumOff val="25000"/>
                  </a:schemeClr>
                </a:solidFill>
                <a:latin typeface="+mn-lt"/>
              </a:rPr>
              <a:t>pur</a:t>
            </a:r>
            <a:r>
              <a:rPr lang="fr-FR" sz="1600">
                <a:solidFill>
                  <a:schemeClr val="tx1">
                    <a:lumMod val="75000"/>
                    <a:lumOff val="25000"/>
                  </a:schemeClr>
                </a:solidFill>
                <a:latin typeface="+mn-lt"/>
              </a:rPr>
              <a:t> d’une part, et de binaire </a:t>
            </a:r>
            <a:r>
              <a:rPr lang="fr-FR" sz="1600" b="1">
                <a:solidFill>
                  <a:schemeClr val="tx1">
                    <a:lumMod val="75000"/>
                    <a:lumOff val="25000"/>
                  </a:schemeClr>
                </a:solidFill>
                <a:latin typeface="+mn-lt"/>
              </a:rPr>
              <a:t>réfléchi</a:t>
            </a:r>
            <a:r>
              <a:rPr lang="fr-FR" sz="1600">
                <a:solidFill>
                  <a:schemeClr val="tx1">
                    <a:lumMod val="75000"/>
                    <a:lumOff val="25000"/>
                  </a:schemeClr>
                </a:solidFill>
                <a:latin typeface="+mn-lt"/>
              </a:rPr>
              <a:t> ou Gray d’autre part.</a:t>
            </a:r>
          </a:p>
        </p:txBody>
      </p:sp>
      <p:sp>
        <p:nvSpPr>
          <p:cNvPr id="24" name="Rectangle 23"/>
          <p:cNvSpPr/>
          <p:nvPr/>
        </p:nvSpPr>
        <p:spPr>
          <a:xfrm>
            <a:off x="802888" y="5706299"/>
            <a:ext cx="4713250" cy="478911"/>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600">
                <a:solidFill>
                  <a:schemeClr val="tx1">
                    <a:lumMod val="75000"/>
                    <a:lumOff val="25000"/>
                  </a:schemeClr>
                </a:solidFill>
                <a:latin typeface="+mn-lt"/>
              </a:rPr>
              <a:t>Nous verrons que certaines technologies de capteurs utilisent ce code.</a:t>
            </a:r>
          </a:p>
        </p:txBody>
      </p:sp>
    </p:spTree>
    <p:extLst>
      <p:ext uri="{BB962C8B-B14F-4D97-AF65-F5344CB8AC3E}">
        <p14:creationId xmlns:p14="http://schemas.microsoft.com/office/powerpoint/2010/main" val="1482451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P spid="10" grpId="0"/>
      <p:bldP spid="11" grpId="0" animBg="1"/>
      <p:bldP spid="13" grpId="0" animBg="1"/>
      <p:bldP spid="14" grpId="0"/>
      <p:bldP spid="16" grpId="0"/>
      <p:bldP spid="17" grpId="0"/>
      <p:bldP spid="18"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Quelques règles d’écriture</a:t>
            </a:r>
          </a:p>
        </p:txBody>
      </p:sp>
      <p:sp>
        <p:nvSpPr>
          <p:cNvPr id="3" name="Espace réservé du contenu 2"/>
          <p:cNvSpPr>
            <a:spLocks noGrp="1"/>
          </p:cNvSpPr>
          <p:nvPr>
            <p:ph idx="1"/>
          </p:nvPr>
        </p:nvSpPr>
        <p:spPr/>
        <p:txBody>
          <a:bodyPr>
            <a:normAutofit fontScale="77500" lnSpcReduction="20000"/>
          </a:bodyPr>
          <a:lstStyle/>
          <a:p>
            <a:r>
              <a:rPr lang="fr-FR"/>
              <a:t>Les variables désignant des entrée (appelées plus simplement « entrées ») sont le plus souvent représentées par des lettres en minuscules (a, b, c, x, y, etc..)</a:t>
            </a:r>
          </a:p>
          <a:p>
            <a:r>
              <a:rPr lang="fr-FR"/>
              <a:t>Les variables désignant des sorties (appelées plus simplement « sorties ») sont le plus souvent représentées par des lettres en majuscules (S, etc..)</a:t>
            </a:r>
          </a:p>
          <a:p>
            <a:r>
              <a:rPr lang="fr-FR" sz="1600"/>
              <a:t>On peut trouver aussi pour les entrées :</a:t>
            </a:r>
          </a:p>
          <a:p>
            <a:r>
              <a:rPr lang="fr-FR" sz="1600"/>
              <a:t>- E1, E2, E3.. (dénomination allemande)</a:t>
            </a:r>
          </a:p>
          <a:p>
            <a:r>
              <a:rPr lang="fr-FR" sz="1600"/>
              <a:t>- I1, I2, I3.. (dénomination internationale : I pour </a:t>
            </a:r>
            <a:r>
              <a:rPr lang="fr-FR" sz="1600" i="1"/>
              <a:t>Input</a:t>
            </a:r>
            <a:r>
              <a:rPr lang="fr-FR" sz="1600"/>
              <a:t>)</a:t>
            </a:r>
          </a:p>
          <a:p>
            <a:r>
              <a:rPr lang="fr-FR" sz="1600"/>
              <a:t>Et pour les sorties :</a:t>
            </a:r>
          </a:p>
          <a:p>
            <a:r>
              <a:rPr lang="fr-FR" sz="1600"/>
              <a:t>- A1, A2, A3.. (dénomination allemande)</a:t>
            </a:r>
          </a:p>
          <a:p>
            <a:r>
              <a:rPr lang="fr-FR" sz="1600"/>
              <a:t>- Q1, Q2, Q3.. (dénomination internationale : O pour </a:t>
            </a:r>
            <a:r>
              <a:rPr lang="fr-FR" sz="1600" i="1"/>
              <a:t>Output </a:t>
            </a:r>
            <a:r>
              <a:rPr lang="fr-FR" sz="1600"/>
              <a:t>devenu Q pour ne pas être confondu avec le zéro 0 !)</a:t>
            </a:r>
          </a:p>
          <a:p>
            <a:r>
              <a:rPr lang="fr-FR"/>
              <a:t>Enfin, pour toute variable booléenne </a:t>
            </a:r>
            <a:r>
              <a:rPr lang="fr-FR" b="1"/>
              <a:t>a</a:t>
            </a:r>
            <a:r>
              <a:rPr lang="fr-FR"/>
              <a:t>, il existe une variable booléenne </a:t>
            </a:r>
            <a:r>
              <a:rPr lang="fr-FR" b="1">
                <a:latin typeface="Calibri_boole" charset="0"/>
                <a:ea typeface="Calibri_boole" charset="0"/>
                <a:cs typeface="Calibri_boole" charset="0"/>
              </a:rPr>
              <a:t>A</a:t>
            </a:r>
            <a:r>
              <a:rPr lang="fr-FR">
                <a:latin typeface="Calibri_boole" charset="0"/>
                <a:ea typeface="Calibri_boole" charset="0"/>
                <a:cs typeface="Calibri_boole" charset="0"/>
              </a:rPr>
              <a:t> (prononcé a barre) tel que si a = 1 alors A = 0, et si a = 0 alors A = 1. </a:t>
            </a:r>
          </a:p>
          <a:p>
            <a:r>
              <a:rPr lang="fr-FR">
                <a:latin typeface="Calibri_boole" charset="0"/>
                <a:ea typeface="Calibri_boole" charset="0"/>
                <a:cs typeface="Calibri_boole" charset="0"/>
              </a:rPr>
              <a:t>On peut aussi écrire : A = non a ou encore a = A</a:t>
            </a:r>
          </a:p>
          <a:p>
            <a:r>
              <a:rPr lang="fr-FR">
                <a:latin typeface="Calibri_boole" charset="0"/>
                <a:ea typeface="Calibri_boole" charset="0"/>
                <a:cs typeface="Calibri_boole" charset="0"/>
              </a:rPr>
              <a:t>La suite de ce cours va permettre de mettre en évidence un tel concept.</a:t>
            </a:r>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23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cxnSp>
        <p:nvCxnSpPr>
          <p:cNvPr id="8" name="Connecteur droit 7"/>
          <p:cNvCxnSpPr/>
          <p:nvPr/>
        </p:nvCxnSpPr>
        <p:spPr>
          <a:xfrm>
            <a:off x="4688588" y="4966751"/>
            <a:ext cx="1028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36428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Fonctions booléennes 1/2</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87223884"/>
              </p:ext>
            </p:extLst>
          </p:nvPr>
        </p:nvGraphicFramePr>
        <p:xfrm>
          <a:off x="812386" y="2541311"/>
          <a:ext cx="7158797" cy="3606800"/>
        </p:xfrm>
        <a:graphic>
          <a:graphicData uri="http://schemas.openxmlformats.org/drawingml/2006/table">
            <a:tbl>
              <a:tblPr firstRow="1" bandRow="1">
                <a:tableStyleId>{5C22544A-7EE6-4342-B048-85BDC9FD1C3A}</a:tableStyleId>
              </a:tblPr>
              <a:tblGrid>
                <a:gridCol w="462280"/>
                <a:gridCol w="470218"/>
                <a:gridCol w="470218"/>
                <a:gridCol w="470218"/>
                <a:gridCol w="470218"/>
                <a:gridCol w="2022749"/>
                <a:gridCol w="2792896"/>
              </a:tblGrid>
              <a:tr h="370840">
                <a:tc>
                  <a:txBody>
                    <a:bodyPr/>
                    <a:lstStyle/>
                    <a:p>
                      <a:pPr algn="ctr"/>
                      <a:r>
                        <a:rPr lang="fr-FR"/>
                        <a:t>Fn</a:t>
                      </a:r>
                    </a:p>
                  </a:txBody>
                  <a:tcPr/>
                </a:tc>
                <a:tc>
                  <a:txBody>
                    <a:bodyPr/>
                    <a:lstStyle/>
                    <a:p>
                      <a:pPr algn="ctr"/>
                      <a:r>
                        <a:rPr lang="fr-FR"/>
                        <a:t>ab</a:t>
                      </a:r>
                    </a:p>
                    <a:p>
                      <a:pPr algn="ctr"/>
                      <a:r>
                        <a:rPr lang="fr-FR"/>
                        <a:t>00</a:t>
                      </a:r>
                    </a:p>
                  </a:txBody>
                  <a:tcPr/>
                </a:tc>
                <a:tc>
                  <a:txBody>
                    <a:bodyPr/>
                    <a:lstStyle/>
                    <a:p>
                      <a:pPr algn="ctr"/>
                      <a:r>
                        <a:rPr lang="fr-FR"/>
                        <a:t>ab</a:t>
                      </a:r>
                    </a:p>
                    <a:p>
                      <a:pPr algn="ctr"/>
                      <a:r>
                        <a:rPr lang="fr-FR"/>
                        <a:t>01</a:t>
                      </a:r>
                    </a:p>
                  </a:txBody>
                  <a:tcPr/>
                </a:tc>
                <a:tc>
                  <a:txBody>
                    <a:bodyPr/>
                    <a:lstStyle/>
                    <a:p>
                      <a:pPr algn="ctr"/>
                      <a:r>
                        <a:rPr lang="fr-FR"/>
                        <a:t>ab</a:t>
                      </a:r>
                    </a:p>
                    <a:p>
                      <a:pPr algn="ctr"/>
                      <a:r>
                        <a:rPr lang="fr-FR"/>
                        <a:t>10</a:t>
                      </a:r>
                    </a:p>
                  </a:txBody>
                  <a:tcPr/>
                </a:tc>
                <a:tc>
                  <a:txBody>
                    <a:bodyPr/>
                    <a:lstStyle/>
                    <a:p>
                      <a:pPr algn="ctr"/>
                      <a:r>
                        <a:rPr lang="fr-FR"/>
                        <a:t>ab</a:t>
                      </a:r>
                    </a:p>
                    <a:p>
                      <a:pPr algn="ctr"/>
                      <a:r>
                        <a:rPr lang="fr-FR"/>
                        <a:t>11</a:t>
                      </a:r>
                    </a:p>
                  </a:txBody>
                  <a:tcPr/>
                </a:tc>
                <a:tc>
                  <a:txBody>
                    <a:bodyPr/>
                    <a:lstStyle/>
                    <a:p>
                      <a:pPr algn="ctr"/>
                      <a:r>
                        <a:rPr lang="fr-FR"/>
                        <a:t>Nom de la fonction</a:t>
                      </a:r>
                    </a:p>
                  </a:txBody>
                  <a:tcPr/>
                </a:tc>
                <a:tc>
                  <a:txBody>
                    <a:bodyPr/>
                    <a:lstStyle/>
                    <a:p>
                      <a:pPr algn="ctr"/>
                      <a:r>
                        <a:rPr lang="fr-FR"/>
                        <a:t>Équation équivalente</a:t>
                      </a:r>
                    </a:p>
                  </a:txBody>
                  <a:tcPr/>
                </a:tc>
              </a:tr>
              <a:tr h="370840">
                <a:tc>
                  <a:txBody>
                    <a:bodyPr/>
                    <a:lstStyle/>
                    <a:p>
                      <a:r>
                        <a:rPr lang="fr-FR"/>
                        <a:t>F0</a:t>
                      </a:r>
                    </a:p>
                  </a:txBody>
                  <a:tcPr/>
                </a:tc>
                <a:tc>
                  <a:txBody>
                    <a:bodyPr/>
                    <a:lstStyle/>
                    <a:p>
                      <a:pPr algn="ctr"/>
                      <a:r>
                        <a:rPr lang="fr-FR"/>
                        <a:t>0</a:t>
                      </a:r>
                    </a:p>
                  </a:txBody>
                  <a:tcPr/>
                </a:tc>
                <a:tc>
                  <a:txBody>
                    <a:bodyPr/>
                    <a:lstStyle/>
                    <a:p>
                      <a:pPr algn="ctr"/>
                      <a:r>
                        <a:rPr lang="fr-FR"/>
                        <a:t>0</a:t>
                      </a:r>
                    </a:p>
                  </a:txBody>
                  <a:tcPr/>
                </a:tc>
                <a:tc>
                  <a:txBody>
                    <a:bodyPr/>
                    <a:lstStyle/>
                    <a:p>
                      <a:pPr algn="ctr"/>
                      <a:r>
                        <a:rPr lang="fr-FR"/>
                        <a:t>0</a:t>
                      </a:r>
                    </a:p>
                  </a:txBody>
                  <a:tcPr/>
                </a:tc>
                <a:tc>
                  <a:txBody>
                    <a:bodyPr/>
                    <a:lstStyle/>
                    <a:p>
                      <a:pPr algn="ctr"/>
                      <a:r>
                        <a:rPr lang="fr-FR"/>
                        <a:t>0</a:t>
                      </a:r>
                    </a:p>
                  </a:txBody>
                  <a:tcPr/>
                </a:tc>
                <a:tc>
                  <a:txBody>
                    <a:bodyPr/>
                    <a:lstStyle/>
                    <a:p>
                      <a:r>
                        <a:rPr lang="fr-FR" b="1"/>
                        <a:t>Nulle</a:t>
                      </a:r>
                    </a:p>
                  </a:txBody>
                  <a:tcPr/>
                </a:tc>
                <a:tc>
                  <a:txBody>
                    <a:bodyPr/>
                    <a:lstStyle/>
                    <a:p>
                      <a:r>
                        <a:rPr lang="fr-FR">
                          <a:latin typeface="Calibri_boole" charset="0"/>
                          <a:ea typeface="Calibri_boole" charset="0"/>
                          <a:cs typeface="Calibri_boole" charset="0"/>
                        </a:rPr>
                        <a:t>S = 0</a:t>
                      </a:r>
                    </a:p>
                  </a:txBody>
                  <a:tcPr/>
                </a:tc>
              </a:tr>
              <a:tr h="370840">
                <a:tc>
                  <a:txBody>
                    <a:bodyPr/>
                    <a:lstStyle/>
                    <a:p>
                      <a:r>
                        <a:rPr lang="fr-FR"/>
                        <a:t>F1</a:t>
                      </a:r>
                    </a:p>
                  </a:txBody>
                  <a:tcPr/>
                </a:tc>
                <a:tc>
                  <a:txBody>
                    <a:bodyPr/>
                    <a:lstStyle/>
                    <a:p>
                      <a:pPr algn="ctr"/>
                      <a:r>
                        <a:rPr lang="fr-FR"/>
                        <a:t>0</a:t>
                      </a:r>
                    </a:p>
                  </a:txBody>
                  <a:tcPr/>
                </a:tc>
                <a:tc>
                  <a:txBody>
                    <a:bodyPr/>
                    <a:lstStyle/>
                    <a:p>
                      <a:pPr algn="ctr"/>
                      <a:r>
                        <a:rPr lang="fr-FR"/>
                        <a:t>0</a:t>
                      </a:r>
                    </a:p>
                  </a:txBody>
                  <a:tcPr/>
                </a:tc>
                <a:tc>
                  <a:txBody>
                    <a:bodyPr/>
                    <a:lstStyle/>
                    <a:p>
                      <a:pPr algn="ctr"/>
                      <a:r>
                        <a:rPr lang="fr-FR"/>
                        <a:t>0</a:t>
                      </a:r>
                    </a:p>
                  </a:txBody>
                  <a:tcPr/>
                </a:tc>
                <a:tc>
                  <a:txBody>
                    <a:bodyPr/>
                    <a:lstStyle/>
                    <a:p>
                      <a:pPr algn="ctr"/>
                      <a:r>
                        <a:rPr lang="fr-FR"/>
                        <a:t>1</a:t>
                      </a:r>
                    </a:p>
                  </a:txBody>
                  <a:tcPr/>
                </a:tc>
                <a:tc>
                  <a:txBody>
                    <a:bodyPr/>
                    <a:lstStyle/>
                    <a:p>
                      <a:r>
                        <a:rPr lang="fr-FR" b="1"/>
                        <a:t>ET</a:t>
                      </a:r>
                      <a:r>
                        <a:rPr lang="fr-FR"/>
                        <a:t> / </a:t>
                      </a:r>
                      <a:r>
                        <a:rPr lang="fr-FR" b="1"/>
                        <a:t>AND</a:t>
                      </a:r>
                    </a:p>
                  </a:txBody>
                  <a:tcPr/>
                </a:tc>
                <a:tc>
                  <a:txBody>
                    <a:bodyPr/>
                    <a:lstStyle/>
                    <a:p>
                      <a:r>
                        <a:rPr lang="fr-FR">
                          <a:latin typeface="Calibri_boole" charset="0"/>
                          <a:ea typeface="Calibri_boole" charset="0"/>
                          <a:cs typeface="Calibri_boole" charset="0"/>
                        </a:rPr>
                        <a:t>S = a.b</a:t>
                      </a:r>
                    </a:p>
                  </a:txBody>
                  <a:tcPr/>
                </a:tc>
              </a:tr>
              <a:tr h="370840">
                <a:tc>
                  <a:txBody>
                    <a:bodyPr/>
                    <a:lstStyle/>
                    <a:p>
                      <a:r>
                        <a:rPr lang="fr-FR"/>
                        <a:t>F2</a:t>
                      </a:r>
                    </a:p>
                  </a:txBody>
                  <a:tcPr/>
                </a:tc>
                <a:tc>
                  <a:txBody>
                    <a:bodyPr/>
                    <a:lstStyle/>
                    <a:p>
                      <a:pPr algn="ctr"/>
                      <a:r>
                        <a:rPr lang="fr-FR"/>
                        <a:t>0</a:t>
                      </a:r>
                    </a:p>
                  </a:txBody>
                  <a:tcPr/>
                </a:tc>
                <a:tc>
                  <a:txBody>
                    <a:bodyPr/>
                    <a:lstStyle/>
                    <a:p>
                      <a:pPr algn="ctr"/>
                      <a:r>
                        <a:rPr lang="fr-FR"/>
                        <a:t>0</a:t>
                      </a:r>
                    </a:p>
                  </a:txBody>
                  <a:tcPr/>
                </a:tc>
                <a:tc>
                  <a:txBody>
                    <a:bodyPr/>
                    <a:lstStyle/>
                    <a:p>
                      <a:pPr algn="ctr"/>
                      <a:r>
                        <a:rPr lang="fr-FR"/>
                        <a:t>1</a:t>
                      </a:r>
                    </a:p>
                  </a:txBody>
                  <a:tcPr/>
                </a:tc>
                <a:tc>
                  <a:txBody>
                    <a:bodyPr/>
                    <a:lstStyle/>
                    <a:p>
                      <a:pPr algn="ctr"/>
                      <a:r>
                        <a:rPr lang="fr-FR"/>
                        <a:t>0</a:t>
                      </a:r>
                    </a:p>
                  </a:txBody>
                  <a:tcPr/>
                </a:tc>
                <a:tc>
                  <a:txBody>
                    <a:bodyPr/>
                    <a:lstStyle/>
                    <a:p>
                      <a:r>
                        <a:rPr lang="fr-FR"/>
                        <a:t>Se réduit à</a:t>
                      </a:r>
                    </a:p>
                  </a:txBody>
                  <a:tcPr/>
                </a:tc>
                <a:tc>
                  <a:txBody>
                    <a:bodyPr/>
                    <a:lstStyle/>
                    <a:p>
                      <a:r>
                        <a:rPr lang="fr-FR">
                          <a:latin typeface="Calibri_boole" charset="0"/>
                          <a:ea typeface="Calibri_boole" charset="0"/>
                          <a:cs typeface="Calibri_boole" charset="0"/>
                        </a:rPr>
                        <a:t>S = a.B</a:t>
                      </a:r>
                    </a:p>
                  </a:txBody>
                  <a:tcPr/>
                </a:tc>
              </a:tr>
              <a:tr h="370840">
                <a:tc>
                  <a:txBody>
                    <a:bodyPr/>
                    <a:lstStyle/>
                    <a:p>
                      <a:r>
                        <a:rPr lang="fr-FR"/>
                        <a:t>F3</a:t>
                      </a:r>
                    </a:p>
                  </a:txBody>
                  <a:tcPr/>
                </a:tc>
                <a:tc>
                  <a:txBody>
                    <a:bodyPr/>
                    <a:lstStyle/>
                    <a:p>
                      <a:pPr algn="ctr"/>
                      <a:r>
                        <a:rPr lang="fr-FR"/>
                        <a:t>0</a:t>
                      </a:r>
                    </a:p>
                  </a:txBody>
                  <a:tcPr/>
                </a:tc>
                <a:tc>
                  <a:txBody>
                    <a:bodyPr/>
                    <a:lstStyle/>
                    <a:p>
                      <a:pPr algn="ctr"/>
                      <a:r>
                        <a:rPr lang="fr-FR"/>
                        <a:t>0</a:t>
                      </a:r>
                    </a:p>
                  </a:txBody>
                  <a:tcPr/>
                </a:tc>
                <a:tc>
                  <a:txBody>
                    <a:bodyPr/>
                    <a:lstStyle/>
                    <a:p>
                      <a:pPr algn="ctr"/>
                      <a:r>
                        <a:rPr lang="fr-FR"/>
                        <a:t>1</a:t>
                      </a:r>
                    </a:p>
                  </a:txBody>
                  <a:tcPr/>
                </a:tc>
                <a:tc>
                  <a:txBody>
                    <a:bodyPr/>
                    <a:lstStyle/>
                    <a:p>
                      <a:pPr algn="ctr"/>
                      <a:r>
                        <a:rPr lang="fr-FR"/>
                        <a:t>1</a:t>
                      </a:r>
                    </a:p>
                  </a:txBody>
                  <a:tcPr/>
                </a:tc>
                <a:tc>
                  <a:txBody>
                    <a:bodyPr/>
                    <a:lstStyle/>
                    <a:p>
                      <a:r>
                        <a:rPr lang="fr-FR"/>
                        <a:t>b disparaît</a:t>
                      </a:r>
                    </a:p>
                  </a:txBody>
                  <a:tcPr/>
                </a:tc>
                <a:tc>
                  <a:txBody>
                    <a:bodyPr/>
                    <a:lstStyle/>
                    <a:p>
                      <a:r>
                        <a:rPr lang="fr-FR">
                          <a:latin typeface="Calibri_boole" charset="0"/>
                          <a:ea typeface="Calibri_boole" charset="0"/>
                          <a:cs typeface="Calibri_boole" charset="0"/>
                        </a:rPr>
                        <a:t>S = a</a:t>
                      </a:r>
                    </a:p>
                  </a:txBody>
                  <a:tcPr/>
                </a:tc>
              </a:tr>
              <a:tr h="370840">
                <a:tc>
                  <a:txBody>
                    <a:bodyPr/>
                    <a:lstStyle/>
                    <a:p>
                      <a:r>
                        <a:rPr lang="fr-FR"/>
                        <a:t>F4</a:t>
                      </a:r>
                    </a:p>
                  </a:txBody>
                  <a:tcPr/>
                </a:tc>
                <a:tc>
                  <a:txBody>
                    <a:bodyPr/>
                    <a:lstStyle/>
                    <a:p>
                      <a:pPr algn="ctr"/>
                      <a:r>
                        <a:rPr lang="fr-FR"/>
                        <a:t>0</a:t>
                      </a:r>
                    </a:p>
                  </a:txBody>
                  <a:tcPr/>
                </a:tc>
                <a:tc>
                  <a:txBody>
                    <a:bodyPr/>
                    <a:lstStyle/>
                    <a:p>
                      <a:pPr algn="ctr"/>
                      <a:r>
                        <a:rPr lang="fr-FR"/>
                        <a:t>1</a:t>
                      </a:r>
                    </a:p>
                  </a:txBody>
                  <a:tcPr/>
                </a:tc>
                <a:tc>
                  <a:txBody>
                    <a:bodyPr/>
                    <a:lstStyle/>
                    <a:p>
                      <a:pPr algn="ctr"/>
                      <a:r>
                        <a:rPr lang="fr-FR"/>
                        <a:t>0</a:t>
                      </a:r>
                    </a:p>
                  </a:txBody>
                  <a:tcPr/>
                </a:tc>
                <a:tc>
                  <a:txBody>
                    <a:bodyPr/>
                    <a:lstStyle/>
                    <a:p>
                      <a:pPr algn="ctr"/>
                      <a:r>
                        <a:rPr lang="fr-FR"/>
                        <a:t>0</a:t>
                      </a:r>
                    </a:p>
                  </a:txBody>
                  <a:tcPr/>
                </a:tc>
                <a:tc>
                  <a:txBody>
                    <a:bodyPr/>
                    <a:lstStyle/>
                    <a:p>
                      <a:r>
                        <a:rPr lang="fr-FR"/>
                        <a:t>Se réduit à</a:t>
                      </a:r>
                    </a:p>
                  </a:txBody>
                  <a:tcPr/>
                </a:tc>
                <a:tc>
                  <a:txBody>
                    <a:bodyPr/>
                    <a:lstStyle/>
                    <a:p>
                      <a:r>
                        <a:rPr lang="fr-FR">
                          <a:latin typeface="Calibri_boole" charset="0"/>
                          <a:ea typeface="Calibri_boole" charset="0"/>
                          <a:cs typeface="Calibri_boole" charset="0"/>
                        </a:rPr>
                        <a:t>S = A.b</a:t>
                      </a:r>
                    </a:p>
                  </a:txBody>
                  <a:tcPr/>
                </a:tc>
              </a:tr>
              <a:tr h="370840">
                <a:tc>
                  <a:txBody>
                    <a:bodyPr/>
                    <a:lstStyle/>
                    <a:p>
                      <a:r>
                        <a:rPr lang="fr-FR"/>
                        <a:t>F5</a:t>
                      </a:r>
                    </a:p>
                  </a:txBody>
                  <a:tcPr/>
                </a:tc>
                <a:tc>
                  <a:txBody>
                    <a:bodyPr/>
                    <a:lstStyle/>
                    <a:p>
                      <a:pPr algn="ctr"/>
                      <a:r>
                        <a:rPr lang="fr-FR"/>
                        <a:t>0</a:t>
                      </a:r>
                    </a:p>
                  </a:txBody>
                  <a:tcPr/>
                </a:tc>
                <a:tc>
                  <a:txBody>
                    <a:bodyPr/>
                    <a:lstStyle/>
                    <a:p>
                      <a:pPr algn="ctr"/>
                      <a:r>
                        <a:rPr lang="fr-FR"/>
                        <a:t>1</a:t>
                      </a:r>
                    </a:p>
                  </a:txBody>
                  <a:tcPr/>
                </a:tc>
                <a:tc>
                  <a:txBody>
                    <a:bodyPr/>
                    <a:lstStyle/>
                    <a:p>
                      <a:pPr algn="ctr"/>
                      <a:r>
                        <a:rPr lang="fr-FR"/>
                        <a:t>0</a:t>
                      </a:r>
                    </a:p>
                  </a:txBody>
                  <a:tcPr/>
                </a:tc>
                <a:tc>
                  <a:txBody>
                    <a:bodyPr/>
                    <a:lstStyle/>
                    <a:p>
                      <a:pPr algn="ctr"/>
                      <a:r>
                        <a:rPr lang="fr-F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t>a disparaît</a:t>
                      </a:r>
                    </a:p>
                  </a:txBody>
                  <a:tcPr/>
                </a:tc>
                <a:tc>
                  <a:txBody>
                    <a:bodyPr/>
                    <a:lstStyle/>
                    <a:p>
                      <a:r>
                        <a:rPr lang="fr-FR">
                          <a:latin typeface="Calibri_boole" charset="0"/>
                          <a:ea typeface="Calibri_boole" charset="0"/>
                          <a:cs typeface="Calibri_boole" charset="0"/>
                        </a:rPr>
                        <a:t>S = b</a:t>
                      </a:r>
                    </a:p>
                  </a:txBody>
                  <a:tcPr/>
                </a:tc>
              </a:tr>
              <a:tr h="370840">
                <a:tc>
                  <a:txBody>
                    <a:bodyPr/>
                    <a:lstStyle/>
                    <a:p>
                      <a:r>
                        <a:rPr lang="fr-FR"/>
                        <a:t>F6</a:t>
                      </a:r>
                    </a:p>
                  </a:txBody>
                  <a:tcPr/>
                </a:tc>
                <a:tc>
                  <a:txBody>
                    <a:bodyPr/>
                    <a:lstStyle/>
                    <a:p>
                      <a:pPr algn="ctr"/>
                      <a:r>
                        <a:rPr lang="fr-FR"/>
                        <a:t>0</a:t>
                      </a:r>
                    </a:p>
                  </a:txBody>
                  <a:tcPr/>
                </a:tc>
                <a:tc>
                  <a:txBody>
                    <a:bodyPr/>
                    <a:lstStyle/>
                    <a:p>
                      <a:pPr algn="ctr"/>
                      <a:r>
                        <a:rPr lang="fr-FR"/>
                        <a:t>1</a:t>
                      </a:r>
                    </a:p>
                  </a:txBody>
                  <a:tcPr/>
                </a:tc>
                <a:tc>
                  <a:txBody>
                    <a:bodyPr/>
                    <a:lstStyle/>
                    <a:p>
                      <a:pPr algn="ctr"/>
                      <a:r>
                        <a:rPr lang="fr-FR"/>
                        <a:t>1</a:t>
                      </a:r>
                    </a:p>
                  </a:txBody>
                  <a:tcPr/>
                </a:tc>
                <a:tc>
                  <a:txBody>
                    <a:bodyPr/>
                    <a:lstStyle/>
                    <a:p>
                      <a:pPr algn="ctr"/>
                      <a:r>
                        <a:rPr lang="fr-FR"/>
                        <a:t>0</a:t>
                      </a:r>
                    </a:p>
                  </a:txBody>
                  <a:tcPr/>
                </a:tc>
                <a:tc>
                  <a:txBody>
                    <a:bodyPr/>
                    <a:lstStyle/>
                    <a:p>
                      <a:r>
                        <a:rPr lang="fr-FR" b="1"/>
                        <a:t>OU</a:t>
                      </a:r>
                      <a:r>
                        <a:rPr lang="fr-FR" b="1" baseline="0"/>
                        <a:t> Exclusif</a:t>
                      </a:r>
                      <a:r>
                        <a:rPr lang="fr-FR" baseline="0"/>
                        <a:t> / </a:t>
                      </a:r>
                      <a:r>
                        <a:rPr lang="fr-FR" b="1"/>
                        <a:t>XOR</a:t>
                      </a:r>
                    </a:p>
                  </a:txBody>
                  <a:tcPr/>
                </a:tc>
                <a:tc>
                  <a:txBody>
                    <a:bodyPr/>
                    <a:lstStyle/>
                    <a:p>
                      <a:r>
                        <a:rPr lang="fr-FR">
                          <a:latin typeface="Calibri_boole" charset="0"/>
                          <a:ea typeface="Calibri_boole" charset="0"/>
                          <a:cs typeface="Calibri_boole" charset="0"/>
                        </a:rPr>
                        <a:t>S = A.b + a.B</a:t>
                      </a:r>
                    </a:p>
                  </a:txBody>
                  <a:tcPr/>
                </a:tc>
              </a:tr>
              <a:tr h="370840">
                <a:tc>
                  <a:txBody>
                    <a:bodyPr/>
                    <a:lstStyle/>
                    <a:p>
                      <a:r>
                        <a:rPr lang="fr-FR"/>
                        <a:t>F7</a:t>
                      </a:r>
                    </a:p>
                  </a:txBody>
                  <a:tcPr/>
                </a:tc>
                <a:tc>
                  <a:txBody>
                    <a:bodyPr/>
                    <a:lstStyle/>
                    <a:p>
                      <a:pPr algn="ctr"/>
                      <a:r>
                        <a:rPr lang="fr-FR"/>
                        <a:t>0</a:t>
                      </a:r>
                    </a:p>
                  </a:txBody>
                  <a:tcPr/>
                </a:tc>
                <a:tc>
                  <a:txBody>
                    <a:bodyPr/>
                    <a:lstStyle/>
                    <a:p>
                      <a:pPr algn="ctr"/>
                      <a:r>
                        <a:rPr lang="fr-FR"/>
                        <a:t>1</a:t>
                      </a:r>
                    </a:p>
                  </a:txBody>
                  <a:tcPr/>
                </a:tc>
                <a:tc>
                  <a:txBody>
                    <a:bodyPr/>
                    <a:lstStyle/>
                    <a:p>
                      <a:pPr algn="ctr"/>
                      <a:r>
                        <a:rPr lang="fr-FR"/>
                        <a:t>1</a:t>
                      </a:r>
                    </a:p>
                  </a:txBody>
                  <a:tcPr/>
                </a:tc>
                <a:tc>
                  <a:txBody>
                    <a:bodyPr/>
                    <a:lstStyle/>
                    <a:p>
                      <a:pPr algn="ctr"/>
                      <a:r>
                        <a:rPr lang="fr-FR"/>
                        <a:t>1</a:t>
                      </a:r>
                    </a:p>
                  </a:txBody>
                  <a:tcPr/>
                </a:tc>
                <a:tc>
                  <a:txBody>
                    <a:bodyPr/>
                    <a:lstStyle/>
                    <a:p>
                      <a:r>
                        <a:rPr lang="fr-FR" b="1"/>
                        <a:t>OU</a:t>
                      </a:r>
                      <a:r>
                        <a:rPr lang="fr-FR"/>
                        <a:t> / </a:t>
                      </a:r>
                      <a:r>
                        <a:rPr lang="fr-FR" b="1"/>
                        <a:t>OR</a:t>
                      </a:r>
                    </a:p>
                  </a:txBody>
                  <a:tcPr/>
                </a:tc>
                <a:tc>
                  <a:txBody>
                    <a:bodyPr/>
                    <a:lstStyle/>
                    <a:p>
                      <a:r>
                        <a:rPr lang="fr-FR">
                          <a:latin typeface="Calibri_boole" charset="0"/>
                          <a:ea typeface="Calibri_boole" charset="0"/>
                          <a:cs typeface="Calibri_boole" charset="0"/>
                        </a:rPr>
                        <a:t>S = a + b</a:t>
                      </a:r>
                    </a:p>
                  </a:txBody>
                  <a:tcPr/>
                </a:tc>
              </a:tr>
            </a:tbl>
          </a:graphicData>
        </a:graphic>
      </p:graphicFrame>
      <p:sp>
        <p:nvSpPr>
          <p:cNvPr id="4" name="Espace réservé du numéro de diapositive 3"/>
          <p:cNvSpPr>
            <a:spLocks noGrp="1"/>
          </p:cNvSpPr>
          <p:nvPr>
            <p:ph type="sldNum" sz="quarter" idx="12"/>
          </p:nvPr>
        </p:nvSpPr>
        <p:spPr/>
        <p:txBody>
          <a:bodyPr/>
          <a:lstStyle/>
          <a:p>
            <a:fld id="{028E3F4F-51B2-42EE-AFA2-40C4572185CC}" type="slidenum">
              <a:rPr lang="en-US" dirty="0"/>
              <a:t>24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Rectangle 16"/>
          <p:cNvSpPr>
            <a:spLocks noChangeArrowheads="1"/>
          </p:cNvSpPr>
          <p:nvPr/>
        </p:nvSpPr>
        <p:spPr bwMode="auto">
          <a:xfrm>
            <a:off x="822961" y="1497330"/>
            <a:ext cx="7794266" cy="1015663"/>
          </a:xfrm>
          <a:prstGeom prst="rect">
            <a:avLst/>
          </a:prstGeom>
          <a:noFill/>
          <a:ln w="12700">
            <a:noFill/>
            <a:miter lim="800000"/>
            <a:headEnd type="none" w="sm" len="sm"/>
            <a:tailEnd type="none" w="sm" len="sm"/>
          </a:ln>
          <a:effectLst/>
        </p:spPr>
        <p:txBody>
          <a:bodyPr wrap="square">
            <a:spAutoFit/>
          </a:bodyPr>
          <a:lstStyle/>
          <a:p>
            <a:r>
              <a:rPr lang="fr-FR" sz="2000">
                <a:solidFill>
                  <a:schemeClr val="tx1"/>
                </a:solidFill>
                <a:latin typeface="+mn-lt"/>
              </a:rPr>
              <a:t>Fonctions booléennes pour deux variables a et b.</a:t>
            </a:r>
          </a:p>
          <a:p>
            <a:r>
              <a:rPr lang="fr-FR" sz="2000">
                <a:solidFill>
                  <a:schemeClr val="tx1"/>
                </a:solidFill>
                <a:latin typeface="+mn-lt"/>
              </a:rPr>
              <a:t>On a donc 4 (2</a:t>
            </a:r>
            <a:r>
              <a:rPr lang="fr-FR" sz="2000" baseline="30000">
                <a:solidFill>
                  <a:schemeClr val="tx1"/>
                </a:solidFill>
                <a:latin typeface="+mn-lt"/>
              </a:rPr>
              <a:t>2</a:t>
            </a:r>
            <a:r>
              <a:rPr lang="fr-FR" sz="2000">
                <a:solidFill>
                  <a:schemeClr val="tx1"/>
                </a:solidFill>
                <a:latin typeface="+mn-lt"/>
              </a:rPr>
              <a:t>) combinaisons possibles pour ab (00, 01, 10, 11) et 2</a:t>
            </a:r>
            <a:r>
              <a:rPr lang="fr-FR" sz="2000" baseline="30000">
                <a:solidFill>
                  <a:schemeClr val="tx1"/>
                </a:solidFill>
                <a:latin typeface="+mn-lt"/>
              </a:rPr>
              <a:t>4</a:t>
            </a:r>
            <a:r>
              <a:rPr lang="fr-FR" sz="2000">
                <a:solidFill>
                  <a:schemeClr val="tx1"/>
                </a:solidFill>
                <a:latin typeface="+mn-lt"/>
              </a:rPr>
              <a:t> fonctions différentes suivant les valeurs des combinaisons :</a:t>
            </a:r>
          </a:p>
        </p:txBody>
      </p:sp>
    </p:spTree>
    <p:extLst>
      <p:ext uri="{BB962C8B-B14F-4D97-AF65-F5344CB8AC3E}">
        <p14:creationId xmlns:p14="http://schemas.microsoft.com/office/powerpoint/2010/main" val="10158107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Fonctions booléennes 2/2</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510036411"/>
              </p:ext>
            </p:extLst>
          </p:nvPr>
        </p:nvGraphicFramePr>
        <p:xfrm>
          <a:off x="812386" y="1696484"/>
          <a:ext cx="7268335" cy="3606800"/>
        </p:xfrm>
        <a:graphic>
          <a:graphicData uri="http://schemas.openxmlformats.org/drawingml/2006/table">
            <a:tbl>
              <a:tblPr firstRow="1" bandRow="1">
                <a:tableStyleId>{5C22544A-7EE6-4342-B048-85BDC9FD1C3A}</a:tableStyleId>
              </a:tblPr>
              <a:tblGrid>
                <a:gridCol w="571818"/>
                <a:gridCol w="470218"/>
                <a:gridCol w="470218"/>
                <a:gridCol w="470218"/>
                <a:gridCol w="470218"/>
                <a:gridCol w="2022749"/>
                <a:gridCol w="2792896"/>
              </a:tblGrid>
              <a:tr h="370840">
                <a:tc>
                  <a:txBody>
                    <a:bodyPr/>
                    <a:lstStyle/>
                    <a:p>
                      <a:pPr algn="ctr"/>
                      <a:r>
                        <a:rPr lang="fr-FR"/>
                        <a:t>Fn</a:t>
                      </a:r>
                    </a:p>
                  </a:txBody>
                  <a:tcPr/>
                </a:tc>
                <a:tc>
                  <a:txBody>
                    <a:bodyPr/>
                    <a:lstStyle/>
                    <a:p>
                      <a:pPr algn="ctr"/>
                      <a:r>
                        <a:rPr lang="fr-FR"/>
                        <a:t>ab</a:t>
                      </a:r>
                    </a:p>
                    <a:p>
                      <a:pPr algn="ctr"/>
                      <a:r>
                        <a:rPr lang="fr-FR"/>
                        <a:t>00</a:t>
                      </a:r>
                    </a:p>
                  </a:txBody>
                  <a:tcPr/>
                </a:tc>
                <a:tc>
                  <a:txBody>
                    <a:bodyPr/>
                    <a:lstStyle/>
                    <a:p>
                      <a:pPr algn="ctr"/>
                      <a:r>
                        <a:rPr lang="fr-FR"/>
                        <a:t>ab</a:t>
                      </a:r>
                    </a:p>
                    <a:p>
                      <a:pPr algn="ctr"/>
                      <a:r>
                        <a:rPr lang="fr-FR"/>
                        <a:t>01</a:t>
                      </a:r>
                    </a:p>
                  </a:txBody>
                  <a:tcPr/>
                </a:tc>
                <a:tc>
                  <a:txBody>
                    <a:bodyPr/>
                    <a:lstStyle/>
                    <a:p>
                      <a:pPr algn="ctr"/>
                      <a:r>
                        <a:rPr lang="fr-FR"/>
                        <a:t>ab</a:t>
                      </a:r>
                    </a:p>
                    <a:p>
                      <a:pPr algn="ctr"/>
                      <a:r>
                        <a:rPr lang="fr-FR"/>
                        <a:t>10</a:t>
                      </a:r>
                    </a:p>
                  </a:txBody>
                  <a:tcPr/>
                </a:tc>
                <a:tc>
                  <a:txBody>
                    <a:bodyPr/>
                    <a:lstStyle/>
                    <a:p>
                      <a:pPr algn="ctr"/>
                      <a:r>
                        <a:rPr lang="fr-FR"/>
                        <a:t>ab</a:t>
                      </a:r>
                    </a:p>
                    <a:p>
                      <a:pPr algn="ctr"/>
                      <a:r>
                        <a:rPr lang="fr-FR"/>
                        <a:t>11</a:t>
                      </a:r>
                    </a:p>
                  </a:txBody>
                  <a:tcPr/>
                </a:tc>
                <a:tc>
                  <a:txBody>
                    <a:bodyPr/>
                    <a:lstStyle/>
                    <a:p>
                      <a:pPr algn="ctr"/>
                      <a:r>
                        <a:rPr lang="fr-FR"/>
                        <a:t>Nom de la fonction</a:t>
                      </a:r>
                    </a:p>
                  </a:txBody>
                  <a:tcPr/>
                </a:tc>
                <a:tc>
                  <a:txBody>
                    <a:bodyPr/>
                    <a:lstStyle/>
                    <a:p>
                      <a:pPr algn="ctr"/>
                      <a:r>
                        <a:rPr lang="fr-FR"/>
                        <a:t>Équation équivalente</a:t>
                      </a:r>
                    </a:p>
                  </a:txBody>
                  <a:tcPr/>
                </a:tc>
              </a:tr>
              <a:tr h="370840">
                <a:tc>
                  <a:txBody>
                    <a:bodyPr/>
                    <a:lstStyle/>
                    <a:p>
                      <a:r>
                        <a:rPr lang="fr-FR"/>
                        <a:t>F8</a:t>
                      </a:r>
                    </a:p>
                  </a:txBody>
                  <a:tcPr/>
                </a:tc>
                <a:tc>
                  <a:txBody>
                    <a:bodyPr/>
                    <a:lstStyle/>
                    <a:p>
                      <a:pPr algn="ctr"/>
                      <a:r>
                        <a:rPr lang="fr-FR"/>
                        <a:t>1</a:t>
                      </a:r>
                    </a:p>
                  </a:txBody>
                  <a:tcPr/>
                </a:tc>
                <a:tc>
                  <a:txBody>
                    <a:bodyPr/>
                    <a:lstStyle/>
                    <a:p>
                      <a:pPr algn="ctr"/>
                      <a:r>
                        <a:rPr lang="fr-FR"/>
                        <a:t>0</a:t>
                      </a:r>
                    </a:p>
                  </a:txBody>
                  <a:tcPr/>
                </a:tc>
                <a:tc>
                  <a:txBody>
                    <a:bodyPr/>
                    <a:lstStyle/>
                    <a:p>
                      <a:pPr algn="ctr"/>
                      <a:r>
                        <a:rPr lang="fr-FR"/>
                        <a:t>0</a:t>
                      </a:r>
                    </a:p>
                  </a:txBody>
                  <a:tcPr/>
                </a:tc>
                <a:tc>
                  <a:txBody>
                    <a:bodyPr/>
                    <a:lstStyle/>
                    <a:p>
                      <a:pPr algn="ctr"/>
                      <a:r>
                        <a:rPr lang="fr-FR"/>
                        <a:t>0</a:t>
                      </a:r>
                    </a:p>
                  </a:txBody>
                  <a:tcPr/>
                </a:tc>
                <a:tc>
                  <a:txBody>
                    <a:bodyPr/>
                    <a:lstStyle/>
                    <a:p>
                      <a:r>
                        <a:rPr lang="fr-FR" b="1"/>
                        <a:t>NON</a:t>
                      </a:r>
                      <a:r>
                        <a:rPr lang="fr-FR" b="1" baseline="0"/>
                        <a:t> OU</a:t>
                      </a:r>
                      <a:r>
                        <a:rPr lang="fr-FR" b="1"/>
                        <a:t> </a:t>
                      </a:r>
                      <a:r>
                        <a:rPr lang="fr-FR" b="0"/>
                        <a:t>/ </a:t>
                      </a:r>
                      <a:r>
                        <a:rPr lang="fr-FR" b="1"/>
                        <a:t>NOR</a:t>
                      </a:r>
                    </a:p>
                  </a:txBody>
                  <a:tcPr/>
                </a:tc>
                <a:tc>
                  <a:txBody>
                    <a:bodyPr/>
                    <a:lstStyle/>
                    <a:p>
                      <a:r>
                        <a:rPr lang="fr-FR">
                          <a:latin typeface="Calibri_boole" charset="0"/>
                          <a:ea typeface="Calibri_boole" charset="0"/>
                          <a:cs typeface="Calibri_boole" charset="0"/>
                        </a:rPr>
                        <a:t>S = a + b</a:t>
                      </a:r>
                    </a:p>
                  </a:txBody>
                  <a:tcPr/>
                </a:tc>
              </a:tr>
              <a:tr h="370840">
                <a:tc>
                  <a:txBody>
                    <a:bodyPr/>
                    <a:lstStyle/>
                    <a:p>
                      <a:r>
                        <a:rPr lang="fr-FR"/>
                        <a:t>F9</a:t>
                      </a:r>
                    </a:p>
                  </a:txBody>
                  <a:tcPr/>
                </a:tc>
                <a:tc>
                  <a:txBody>
                    <a:bodyPr/>
                    <a:lstStyle/>
                    <a:p>
                      <a:pPr algn="ctr"/>
                      <a:r>
                        <a:rPr lang="fr-FR"/>
                        <a:t>1</a:t>
                      </a:r>
                    </a:p>
                  </a:txBody>
                  <a:tcPr/>
                </a:tc>
                <a:tc>
                  <a:txBody>
                    <a:bodyPr/>
                    <a:lstStyle/>
                    <a:p>
                      <a:pPr algn="ctr"/>
                      <a:r>
                        <a:rPr lang="fr-FR"/>
                        <a:t>0</a:t>
                      </a:r>
                    </a:p>
                  </a:txBody>
                  <a:tcPr/>
                </a:tc>
                <a:tc>
                  <a:txBody>
                    <a:bodyPr/>
                    <a:lstStyle/>
                    <a:p>
                      <a:pPr algn="ctr"/>
                      <a:r>
                        <a:rPr lang="fr-FR"/>
                        <a:t>0</a:t>
                      </a:r>
                    </a:p>
                  </a:txBody>
                  <a:tcPr/>
                </a:tc>
                <a:tc>
                  <a:txBody>
                    <a:bodyPr/>
                    <a:lstStyle/>
                    <a:p>
                      <a:pPr algn="ctr"/>
                      <a:r>
                        <a:rPr lang="fr-FR"/>
                        <a:t>1</a:t>
                      </a:r>
                    </a:p>
                  </a:txBody>
                  <a:tcPr/>
                </a:tc>
                <a:tc>
                  <a:txBody>
                    <a:bodyPr/>
                    <a:lstStyle/>
                    <a:p>
                      <a:r>
                        <a:rPr lang="fr-FR" b="1"/>
                        <a:t>Équivalence</a:t>
                      </a:r>
                    </a:p>
                  </a:txBody>
                  <a:tcPr/>
                </a:tc>
                <a:tc>
                  <a:txBody>
                    <a:bodyPr/>
                    <a:lstStyle/>
                    <a:p>
                      <a:r>
                        <a:rPr lang="fr-FR">
                          <a:latin typeface="Calibri_boole" charset="0"/>
                          <a:ea typeface="Calibri_boole" charset="0"/>
                          <a:cs typeface="Calibri_boole" charset="0"/>
                        </a:rPr>
                        <a:t>a</a:t>
                      </a:r>
                      <a:r>
                        <a:rPr lang="fr-FR" baseline="0">
                          <a:latin typeface="Calibri_boole" charset="0"/>
                          <a:ea typeface="Calibri_boole" charset="0"/>
                          <a:cs typeface="Calibri_boole" charset="0"/>
                        </a:rPr>
                        <a:t> = </a:t>
                      </a:r>
                      <a:r>
                        <a:rPr lang="fr-FR">
                          <a:latin typeface="Calibri_boole" charset="0"/>
                          <a:ea typeface="Calibri_boole" charset="0"/>
                          <a:cs typeface="Calibri_boole" charset="0"/>
                        </a:rPr>
                        <a:t>b</a:t>
                      </a:r>
                    </a:p>
                  </a:txBody>
                  <a:tcPr/>
                </a:tc>
              </a:tr>
              <a:tr h="370840">
                <a:tc>
                  <a:txBody>
                    <a:bodyPr/>
                    <a:lstStyle/>
                    <a:p>
                      <a:r>
                        <a:rPr lang="fr-FR"/>
                        <a:t>F10</a:t>
                      </a:r>
                    </a:p>
                  </a:txBody>
                  <a:tcPr/>
                </a:tc>
                <a:tc>
                  <a:txBody>
                    <a:bodyPr/>
                    <a:lstStyle/>
                    <a:p>
                      <a:pPr algn="ctr"/>
                      <a:r>
                        <a:rPr lang="fr-FR"/>
                        <a:t>1</a:t>
                      </a:r>
                    </a:p>
                  </a:txBody>
                  <a:tcPr/>
                </a:tc>
                <a:tc>
                  <a:txBody>
                    <a:bodyPr/>
                    <a:lstStyle/>
                    <a:p>
                      <a:pPr algn="ctr"/>
                      <a:r>
                        <a:rPr lang="fr-FR"/>
                        <a:t>0</a:t>
                      </a:r>
                    </a:p>
                  </a:txBody>
                  <a:tcPr/>
                </a:tc>
                <a:tc>
                  <a:txBody>
                    <a:bodyPr/>
                    <a:lstStyle/>
                    <a:p>
                      <a:pPr algn="ctr"/>
                      <a:r>
                        <a:rPr lang="fr-FR"/>
                        <a:t>1</a:t>
                      </a:r>
                    </a:p>
                  </a:txBody>
                  <a:tcPr/>
                </a:tc>
                <a:tc>
                  <a:txBody>
                    <a:bodyPr/>
                    <a:lstStyle/>
                    <a:p>
                      <a:pPr algn="ctr"/>
                      <a:r>
                        <a:rPr lang="fr-FR"/>
                        <a:t>0</a:t>
                      </a:r>
                    </a:p>
                  </a:txBody>
                  <a:tcPr/>
                </a:tc>
                <a:tc>
                  <a:txBody>
                    <a:bodyPr/>
                    <a:lstStyle/>
                    <a:p>
                      <a:r>
                        <a:rPr lang="fr-FR"/>
                        <a:t>a disparaît</a:t>
                      </a:r>
                    </a:p>
                  </a:txBody>
                  <a:tcPr/>
                </a:tc>
                <a:tc>
                  <a:txBody>
                    <a:bodyPr/>
                    <a:lstStyle/>
                    <a:p>
                      <a:r>
                        <a:rPr lang="fr-FR">
                          <a:latin typeface="Calibri_boole" charset="0"/>
                          <a:ea typeface="Calibri_boole" charset="0"/>
                          <a:cs typeface="Calibri_boole" charset="0"/>
                        </a:rPr>
                        <a:t>S = B</a:t>
                      </a:r>
                    </a:p>
                  </a:txBody>
                  <a:tcPr/>
                </a:tc>
              </a:tr>
              <a:tr h="370840">
                <a:tc>
                  <a:txBody>
                    <a:bodyPr/>
                    <a:lstStyle/>
                    <a:p>
                      <a:r>
                        <a:rPr lang="fr-FR"/>
                        <a:t>F11</a:t>
                      </a:r>
                    </a:p>
                  </a:txBody>
                  <a:tcPr/>
                </a:tc>
                <a:tc>
                  <a:txBody>
                    <a:bodyPr/>
                    <a:lstStyle/>
                    <a:p>
                      <a:pPr algn="ctr"/>
                      <a:r>
                        <a:rPr lang="fr-FR"/>
                        <a:t>1</a:t>
                      </a:r>
                    </a:p>
                  </a:txBody>
                  <a:tcPr/>
                </a:tc>
                <a:tc>
                  <a:txBody>
                    <a:bodyPr/>
                    <a:lstStyle/>
                    <a:p>
                      <a:pPr algn="ctr"/>
                      <a:r>
                        <a:rPr lang="fr-FR"/>
                        <a:t>0</a:t>
                      </a:r>
                    </a:p>
                  </a:txBody>
                  <a:tcPr/>
                </a:tc>
                <a:tc>
                  <a:txBody>
                    <a:bodyPr/>
                    <a:lstStyle/>
                    <a:p>
                      <a:pPr algn="ctr"/>
                      <a:r>
                        <a:rPr lang="fr-FR"/>
                        <a:t>1</a:t>
                      </a:r>
                    </a:p>
                  </a:txBody>
                  <a:tcPr/>
                </a:tc>
                <a:tc>
                  <a:txBody>
                    <a:bodyPr/>
                    <a:lstStyle/>
                    <a:p>
                      <a:pPr algn="ctr"/>
                      <a:r>
                        <a:rPr lang="fr-FR"/>
                        <a:t>1</a:t>
                      </a:r>
                    </a:p>
                  </a:txBody>
                  <a:tcPr/>
                </a:tc>
                <a:tc>
                  <a:txBody>
                    <a:bodyPr/>
                    <a:lstStyle/>
                    <a:p>
                      <a:r>
                        <a:rPr lang="fr-FR"/>
                        <a:t>se réduit à</a:t>
                      </a:r>
                    </a:p>
                  </a:txBody>
                  <a:tcPr/>
                </a:tc>
                <a:tc>
                  <a:txBody>
                    <a:bodyPr/>
                    <a:lstStyle/>
                    <a:p>
                      <a:r>
                        <a:rPr lang="fr-FR">
                          <a:latin typeface="Calibri_boole" charset="0"/>
                          <a:ea typeface="Calibri_boole" charset="0"/>
                          <a:cs typeface="Calibri_boole" charset="0"/>
                        </a:rPr>
                        <a:t>S = a</a:t>
                      </a:r>
                      <a:r>
                        <a:rPr lang="fr-FR" baseline="0">
                          <a:latin typeface="Calibri_boole" charset="0"/>
                          <a:ea typeface="Calibri_boole" charset="0"/>
                          <a:cs typeface="Calibri_boole" charset="0"/>
                        </a:rPr>
                        <a:t> + B</a:t>
                      </a:r>
                      <a:endParaRPr lang="fr-FR">
                        <a:latin typeface="Calibri_boole" charset="0"/>
                        <a:ea typeface="Calibri_boole" charset="0"/>
                        <a:cs typeface="Calibri_boole" charset="0"/>
                      </a:endParaRPr>
                    </a:p>
                  </a:txBody>
                  <a:tcPr/>
                </a:tc>
              </a:tr>
              <a:tr h="370840">
                <a:tc>
                  <a:txBody>
                    <a:bodyPr/>
                    <a:lstStyle/>
                    <a:p>
                      <a:r>
                        <a:rPr lang="fr-FR"/>
                        <a:t>F12</a:t>
                      </a:r>
                    </a:p>
                  </a:txBody>
                  <a:tcPr/>
                </a:tc>
                <a:tc>
                  <a:txBody>
                    <a:bodyPr/>
                    <a:lstStyle/>
                    <a:p>
                      <a:pPr algn="ctr"/>
                      <a:r>
                        <a:rPr lang="fr-FR"/>
                        <a:t>1</a:t>
                      </a:r>
                    </a:p>
                  </a:txBody>
                  <a:tcPr/>
                </a:tc>
                <a:tc>
                  <a:txBody>
                    <a:bodyPr/>
                    <a:lstStyle/>
                    <a:p>
                      <a:pPr algn="ctr"/>
                      <a:r>
                        <a:rPr lang="fr-FR"/>
                        <a:t>1</a:t>
                      </a:r>
                    </a:p>
                  </a:txBody>
                  <a:tcPr/>
                </a:tc>
                <a:tc>
                  <a:txBody>
                    <a:bodyPr/>
                    <a:lstStyle/>
                    <a:p>
                      <a:pPr algn="ctr"/>
                      <a:r>
                        <a:rPr lang="fr-FR"/>
                        <a:t>0</a:t>
                      </a:r>
                    </a:p>
                  </a:txBody>
                  <a:tcPr/>
                </a:tc>
                <a:tc>
                  <a:txBody>
                    <a:bodyPr/>
                    <a:lstStyle/>
                    <a:p>
                      <a:pPr algn="ctr"/>
                      <a:r>
                        <a:rPr lang="fr-FR"/>
                        <a:t>0</a:t>
                      </a:r>
                    </a:p>
                  </a:txBody>
                  <a:tcPr/>
                </a:tc>
                <a:tc>
                  <a:txBody>
                    <a:bodyPr/>
                    <a:lstStyle/>
                    <a:p>
                      <a:r>
                        <a:rPr lang="fr-FR"/>
                        <a:t>b disparaît</a:t>
                      </a:r>
                    </a:p>
                  </a:txBody>
                  <a:tcPr/>
                </a:tc>
                <a:tc>
                  <a:txBody>
                    <a:bodyPr/>
                    <a:lstStyle/>
                    <a:p>
                      <a:r>
                        <a:rPr lang="fr-FR">
                          <a:latin typeface="Calibri_boole" charset="0"/>
                          <a:ea typeface="Calibri_boole" charset="0"/>
                          <a:cs typeface="Calibri_boole" charset="0"/>
                        </a:rPr>
                        <a:t>S = A</a:t>
                      </a:r>
                    </a:p>
                  </a:txBody>
                  <a:tcPr/>
                </a:tc>
              </a:tr>
              <a:tr h="370840">
                <a:tc>
                  <a:txBody>
                    <a:bodyPr/>
                    <a:lstStyle/>
                    <a:p>
                      <a:r>
                        <a:rPr lang="fr-FR"/>
                        <a:t>F13</a:t>
                      </a:r>
                    </a:p>
                  </a:txBody>
                  <a:tcPr/>
                </a:tc>
                <a:tc>
                  <a:txBody>
                    <a:bodyPr/>
                    <a:lstStyle/>
                    <a:p>
                      <a:pPr algn="ctr"/>
                      <a:r>
                        <a:rPr lang="fr-FR"/>
                        <a:t>1</a:t>
                      </a:r>
                    </a:p>
                  </a:txBody>
                  <a:tcPr/>
                </a:tc>
                <a:tc>
                  <a:txBody>
                    <a:bodyPr/>
                    <a:lstStyle/>
                    <a:p>
                      <a:pPr algn="ctr"/>
                      <a:r>
                        <a:rPr lang="fr-FR"/>
                        <a:t>1</a:t>
                      </a:r>
                    </a:p>
                  </a:txBody>
                  <a:tcPr/>
                </a:tc>
                <a:tc>
                  <a:txBody>
                    <a:bodyPr/>
                    <a:lstStyle/>
                    <a:p>
                      <a:pPr algn="ctr"/>
                      <a:r>
                        <a:rPr lang="fr-FR"/>
                        <a:t>0</a:t>
                      </a:r>
                    </a:p>
                  </a:txBody>
                  <a:tcPr/>
                </a:tc>
                <a:tc>
                  <a:txBody>
                    <a:bodyPr/>
                    <a:lstStyle/>
                    <a:p>
                      <a:pPr algn="ctr"/>
                      <a:r>
                        <a:rPr lang="fr-FR"/>
                        <a:t>1</a:t>
                      </a:r>
                    </a:p>
                  </a:txBody>
                  <a:tcPr/>
                </a:tc>
                <a:tc>
                  <a:txBody>
                    <a:bodyPr/>
                    <a:lstStyle/>
                    <a:p>
                      <a:r>
                        <a:rPr lang="fr-FR"/>
                        <a:t>se réduit à</a:t>
                      </a:r>
                    </a:p>
                  </a:txBody>
                  <a:tcPr/>
                </a:tc>
                <a:tc>
                  <a:txBody>
                    <a:bodyPr/>
                    <a:lstStyle/>
                    <a:p>
                      <a:r>
                        <a:rPr lang="fr-FR">
                          <a:latin typeface="Calibri_boole" charset="0"/>
                          <a:ea typeface="Calibri_boole" charset="0"/>
                          <a:cs typeface="Calibri_boole" charset="0"/>
                        </a:rPr>
                        <a:t>S = A</a:t>
                      </a:r>
                      <a:r>
                        <a:rPr lang="fr-FR" baseline="0">
                          <a:latin typeface="Calibri_boole" charset="0"/>
                          <a:ea typeface="Calibri_boole" charset="0"/>
                          <a:cs typeface="Calibri_boole" charset="0"/>
                        </a:rPr>
                        <a:t> + b</a:t>
                      </a:r>
                      <a:endParaRPr lang="fr-FR">
                        <a:latin typeface="Calibri_boole" charset="0"/>
                        <a:ea typeface="Calibri_boole" charset="0"/>
                        <a:cs typeface="Calibri_boole" charset="0"/>
                      </a:endParaRPr>
                    </a:p>
                  </a:txBody>
                  <a:tcPr/>
                </a:tc>
              </a:tr>
              <a:tr h="370840">
                <a:tc>
                  <a:txBody>
                    <a:bodyPr/>
                    <a:lstStyle/>
                    <a:p>
                      <a:r>
                        <a:rPr lang="fr-FR"/>
                        <a:t>F14</a:t>
                      </a:r>
                    </a:p>
                  </a:txBody>
                  <a:tcPr/>
                </a:tc>
                <a:tc>
                  <a:txBody>
                    <a:bodyPr/>
                    <a:lstStyle/>
                    <a:p>
                      <a:pPr algn="ctr"/>
                      <a:r>
                        <a:rPr lang="fr-FR"/>
                        <a:t>1</a:t>
                      </a:r>
                    </a:p>
                  </a:txBody>
                  <a:tcPr/>
                </a:tc>
                <a:tc>
                  <a:txBody>
                    <a:bodyPr/>
                    <a:lstStyle/>
                    <a:p>
                      <a:pPr algn="ctr"/>
                      <a:r>
                        <a:rPr lang="fr-FR"/>
                        <a:t>1</a:t>
                      </a:r>
                    </a:p>
                  </a:txBody>
                  <a:tcPr/>
                </a:tc>
                <a:tc>
                  <a:txBody>
                    <a:bodyPr/>
                    <a:lstStyle/>
                    <a:p>
                      <a:pPr algn="ctr"/>
                      <a:r>
                        <a:rPr lang="fr-FR"/>
                        <a:t>1</a:t>
                      </a:r>
                    </a:p>
                  </a:txBody>
                  <a:tcPr/>
                </a:tc>
                <a:tc>
                  <a:txBody>
                    <a:bodyPr/>
                    <a:lstStyle/>
                    <a:p>
                      <a:pPr algn="ctr"/>
                      <a:r>
                        <a:rPr lang="fr-FR"/>
                        <a:t>0</a:t>
                      </a:r>
                    </a:p>
                  </a:txBody>
                  <a:tcPr/>
                </a:tc>
                <a:tc>
                  <a:txBody>
                    <a:bodyPr/>
                    <a:lstStyle/>
                    <a:p>
                      <a:r>
                        <a:rPr lang="fr-FR" b="1"/>
                        <a:t>NON ET</a:t>
                      </a:r>
                      <a:r>
                        <a:rPr lang="fr-FR" baseline="0"/>
                        <a:t> / </a:t>
                      </a:r>
                      <a:r>
                        <a:rPr lang="fr-FR" b="1"/>
                        <a:t>NAND</a:t>
                      </a:r>
                    </a:p>
                  </a:txBody>
                  <a:tcPr/>
                </a:tc>
                <a:tc>
                  <a:txBody>
                    <a:bodyPr/>
                    <a:lstStyle/>
                    <a:p>
                      <a:r>
                        <a:rPr lang="fr-FR">
                          <a:latin typeface="Calibri_boole" charset="0"/>
                          <a:ea typeface="Calibri_boole" charset="0"/>
                          <a:cs typeface="Calibri_boole" charset="0"/>
                        </a:rPr>
                        <a:t>S = a.b</a:t>
                      </a:r>
                    </a:p>
                  </a:txBody>
                  <a:tcPr/>
                </a:tc>
              </a:tr>
              <a:tr h="370840">
                <a:tc>
                  <a:txBody>
                    <a:bodyPr/>
                    <a:lstStyle/>
                    <a:p>
                      <a:r>
                        <a:rPr lang="fr-FR"/>
                        <a:t>F15</a:t>
                      </a:r>
                    </a:p>
                  </a:txBody>
                  <a:tcPr/>
                </a:tc>
                <a:tc>
                  <a:txBody>
                    <a:bodyPr/>
                    <a:lstStyle/>
                    <a:p>
                      <a:pPr algn="ctr"/>
                      <a:r>
                        <a:rPr lang="fr-FR"/>
                        <a:t>1</a:t>
                      </a:r>
                    </a:p>
                  </a:txBody>
                  <a:tcPr/>
                </a:tc>
                <a:tc>
                  <a:txBody>
                    <a:bodyPr/>
                    <a:lstStyle/>
                    <a:p>
                      <a:pPr algn="ctr"/>
                      <a:r>
                        <a:rPr lang="fr-FR"/>
                        <a:t>1</a:t>
                      </a:r>
                    </a:p>
                  </a:txBody>
                  <a:tcPr/>
                </a:tc>
                <a:tc>
                  <a:txBody>
                    <a:bodyPr/>
                    <a:lstStyle/>
                    <a:p>
                      <a:pPr algn="ctr"/>
                      <a:r>
                        <a:rPr lang="fr-FR"/>
                        <a:t>1</a:t>
                      </a:r>
                    </a:p>
                  </a:txBody>
                  <a:tcPr/>
                </a:tc>
                <a:tc>
                  <a:txBody>
                    <a:bodyPr/>
                    <a:lstStyle/>
                    <a:p>
                      <a:pPr algn="ctr"/>
                      <a:r>
                        <a:rPr lang="fr-FR"/>
                        <a:t>1</a:t>
                      </a:r>
                    </a:p>
                  </a:txBody>
                  <a:tcPr/>
                </a:tc>
                <a:tc>
                  <a:txBody>
                    <a:bodyPr/>
                    <a:lstStyle/>
                    <a:p>
                      <a:r>
                        <a:rPr lang="fr-FR" b="1"/>
                        <a:t>Toujours VRAIE</a:t>
                      </a:r>
                    </a:p>
                  </a:txBody>
                  <a:tcPr/>
                </a:tc>
                <a:tc>
                  <a:txBody>
                    <a:bodyPr/>
                    <a:lstStyle/>
                    <a:p>
                      <a:r>
                        <a:rPr lang="fr-FR">
                          <a:latin typeface="Calibri_boole" charset="0"/>
                          <a:ea typeface="Calibri_boole" charset="0"/>
                          <a:cs typeface="Calibri_boole" charset="0"/>
                        </a:rPr>
                        <a:t>S = 1</a:t>
                      </a:r>
                    </a:p>
                  </a:txBody>
                  <a:tcPr/>
                </a:tc>
              </a:tr>
            </a:tbl>
          </a:graphicData>
        </a:graphic>
      </p:graphicFrame>
      <p:sp>
        <p:nvSpPr>
          <p:cNvPr id="4" name="Espace réservé du numéro de diapositive 3"/>
          <p:cNvSpPr>
            <a:spLocks noGrp="1"/>
          </p:cNvSpPr>
          <p:nvPr>
            <p:ph type="sldNum" sz="quarter" idx="12"/>
          </p:nvPr>
        </p:nvSpPr>
        <p:spPr/>
        <p:txBody>
          <a:bodyPr/>
          <a:lstStyle/>
          <a:p>
            <a:fld id="{028E3F4F-51B2-42EE-AFA2-40C4572185CC}" type="slidenum">
              <a:rPr lang="en-US" dirty="0"/>
              <a:t>25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cxnSp>
        <p:nvCxnSpPr>
          <p:cNvPr id="9" name="Connecteur droit 8"/>
          <p:cNvCxnSpPr/>
          <p:nvPr/>
        </p:nvCxnSpPr>
        <p:spPr>
          <a:xfrm>
            <a:off x="5692538" y="2395550"/>
            <a:ext cx="4409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5673953" y="4621064"/>
            <a:ext cx="31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59353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Outils de représentation 1/3</a:t>
            </a:r>
          </a:p>
        </p:txBody>
      </p:sp>
      <p:sp>
        <p:nvSpPr>
          <p:cNvPr id="3" name="Espace réservé du contenu 2"/>
          <p:cNvSpPr>
            <a:spLocks noGrp="1"/>
          </p:cNvSpPr>
          <p:nvPr>
            <p:ph idx="1"/>
          </p:nvPr>
        </p:nvSpPr>
        <p:spPr>
          <a:xfrm>
            <a:off x="822959" y="1556951"/>
            <a:ext cx="7543801" cy="660469"/>
          </a:xfrm>
        </p:spPr>
        <p:txBody>
          <a:bodyPr/>
          <a:lstStyle/>
          <a:p>
            <a:r>
              <a:rPr lang="fr-FR"/>
              <a:t>La représentation du fonctionnement d’un S.A. en logique combinatoire peut se faire grâce à différents outils et langages.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26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Espace réservé du contenu 2"/>
          <p:cNvSpPr txBox="1">
            <a:spLocks/>
          </p:cNvSpPr>
          <p:nvPr/>
        </p:nvSpPr>
        <p:spPr>
          <a:xfrm>
            <a:off x="815339" y="2246560"/>
            <a:ext cx="7543801" cy="1618858"/>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1. Schéma à contact : les variables y sont matérialisées par des interrupteurs ouverts ou fermés au repos. Les produits booléens deviennent des circuits en série tandis que les sommes booléènes deviennent des circuits parallèle. L’exemple ci-dessous représente en schéma à contact de la fonction S = a.</a:t>
            </a:r>
            <a:r>
              <a:rPr kumimoji="0" lang="fr-FR">
                <a:latin typeface="Calibri_boole" charset="0"/>
                <a:ea typeface="Calibri_boole" charset="0"/>
                <a:cs typeface="Calibri_boole" charset="0"/>
              </a:rPr>
              <a:t>B</a:t>
            </a:r>
            <a:r>
              <a:rPr kumimoji="0" lang="fr-FR"/>
              <a:t> + c . La sortie est représentée le plus souvent par une bobine ( ), qui est l’élément électrique d’excitation d’un relais ou d’une électrovanne.</a:t>
            </a:r>
          </a:p>
        </p:txBody>
      </p:sp>
      <p:grpSp>
        <p:nvGrpSpPr>
          <p:cNvPr id="50" name="Grouper 49"/>
          <p:cNvGrpSpPr/>
          <p:nvPr/>
        </p:nvGrpSpPr>
        <p:grpSpPr>
          <a:xfrm>
            <a:off x="1978120" y="3890876"/>
            <a:ext cx="4736299" cy="2034368"/>
            <a:chOff x="1978120" y="3465707"/>
            <a:chExt cx="4736299" cy="1849424"/>
          </a:xfrm>
        </p:grpSpPr>
        <p:grpSp>
          <p:nvGrpSpPr>
            <p:cNvPr id="45" name="Grouper 44"/>
            <p:cNvGrpSpPr/>
            <p:nvPr/>
          </p:nvGrpSpPr>
          <p:grpSpPr>
            <a:xfrm>
              <a:off x="1978120" y="3972607"/>
              <a:ext cx="4736299" cy="917844"/>
              <a:chOff x="937260" y="3758598"/>
              <a:chExt cx="4736299" cy="917844"/>
            </a:xfrm>
          </p:grpSpPr>
          <p:grpSp>
            <p:nvGrpSpPr>
              <p:cNvPr id="22" name="Grouper 21"/>
              <p:cNvGrpSpPr/>
              <p:nvPr/>
            </p:nvGrpSpPr>
            <p:grpSpPr>
              <a:xfrm>
                <a:off x="937260" y="3784771"/>
                <a:ext cx="1186267" cy="868680"/>
                <a:chOff x="937260" y="3657600"/>
                <a:chExt cx="1186267" cy="868680"/>
              </a:xfrm>
            </p:grpSpPr>
            <p:cxnSp>
              <p:nvCxnSpPr>
                <p:cNvPr id="9" name="Connecteur droit 8"/>
                <p:cNvCxnSpPr/>
                <p:nvPr/>
              </p:nvCxnSpPr>
              <p:spPr>
                <a:xfrm>
                  <a:off x="937260" y="3657600"/>
                  <a:ext cx="0" cy="8686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948690" y="4069080"/>
                  <a:ext cx="582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1546860" y="3787660"/>
                  <a:ext cx="0" cy="593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540597" y="3798570"/>
                  <a:ext cx="582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540597" y="4370070"/>
                  <a:ext cx="582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er 23"/>
              <p:cNvGrpSpPr/>
              <p:nvPr/>
            </p:nvGrpSpPr>
            <p:grpSpPr>
              <a:xfrm>
                <a:off x="2505075" y="3922451"/>
                <a:ext cx="1552575" cy="578392"/>
                <a:chOff x="2505075" y="3789748"/>
                <a:chExt cx="1552575" cy="578392"/>
              </a:xfrm>
            </p:grpSpPr>
            <p:cxnSp>
              <p:nvCxnSpPr>
                <p:cNvPr id="15" name="Connecteur droit 14"/>
                <p:cNvCxnSpPr/>
                <p:nvPr/>
              </p:nvCxnSpPr>
              <p:spPr>
                <a:xfrm>
                  <a:off x="2505075" y="3790950"/>
                  <a:ext cx="582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2505075" y="4362450"/>
                  <a:ext cx="15408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3474720" y="3794760"/>
                  <a:ext cx="582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041627" y="3789748"/>
                  <a:ext cx="0" cy="5783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er 24"/>
              <p:cNvGrpSpPr/>
              <p:nvPr/>
            </p:nvGrpSpPr>
            <p:grpSpPr>
              <a:xfrm flipH="1">
                <a:off x="5079199" y="3791034"/>
                <a:ext cx="594360" cy="868680"/>
                <a:chOff x="4609474" y="3678477"/>
                <a:chExt cx="594360" cy="868680"/>
              </a:xfrm>
            </p:grpSpPr>
            <p:cxnSp>
              <p:nvCxnSpPr>
                <p:cNvPr id="20" name="Connecteur droit 19"/>
                <p:cNvCxnSpPr/>
                <p:nvPr/>
              </p:nvCxnSpPr>
              <p:spPr>
                <a:xfrm flipH="1">
                  <a:off x="4609474" y="3678477"/>
                  <a:ext cx="0" cy="8686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4620904" y="4089957"/>
                  <a:ext cx="582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Connecteur droit 25"/>
              <p:cNvCxnSpPr/>
              <p:nvPr/>
            </p:nvCxnSpPr>
            <p:spPr>
              <a:xfrm>
                <a:off x="4022838" y="4198339"/>
                <a:ext cx="582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3140824" y="3812433"/>
                <a:ext cx="283388" cy="2514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er 30"/>
              <p:cNvGrpSpPr/>
              <p:nvPr/>
            </p:nvGrpSpPr>
            <p:grpSpPr>
              <a:xfrm>
                <a:off x="2141847" y="4341528"/>
                <a:ext cx="346553" cy="334914"/>
                <a:chOff x="2141847" y="4224795"/>
                <a:chExt cx="346553" cy="334914"/>
              </a:xfrm>
            </p:grpSpPr>
            <p:cxnSp>
              <p:nvCxnSpPr>
                <p:cNvPr id="29" name="Connecteur droit 28"/>
                <p:cNvCxnSpPr/>
                <p:nvPr/>
              </p:nvCxnSpPr>
              <p:spPr>
                <a:xfrm>
                  <a:off x="2141847" y="4224795"/>
                  <a:ext cx="0" cy="334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2488400" y="4224795"/>
                  <a:ext cx="0" cy="334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er 31"/>
              <p:cNvGrpSpPr/>
              <p:nvPr/>
            </p:nvGrpSpPr>
            <p:grpSpPr>
              <a:xfrm>
                <a:off x="2141847" y="3762408"/>
                <a:ext cx="346553" cy="334914"/>
                <a:chOff x="2141847" y="4224795"/>
                <a:chExt cx="346553" cy="334914"/>
              </a:xfrm>
            </p:grpSpPr>
            <p:cxnSp>
              <p:nvCxnSpPr>
                <p:cNvPr id="33" name="Connecteur droit 32"/>
                <p:cNvCxnSpPr/>
                <p:nvPr/>
              </p:nvCxnSpPr>
              <p:spPr>
                <a:xfrm>
                  <a:off x="2141847" y="4224795"/>
                  <a:ext cx="0" cy="334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2488400" y="4224795"/>
                  <a:ext cx="0" cy="334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er 34"/>
              <p:cNvGrpSpPr/>
              <p:nvPr/>
            </p:nvGrpSpPr>
            <p:grpSpPr>
              <a:xfrm>
                <a:off x="3109587" y="3758598"/>
                <a:ext cx="346553" cy="334914"/>
                <a:chOff x="2141847" y="4224795"/>
                <a:chExt cx="346553" cy="334914"/>
              </a:xfrm>
            </p:grpSpPr>
            <p:cxnSp>
              <p:nvCxnSpPr>
                <p:cNvPr id="36" name="Connecteur droit 35"/>
                <p:cNvCxnSpPr/>
                <p:nvPr/>
              </p:nvCxnSpPr>
              <p:spPr>
                <a:xfrm>
                  <a:off x="2141847" y="4224795"/>
                  <a:ext cx="0" cy="334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2488400" y="4224795"/>
                  <a:ext cx="0" cy="334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er 43"/>
              <p:cNvGrpSpPr/>
              <p:nvPr/>
            </p:nvGrpSpPr>
            <p:grpSpPr>
              <a:xfrm>
                <a:off x="4606290" y="3959118"/>
                <a:ext cx="487680" cy="468631"/>
                <a:chOff x="4606290" y="3842385"/>
                <a:chExt cx="487680" cy="468631"/>
              </a:xfrm>
            </p:grpSpPr>
            <p:sp>
              <p:nvSpPr>
                <p:cNvPr id="42" name="Arc plein 41"/>
                <p:cNvSpPr/>
                <p:nvPr/>
              </p:nvSpPr>
              <p:spPr>
                <a:xfrm rot="16200000">
                  <a:off x="4575810" y="3872866"/>
                  <a:ext cx="468630" cy="407670"/>
                </a:xfrm>
                <a:prstGeom prst="blockArc">
                  <a:avLst>
                    <a:gd name="adj1" fmla="val 11688808"/>
                    <a:gd name="adj2" fmla="val 20757122"/>
                    <a:gd name="adj3" fmla="val 71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3" name="Arc plein 42"/>
                <p:cNvSpPr/>
                <p:nvPr/>
              </p:nvSpPr>
              <p:spPr>
                <a:xfrm rot="5400000" flipH="1">
                  <a:off x="4655820" y="3872865"/>
                  <a:ext cx="468630" cy="407670"/>
                </a:xfrm>
                <a:prstGeom prst="blockArc">
                  <a:avLst>
                    <a:gd name="adj1" fmla="val 11688808"/>
                    <a:gd name="adj2" fmla="val 20757122"/>
                    <a:gd name="adj3" fmla="val 71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46" name="Rectangle 45"/>
            <p:cNvSpPr/>
            <p:nvPr/>
          </p:nvSpPr>
          <p:spPr>
            <a:xfrm>
              <a:off x="3164905" y="3478677"/>
              <a:ext cx="356188" cy="523220"/>
            </a:xfrm>
            <a:prstGeom prst="rect">
              <a:avLst/>
            </a:prstGeom>
          </p:spPr>
          <p:txBody>
            <a:bodyPr wrap="none">
              <a:spAutoFit/>
            </a:bodyPr>
            <a:lstStyle/>
            <a:p>
              <a:r>
                <a:rPr kumimoji="0" lang="fr-FR">
                  <a:solidFill>
                    <a:schemeClr val="tx1"/>
                  </a:solidFill>
                  <a:latin typeface="Calibri_boole" charset="0"/>
                  <a:ea typeface="Calibri_boole" charset="0"/>
                  <a:cs typeface="Calibri_boole" charset="0"/>
                </a:rPr>
                <a:t>a</a:t>
              </a:r>
              <a:endParaRPr lang="fr-FR">
                <a:solidFill>
                  <a:schemeClr val="tx1"/>
                </a:solidFill>
                <a:latin typeface="Calibri_boole" charset="0"/>
                <a:ea typeface="Calibri_boole" charset="0"/>
                <a:cs typeface="Calibri_boole" charset="0"/>
              </a:endParaRPr>
            </a:p>
          </p:txBody>
        </p:sp>
        <p:sp>
          <p:nvSpPr>
            <p:cNvPr id="47" name="Rectangle 46"/>
            <p:cNvSpPr/>
            <p:nvPr/>
          </p:nvSpPr>
          <p:spPr>
            <a:xfrm>
              <a:off x="4173339" y="3465707"/>
              <a:ext cx="380232" cy="523220"/>
            </a:xfrm>
            <a:prstGeom prst="rect">
              <a:avLst/>
            </a:prstGeom>
          </p:spPr>
          <p:txBody>
            <a:bodyPr wrap="none">
              <a:spAutoFit/>
            </a:bodyPr>
            <a:lstStyle/>
            <a:p>
              <a:r>
                <a:rPr kumimoji="0" lang="fr-FR">
                  <a:solidFill>
                    <a:schemeClr val="tx1"/>
                  </a:solidFill>
                  <a:latin typeface="Calibri_boole" charset="0"/>
                  <a:ea typeface="Calibri_boole" charset="0"/>
                  <a:cs typeface="Calibri_boole" charset="0"/>
                </a:rPr>
                <a:t>B</a:t>
              </a:r>
            </a:p>
          </p:txBody>
        </p:sp>
        <p:sp>
          <p:nvSpPr>
            <p:cNvPr id="48" name="Rectangle 47"/>
            <p:cNvSpPr/>
            <p:nvPr/>
          </p:nvSpPr>
          <p:spPr>
            <a:xfrm>
              <a:off x="3203816" y="4791911"/>
              <a:ext cx="343364" cy="523220"/>
            </a:xfrm>
            <a:prstGeom prst="rect">
              <a:avLst/>
            </a:prstGeom>
          </p:spPr>
          <p:txBody>
            <a:bodyPr wrap="none">
              <a:spAutoFit/>
            </a:bodyPr>
            <a:lstStyle/>
            <a:p>
              <a:r>
                <a:rPr kumimoji="0" lang="fr-FR">
                  <a:solidFill>
                    <a:schemeClr val="tx1"/>
                  </a:solidFill>
                  <a:latin typeface="Calibri_boole" charset="0"/>
                  <a:ea typeface="Calibri_boole" charset="0"/>
                  <a:cs typeface="Calibri_boole" charset="0"/>
                </a:rPr>
                <a:t>c</a:t>
              </a:r>
            </a:p>
          </p:txBody>
        </p:sp>
        <p:sp>
          <p:nvSpPr>
            <p:cNvPr id="49" name="Rectangle 48"/>
            <p:cNvSpPr/>
            <p:nvPr/>
          </p:nvSpPr>
          <p:spPr>
            <a:xfrm>
              <a:off x="5713552" y="3715678"/>
              <a:ext cx="349776" cy="523220"/>
            </a:xfrm>
            <a:prstGeom prst="rect">
              <a:avLst/>
            </a:prstGeom>
          </p:spPr>
          <p:txBody>
            <a:bodyPr wrap="none">
              <a:spAutoFit/>
            </a:bodyPr>
            <a:lstStyle/>
            <a:p>
              <a:r>
                <a:rPr kumimoji="0" lang="fr-FR">
                  <a:solidFill>
                    <a:schemeClr val="tx1"/>
                  </a:solidFill>
                  <a:latin typeface="Calibri_boole" charset="0"/>
                  <a:ea typeface="Calibri_boole" charset="0"/>
                  <a:cs typeface="Calibri_boole" charset="0"/>
                </a:rPr>
                <a:t>S</a:t>
              </a:r>
            </a:p>
          </p:txBody>
        </p:sp>
      </p:grpSp>
    </p:spTree>
    <p:extLst>
      <p:ext uri="{BB962C8B-B14F-4D97-AF65-F5344CB8AC3E}">
        <p14:creationId xmlns:p14="http://schemas.microsoft.com/office/powerpoint/2010/main" val="278535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028E3F4F-51B2-42EE-AFA2-40C4572185CC}" type="slidenum">
              <a:rPr lang="en-US" dirty="0"/>
              <a:t>27</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graphicFrame>
        <p:nvGraphicFramePr>
          <p:cNvPr id="5" name="Tableau 4"/>
          <p:cNvGraphicFramePr>
            <a:graphicFrameLocks noGrp="1"/>
          </p:cNvGraphicFramePr>
          <p:nvPr>
            <p:extLst>
              <p:ext uri="{D42A27DB-BD31-4B8C-83A1-F6EECF244321}">
                <p14:modId xmlns:p14="http://schemas.microsoft.com/office/powerpoint/2010/main" val="809928481"/>
              </p:ext>
            </p:extLst>
          </p:nvPr>
        </p:nvGraphicFramePr>
        <p:xfrm>
          <a:off x="1728281" y="3622078"/>
          <a:ext cx="6434207" cy="1112520"/>
        </p:xfrm>
        <a:graphic>
          <a:graphicData uri="http://schemas.openxmlformats.org/drawingml/2006/table">
            <a:tbl>
              <a:tblPr firstRow="1" bandRow="1">
                <a:tableStyleId>{5C22544A-7EE6-4342-B048-85BDC9FD1C3A}</a:tableStyleId>
              </a:tblPr>
              <a:tblGrid>
                <a:gridCol w="1559670"/>
                <a:gridCol w="1688912"/>
                <a:gridCol w="1625955"/>
                <a:gridCol w="1559670"/>
              </a:tblGrid>
              <a:tr h="370840">
                <a:tc>
                  <a:txBody>
                    <a:bodyPr/>
                    <a:lstStyle/>
                    <a:p>
                      <a:endParaRPr lang="fr-FR"/>
                    </a:p>
                  </a:txBody>
                  <a:tcPr/>
                </a:tc>
                <a:tc>
                  <a:txBody>
                    <a:bodyPr/>
                    <a:lstStyle/>
                    <a:p>
                      <a:r>
                        <a:rPr lang="fr-FR"/>
                        <a:t>Contact NO/</a:t>
                      </a:r>
                      <a:r>
                        <a:rPr lang="fr-FR" i="1"/>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t>Contact NF/</a:t>
                      </a:r>
                      <a:r>
                        <a:rPr lang="fr-FR" i="1"/>
                        <a:t>NC</a:t>
                      </a:r>
                    </a:p>
                  </a:txBody>
                  <a:tcPr/>
                </a:tc>
                <a:tc>
                  <a:txBody>
                    <a:bodyPr/>
                    <a:lstStyle/>
                    <a:p>
                      <a:r>
                        <a:rPr lang="fr-FR"/>
                        <a:t>Bobine</a:t>
                      </a:r>
                    </a:p>
                  </a:txBody>
                  <a:tcPr/>
                </a:tc>
              </a:tr>
              <a:tr h="370840">
                <a:tc>
                  <a:txBody>
                    <a:bodyPr/>
                    <a:lstStyle/>
                    <a:p>
                      <a:r>
                        <a:rPr lang="fr-FR"/>
                        <a:t>Norme ISO</a:t>
                      </a:r>
                    </a:p>
                  </a:txBody>
                  <a:tcPr/>
                </a:tc>
                <a:tc>
                  <a:txBody>
                    <a:bodyPr/>
                    <a:lstStyle/>
                    <a:p>
                      <a:endParaRPr lang="fr-FR"/>
                    </a:p>
                  </a:txBody>
                  <a:tcPr/>
                </a:tc>
                <a:tc>
                  <a:txBody>
                    <a:bodyPr/>
                    <a:lstStyle/>
                    <a:p>
                      <a:endParaRPr lang="fr-FR"/>
                    </a:p>
                  </a:txBody>
                  <a:tcPr/>
                </a:tc>
                <a:tc>
                  <a:txBody>
                    <a:bodyPr/>
                    <a:lstStyle/>
                    <a:p>
                      <a:endParaRPr lang="fr-FR"/>
                    </a:p>
                  </a:txBody>
                  <a:tcPr/>
                </a:tc>
              </a:tr>
              <a:tr h="370840">
                <a:tc>
                  <a:txBody>
                    <a:bodyPr/>
                    <a:lstStyle/>
                    <a:p>
                      <a:r>
                        <a:rPr lang="fr-FR"/>
                        <a:t>Norme US</a:t>
                      </a:r>
                    </a:p>
                  </a:txBody>
                  <a:tcPr/>
                </a:tc>
                <a:tc>
                  <a:txBody>
                    <a:bodyPr/>
                    <a:lstStyle/>
                    <a:p>
                      <a:endParaRPr lang="fr-FR"/>
                    </a:p>
                  </a:txBody>
                  <a:tcPr/>
                </a:tc>
                <a:tc>
                  <a:txBody>
                    <a:bodyPr/>
                    <a:lstStyle/>
                    <a:p>
                      <a:endParaRPr lang="fr-FR"/>
                    </a:p>
                  </a:txBody>
                  <a:tcPr/>
                </a:tc>
                <a:tc>
                  <a:txBody>
                    <a:bodyPr/>
                    <a:lstStyle/>
                    <a:p>
                      <a:endParaRPr lang="fr-FR"/>
                    </a:p>
                  </a:txBody>
                  <a:tcPr/>
                </a:tc>
              </a:tr>
            </a:tbl>
          </a:graphicData>
        </a:graphic>
      </p:graphicFrame>
      <p:grpSp>
        <p:nvGrpSpPr>
          <p:cNvPr id="6" name="Grouper 5"/>
          <p:cNvGrpSpPr/>
          <p:nvPr/>
        </p:nvGrpSpPr>
        <p:grpSpPr>
          <a:xfrm>
            <a:off x="3891093" y="4437401"/>
            <a:ext cx="674942" cy="260712"/>
            <a:chOff x="3145274" y="3358379"/>
            <a:chExt cx="1239393" cy="334915"/>
          </a:xfrm>
        </p:grpSpPr>
        <p:cxnSp>
          <p:nvCxnSpPr>
            <p:cNvPr id="11" name="Connecteur droit 10"/>
            <p:cNvCxnSpPr/>
            <p:nvPr/>
          </p:nvCxnSpPr>
          <p:spPr>
            <a:xfrm>
              <a:off x="3145274" y="3521300"/>
              <a:ext cx="437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4022711" y="3519003"/>
              <a:ext cx="3619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3584725" y="3358379"/>
              <a:ext cx="0" cy="3349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4002732" y="3358379"/>
              <a:ext cx="0" cy="3349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er 6"/>
          <p:cNvGrpSpPr/>
          <p:nvPr/>
        </p:nvGrpSpPr>
        <p:grpSpPr>
          <a:xfrm>
            <a:off x="5502126" y="4429689"/>
            <a:ext cx="708760" cy="273365"/>
            <a:chOff x="3743353" y="4229679"/>
            <a:chExt cx="1093180" cy="334914"/>
          </a:xfrm>
        </p:grpSpPr>
        <p:cxnSp>
          <p:nvCxnSpPr>
            <p:cNvPr id="16" name="Connecteur droit 15"/>
            <p:cNvCxnSpPr/>
            <p:nvPr/>
          </p:nvCxnSpPr>
          <p:spPr>
            <a:xfrm>
              <a:off x="3743353" y="4394492"/>
              <a:ext cx="3981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507483" y="4398684"/>
              <a:ext cx="3290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4181684" y="4272151"/>
              <a:ext cx="283388" cy="276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4150447" y="4229679"/>
              <a:ext cx="0" cy="334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4497001" y="4229679"/>
              <a:ext cx="0" cy="334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er 7"/>
          <p:cNvGrpSpPr/>
          <p:nvPr/>
        </p:nvGrpSpPr>
        <p:grpSpPr>
          <a:xfrm>
            <a:off x="7052583" y="4428163"/>
            <a:ext cx="625448" cy="274683"/>
            <a:chOff x="5317101" y="4433503"/>
            <a:chExt cx="1151940" cy="515495"/>
          </a:xfrm>
        </p:grpSpPr>
        <p:cxnSp>
          <p:nvCxnSpPr>
            <p:cNvPr id="22" name="Connecteur droit 21"/>
            <p:cNvCxnSpPr/>
            <p:nvPr/>
          </p:nvCxnSpPr>
          <p:spPr>
            <a:xfrm>
              <a:off x="6139992" y="4701240"/>
              <a:ext cx="3290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5317101" y="4696647"/>
              <a:ext cx="3290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Arc plein 23"/>
            <p:cNvSpPr/>
            <p:nvPr/>
          </p:nvSpPr>
          <p:spPr>
            <a:xfrm rot="16200000">
              <a:off x="5593239" y="4487417"/>
              <a:ext cx="515493" cy="407670"/>
            </a:xfrm>
            <a:prstGeom prst="blockArc">
              <a:avLst>
                <a:gd name="adj1" fmla="val 11688808"/>
                <a:gd name="adj2" fmla="val 20757122"/>
                <a:gd name="adj3" fmla="val 71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Arc plein 24"/>
            <p:cNvSpPr/>
            <p:nvPr/>
          </p:nvSpPr>
          <p:spPr>
            <a:xfrm rot="5400000" flipH="1">
              <a:off x="5673249" y="4487415"/>
              <a:ext cx="515493" cy="407670"/>
            </a:xfrm>
            <a:prstGeom prst="blockArc">
              <a:avLst>
                <a:gd name="adj1" fmla="val 11688808"/>
                <a:gd name="adj2" fmla="val 20757122"/>
                <a:gd name="adj3" fmla="val 71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21" name="Grouper 20"/>
          <p:cNvGrpSpPr/>
          <p:nvPr/>
        </p:nvGrpSpPr>
        <p:grpSpPr>
          <a:xfrm>
            <a:off x="6995514" y="4064757"/>
            <a:ext cx="674942" cy="260712"/>
            <a:chOff x="1846754" y="3670304"/>
            <a:chExt cx="674942" cy="260712"/>
          </a:xfrm>
        </p:grpSpPr>
        <p:grpSp>
          <p:nvGrpSpPr>
            <p:cNvPr id="32" name="Grouper 31"/>
            <p:cNvGrpSpPr/>
            <p:nvPr/>
          </p:nvGrpSpPr>
          <p:grpSpPr>
            <a:xfrm>
              <a:off x="1846754" y="3670304"/>
              <a:ext cx="674942" cy="260712"/>
              <a:chOff x="3145274" y="3358379"/>
              <a:chExt cx="1239393" cy="334915"/>
            </a:xfrm>
          </p:grpSpPr>
          <p:cxnSp>
            <p:nvCxnSpPr>
              <p:cNvPr id="33" name="Connecteur droit 32"/>
              <p:cNvCxnSpPr/>
              <p:nvPr/>
            </p:nvCxnSpPr>
            <p:spPr>
              <a:xfrm>
                <a:off x="3145274" y="3521300"/>
                <a:ext cx="437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4022711" y="3519003"/>
                <a:ext cx="3619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3584725" y="3358379"/>
                <a:ext cx="0" cy="3349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4002732" y="3358379"/>
                <a:ext cx="0" cy="3349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Connecteur droit 36"/>
            <p:cNvCxnSpPr/>
            <p:nvPr/>
          </p:nvCxnSpPr>
          <p:spPr>
            <a:xfrm flipH="1">
              <a:off x="2077162" y="3687097"/>
              <a:ext cx="2465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2073717" y="3916188"/>
              <a:ext cx="2465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er 50"/>
          <p:cNvGrpSpPr/>
          <p:nvPr/>
        </p:nvGrpSpPr>
        <p:grpSpPr>
          <a:xfrm rot="10800000" flipV="1">
            <a:off x="3891094" y="4117782"/>
            <a:ext cx="674942" cy="175318"/>
            <a:chOff x="601477" y="4176678"/>
            <a:chExt cx="674942" cy="175318"/>
          </a:xfrm>
        </p:grpSpPr>
        <p:cxnSp>
          <p:nvCxnSpPr>
            <p:cNvPr id="42" name="Connecteur droit 41"/>
            <p:cNvCxnSpPr/>
            <p:nvPr/>
          </p:nvCxnSpPr>
          <p:spPr>
            <a:xfrm>
              <a:off x="601477" y="4182055"/>
              <a:ext cx="2385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1079307" y="4180267"/>
              <a:ext cx="197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H="1">
              <a:off x="845648" y="4176678"/>
              <a:ext cx="246090" cy="1753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er 46"/>
          <p:cNvGrpSpPr/>
          <p:nvPr/>
        </p:nvGrpSpPr>
        <p:grpSpPr>
          <a:xfrm flipV="1">
            <a:off x="5519035" y="4048776"/>
            <a:ext cx="674942" cy="228600"/>
            <a:chOff x="1530773" y="3762375"/>
            <a:chExt cx="674942" cy="228600"/>
          </a:xfrm>
        </p:grpSpPr>
        <p:cxnSp>
          <p:nvCxnSpPr>
            <p:cNvPr id="45" name="Connecteur droit 44"/>
            <p:cNvCxnSpPr/>
            <p:nvPr/>
          </p:nvCxnSpPr>
          <p:spPr>
            <a:xfrm>
              <a:off x="1800634" y="3762375"/>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1530773" y="3781002"/>
              <a:ext cx="2789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2008603" y="3779214"/>
              <a:ext cx="197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H="1">
              <a:off x="1774944" y="3775625"/>
              <a:ext cx="246090" cy="1753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Titre 1"/>
          <p:cNvSpPr>
            <a:spLocks noGrp="1"/>
          </p:cNvSpPr>
          <p:nvPr>
            <p:ph type="title"/>
          </p:nvPr>
        </p:nvSpPr>
        <p:spPr>
          <a:xfrm>
            <a:off x="822960" y="286605"/>
            <a:ext cx="7543800" cy="1084996"/>
          </a:xfrm>
        </p:spPr>
        <p:txBody>
          <a:bodyPr/>
          <a:lstStyle/>
          <a:p>
            <a:r>
              <a:rPr lang="fr-FR"/>
              <a:t>Outils de représentation 2/3</a:t>
            </a:r>
          </a:p>
        </p:txBody>
      </p:sp>
      <p:sp>
        <p:nvSpPr>
          <p:cNvPr id="59" name="Espace réservé du contenu 2"/>
          <p:cNvSpPr txBox="1">
            <a:spLocks/>
          </p:cNvSpPr>
          <p:nvPr/>
        </p:nvSpPr>
        <p:spPr>
          <a:xfrm>
            <a:off x="815339" y="1709666"/>
            <a:ext cx="7543801" cy="966422"/>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Le schéma à contact n’est pas un schéma d’installation électrique. Il n’exprime que des équations logiques et n’intègre par exemple pas les définitions matérielles des appareils, non plus que les énergies utilisées. </a:t>
            </a:r>
          </a:p>
        </p:txBody>
      </p:sp>
      <p:sp>
        <p:nvSpPr>
          <p:cNvPr id="60" name="Espace réservé du contenu 2"/>
          <p:cNvSpPr txBox="1">
            <a:spLocks/>
          </p:cNvSpPr>
          <p:nvPr/>
        </p:nvSpPr>
        <p:spPr>
          <a:xfrm>
            <a:off x="825126" y="2784855"/>
            <a:ext cx="7543801" cy="82241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Plusieurs normes coexistent dans la représentation des variables d’entrées (contacts) et de sorties (bobines) :</a:t>
            </a:r>
          </a:p>
        </p:txBody>
      </p:sp>
      <p:sp>
        <p:nvSpPr>
          <p:cNvPr id="61" name="Espace réservé du contenu 2"/>
          <p:cNvSpPr txBox="1">
            <a:spLocks/>
          </p:cNvSpPr>
          <p:nvPr/>
        </p:nvSpPr>
        <p:spPr>
          <a:xfrm>
            <a:off x="781783" y="5082308"/>
            <a:ext cx="7543801" cy="1204192"/>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Lorsque le nombre de variables augmentent et/ou que les fonctions à représenter deviennent trop complexes, les schémas à contact deviennent eux-mêmes difficiles à réaliser et lire. On leur préfère alors les schémas à portes logiques.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2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par>
                                <p:cTn id="25" presetID="22" presetClass="entr" presetSubtype="8"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1000"/>
                                        <p:tgtEl>
                                          <p:spTgt spid="21"/>
                                        </p:tgtEl>
                                      </p:cBhvr>
                                    </p:animEffect>
                                  </p:childTnLst>
                                </p:cTn>
                              </p:par>
                              <p:par>
                                <p:cTn id="28" presetID="22" presetClass="entr" presetSubtype="8"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000"/>
                                        <p:tgtEl>
                                          <p:spTgt spid="51"/>
                                        </p:tgtEl>
                                      </p:cBhvr>
                                    </p:animEffect>
                                  </p:childTnLst>
                                </p:cTn>
                              </p:par>
                              <p:par>
                                <p:cTn id="31" presetID="22" presetClass="entr" presetSubtype="8"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left)">
                                      <p:cBhvr>
                                        <p:cTn id="33" dur="10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Outils de représentation 3/3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28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Espace réservé du contenu 2"/>
          <p:cNvSpPr txBox="1">
            <a:spLocks/>
          </p:cNvSpPr>
          <p:nvPr/>
        </p:nvSpPr>
        <p:spPr>
          <a:xfrm>
            <a:off x="714671" y="1650942"/>
            <a:ext cx="7543801" cy="1265123"/>
          </a:xfrm>
          <a:prstGeom prst="rect">
            <a:avLst/>
          </a:prstGeom>
        </p:spPr>
        <p:txBody>
          <a:bodyPr vert="horz" lIns="0" tIns="45720" rIns="0" bIns="45720" rtlCol="0">
            <a:normAutofit fontScale="925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2. Schéma à portes logiques : les portes logiques réalisent les fonctions les plus intéressantes parmi les fonctions booléennes vues précédemment. Ces fonctions existent sous formes de circuits intégrés (discrets ou montés en surface). Ci-dessous le schéma à portes logiques de la fonction S = </a:t>
            </a:r>
            <a:r>
              <a:rPr kumimoji="0" lang="fr-FR">
                <a:latin typeface="Calibri_boole" charset="0"/>
                <a:ea typeface="Calibri_boole" charset="0"/>
                <a:cs typeface="Calibri_boole" charset="0"/>
              </a:rPr>
              <a:t>A.b</a:t>
            </a:r>
            <a:r>
              <a:rPr kumimoji="0" lang="fr-FR"/>
              <a:t> + c .</a:t>
            </a:r>
          </a:p>
        </p:txBody>
      </p:sp>
      <p:grpSp>
        <p:nvGrpSpPr>
          <p:cNvPr id="79" name="Grouper 78"/>
          <p:cNvGrpSpPr/>
          <p:nvPr/>
        </p:nvGrpSpPr>
        <p:grpSpPr>
          <a:xfrm>
            <a:off x="1673896" y="3200946"/>
            <a:ext cx="4025275" cy="1327130"/>
            <a:chOff x="1673896" y="3200946"/>
            <a:chExt cx="4025275" cy="1327130"/>
          </a:xfrm>
        </p:grpSpPr>
        <p:grpSp>
          <p:nvGrpSpPr>
            <p:cNvPr id="41" name="Grouper 40"/>
            <p:cNvGrpSpPr/>
            <p:nvPr/>
          </p:nvGrpSpPr>
          <p:grpSpPr>
            <a:xfrm>
              <a:off x="4557421" y="3758268"/>
              <a:ext cx="605580" cy="755009"/>
              <a:chOff x="2091058" y="3649211"/>
              <a:chExt cx="605580" cy="755009"/>
            </a:xfrm>
          </p:grpSpPr>
          <p:sp>
            <p:nvSpPr>
              <p:cNvPr id="10" name="Rectangle 9"/>
              <p:cNvSpPr/>
              <p:nvPr/>
            </p:nvSpPr>
            <p:spPr>
              <a:xfrm>
                <a:off x="2091058" y="3649211"/>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6825" y="3795883"/>
                <a:ext cx="494046" cy="461665"/>
              </a:xfrm>
              <a:prstGeom prst="rect">
                <a:avLst/>
              </a:prstGeom>
              <a:noFill/>
            </p:spPr>
            <p:txBody>
              <a:bodyPr wrap="none" rtlCol="0">
                <a:spAutoFit/>
              </a:bodyPr>
              <a:lstStyle/>
              <a:p>
                <a:r>
                  <a:rPr lang="fr-FR" sz="2400">
                    <a:solidFill>
                      <a:schemeClr val="tx1"/>
                    </a:solidFill>
                    <a:latin typeface="+mn-lt"/>
                  </a:rPr>
                  <a:t>≥1</a:t>
                </a:r>
              </a:p>
            </p:txBody>
          </p:sp>
        </p:grpSp>
        <p:grpSp>
          <p:nvGrpSpPr>
            <p:cNvPr id="39" name="Grouper 38"/>
            <p:cNvGrpSpPr/>
            <p:nvPr/>
          </p:nvGrpSpPr>
          <p:grpSpPr>
            <a:xfrm>
              <a:off x="3415718" y="3474439"/>
              <a:ext cx="605580" cy="755009"/>
              <a:chOff x="2224481" y="4581787"/>
              <a:chExt cx="605580" cy="755009"/>
            </a:xfrm>
          </p:grpSpPr>
          <p:sp>
            <p:nvSpPr>
              <p:cNvPr id="52" name="ZoneTexte 51"/>
              <p:cNvSpPr txBox="1"/>
              <p:nvPr/>
            </p:nvSpPr>
            <p:spPr>
              <a:xfrm>
                <a:off x="2329941" y="4728459"/>
                <a:ext cx="394660" cy="461665"/>
              </a:xfrm>
              <a:prstGeom prst="rect">
                <a:avLst/>
              </a:prstGeom>
              <a:noFill/>
            </p:spPr>
            <p:txBody>
              <a:bodyPr wrap="none" rtlCol="0">
                <a:spAutoFit/>
              </a:bodyPr>
              <a:lstStyle/>
              <a:p>
                <a:r>
                  <a:rPr lang="fr-FR" sz="2400">
                    <a:solidFill>
                      <a:schemeClr val="tx1"/>
                    </a:solidFill>
                    <a:latin typeface="+mn-lt"/>
                  </a:rPr>
                  <a:t>&amp;</a:t>
                </a:r>
              </a:p>
            </p:txBody>
          </p:sp>
          <p:sp>
            <p:nvSpPr>
              <p:cNvPr id="53" name="Rectangle 52"/>
              <p:cNvSpPr/>
              <p:nvPr/>
            </p:nvSpPr>
            <p:spPr>
              <a:xfrm>
                <a:off x="2224481" y="4581787"/>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 name="Grouper 39"/>
            <p:cNvGrpSpPr/>
            <p:nvPr/>
          </p:nvGrpSpPr>
          <p:grpSpPr>
            <a:xfrm>
              <a:off x="2190925" y="3214381"/>
              <a:ext cx="795555" cy="755009"/>
              <a:chOff x="3902279" y="3717721"/>
              <a:chExt cx="795555" cy="755009"/>
            </a:xfrm>
          </p:grpSpPr>
          <p:sp>
            <p:nvSpPr>
              <p:cNvPr id="27" name="Ellipse 26"/>
              <p:cNvSpPr/>
              <p:nvPr/>
            </p:nvSpPr>
            <p:spPr>
              <a:xfrm>
                <a:off x="4513277" y="4002947"/>
                <a:ext cx="184557" cy="18455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3902279" y="3717721"/>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p:cNvSpPr txBox="1"/>
              <p:nvPr/>
            </p:nvSpPr>
            <p:spPr>
              <a:xfrm>
                <a:off x="4034990" y="3864393"/>
                <a:ext cx="340158" cy="461665"/>
              </a:xfrm>
              <a:prstGeom prst="rect">
                <a:avLst/>
              </a:prstGeom>
              <a:noFill/>
            </p:spPr>
            <p:txBody>
              <a:bodyPr wrap="none" rtlCol="0">
                <a:spAutoFit/>
              </a:bodyPr>
              <a:lstStyle/>
              <a:p>
                <a:r>
                  <a:rPr lang="fr-FR" sz="2400">
                    <a:solidFill>
                      <a:schemeClr val="tx1"/>
                    </a:solidFill>
                    <a:latin typeface="+mn-lt"/>
                  </a:rPr>
                  <a:t>1</a:t>
                </a:r>
              </a:p>
            </p:txBody>
          </p:sp>
        </p:grpSp>
        <p:cxnSp>
          <p:nvCxnSpPr>
            <p:cNvPr id="57" name="Connecteur droit 56"/>
            <p:cNvCxnSpPr/>
            <p:nvPr/>
          </p:nvCxnSpPr>
          <p:spPr>
            <a:xfrm>
              <a:off x="1770077" y="3582099"/>
              <a:ext cx="419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a:off x="2996267" y="3591886"/>
              <a:ext cx="419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1770077" y="4095226"/>
              <a:ext cx="1654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4029511" y="3870121"/>
              <a:ext cx="5173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1753299" y="4432184"/>
              <a:ext cx="27963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a:off x="5171812" y="4148355"/>
              <a:ext cx="5173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5373441" y="3771397"/>
              <a:ext cx="325730" cy="461665"/>
            </a:xfrm>
            <a:prstGeom prst="rect">
              <a:avLst/>
            </a:prstGeom>
            <a:noFill/>
          </p:spPr>
          <p:txBody>
            <a:bodyPr wrap="none" rtlCol="0">
              <a:spAutoFit/>
            </a:bodyPr>
            <a:lstStyle/>
            <a:p>
              <a:r>
                <a:rPr lang="fr-FR" sz="2400">
                  <a:solidFill>
                    <a:schemeClr val="tx1"/>
                  </a:solidFill>
                  <a:latin typeface="+mn-lt"/>
                </a:rPr>
                <a:t>S</a:t>
              </a:r>
            </a:p>
          </p:txBody>
        </p:sp>
        <p:sp>
          <p:nvSpPr>
            <p:cNvPr id="71" name="Rectangle 70"/>
            <p:cNvSpPr/>
            <p:nvPr/>
          </p:nvSpPr>
          <p:spPr>
            <a:xfrm>
              <a:off x="1673896" y="3730851"/>
              <a:ext cx="346570" cy="461665"/>
            </a:xfrm>
            <a:prstGeom prst="rect">
              <a:avLst/>
            </a:prstGeom>
            <a:noFill/>
          </p:spPr>
          <p:txBody>
            <a:bodyPr wrap="none" rtlCol="0">
              <a:spAutoFit/>
            </a:bodyPr>
            <a:lstStyle/>
            <a:p>
              <a:r>
                <a:rPr lang="fr-FR" sz="2400">
                  <a:solidFill>
                    <a:schemeClr val="tx1"/>
                  </a:solidFill>
                  <a:latin typeface="+mn-lt"/>
                </a:rPr>
                <a:t>b</a:t>
              </a:r>
            </a:p>
          </p:txBody>
        </p:sp>
        <p:sp>
          <p:nvSpPr>
            <p:cNvPr id="72" name="Rectangle 71"/>
            <p:cNvSpPr/>
            <p:nvPr/>
          </p:nvSpPr>
          <p:spPr>
            <a:xfrm>
              <a:off x="1673896" y="4066411"/>
              <a:ext cx="314510" cy="461665"/>
            </a:xfrm>
            <a:prstGeom prst="rect">
              <a:avLst/>
            </a:prstGeom>
            <a:noFill/>
          </p:spPr>
          <p:txBody>
            <a:bodyPr wrap="none" rtlCol="0">
              <a:spAutoFit/>
            </a:bodyPr>
            <a:lstStyle/>
            <a:p>
              <a:r>
                <a:rPr lang="fr-FR" sz="2400">
                  <a:solidFill>
                    <a:schemeClr val="tx1"/>
                  </a:solidFill>
                  <a:latin typeface="+mn-lt"/>
                </a:rPr>
                <a:t>c</a:t>
              </a:r>
            </a:p>
          </p:txBody>
        </p:sp>
        <p:sp>
          <p:nvSpPr>
            <p:cNvPr id="73" name="Rectangle 72"/>
            <p:cNvSpPr/>
            <p:nvPr/>
          </p:nvSpPr>
          <p:spPr>
            <a:xfrm>
              <a:off x="1673896" y="3200946"/>
              <a:ext cx="332142" cy="461665"/>
            </a:xfrm>
            <a:prstGeom prst="rect">
              <a:avLst/>
            </a:prstGeom>
            <a:noFill/>
          </p:spPr>
          <p:txBody>
            <a:bodyPr wrap="none" rtlCol="0">
              <a:spAutoFit/>
            </a:bodyPr>
            <a:lstStyle/>
            <a:p>
              <a:r>
                <a:rPr lang="fr-FR" sz="2400">
                  <a:solidFill>
                    <a:schemeClr val="tx1"/>
                  </a:solidFill>
                  <a:latin typeface="+mn-lt"/>
                </a:rPr>
                <a:t>a</a:t>
              </a:r>
            </a:p>
          </p:txBody>
        </p:sp>
      </p:grpSp>
      <p:sp>
        <p:nvSpPr>
          <p:cNvPr id="74" name="Espace réservé du contenu 2"/>
          <p:cNvSpPr txBox="1">
            <a:spLocks/>
          </p:cNvSpPr>
          <p:nvPr/>
        </p:nvSpPr>
        <p:spPr>
          <a:xfrm>
            <a:off x="766403" y="4890492"/>
            <a:ext cx="7543801" cy="822411"/>
          </a:xfrm>
          <a:prstGeom prst="rect">
            <a:avLst/>
          </a:prstGeom>
        </p:spPr>
        <p:txBody>
          <a:bodyPr vert="horz" lIns="0" tIns="45720" rIns="0" bIns="45720" rtlCol="0">
            <a:normAutofit fontScale="925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Les portes peuvent présenter une ou plusieurs entrées suivant la fonction réalisée. La présence d’un cercle (en entrée ou en sortie) correspond à la négation de la variable (comme ici pour </a:t>
            </a:r>
            <a:r>
              <a:rPr kumimoji="0" lang="fr-FR">
                <a:latin typeface="Calibri_boole" charset="0"/>
                <a:ea typeface="Calibri_boole" charset="0"/>
                <a:cs typeface="Calibri_boole" charset="0"/>
              </a:rPr>
              <a:t>A).</a:t>
            </a:r>
          </a:p>
        </p:txBody>
      </p:sp>
    </p:spTree>
    <p:extLst>
      <p:ext uri="{BB962C8B-B14F-4D97-AF65-F5344CB8AC3E}">
        <p14:creationId xmlns:p14="http://schemas.microsoft.com/office/powerpoint/2010/main" val="166348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left)">
                                      <p:cBhvr>
                                        <p:cTn id="11" dur="1000"/>
                                        <p:tgtEl>
                                          <p:spTgt spid="7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Portes logiques 1/2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29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mc:AlternateContent xmlns:mc="http://schemas.openxmlformats.org/markup-compatibility/2006" xmlns:a14="http://schemas.microsoft.com/office/drawing/2010/main">
        <mc:Choice Requires="a14">
          <p:graphicFrame>
            <p:nvGraphicFramePr>
              <p:cNvPr id="7" name="Tableau 6"/>
              <p:cNvGraphicFramePr>
                <a:graphicFrameLocks noGrp="1"/>
              </p:cNvGraphicFramePr>
              <p:nvPr>
                <p:extLst>
                  <p:ext uri="{D42A27DB-BD31-4B8C-83A1-F6EECF244321}">
                    <p14:modId xmlns:p14="http://schemas.microsoft.com/office/powerpoint/2010/main" val="1461382761"/>
                  </p:ext>
                </p:extLst>
              </p:nvPr>
            </p:nvGraphicFramePr>
            <p:xfrm>
              <a:off x="919990" y="1673835"/>
              <a:ext cx="7233410" cy="4326915"/>
            </p:xfrm>
            <a:graphic>
              <a:graphicData uri="http://schemas.openxmlformats.org/drawingml/2006/table">
                <a:tbl>
                  <a:tblPr firstRow="1" bandRow="1">
                    <a:tableStyleId>{5C22544A-7EE6-4342-B048-85BDC9FD1C3A}</a:tableStyleId>
                  </a:tblPr>
                  <a:tblGrid>
                    <a:gridCol w="2411137"/>
                    <a:gridCol w="1789349"/>
                    <a:gridCol w="3032924"/>
                  </a:tblGrid>
                  <a:tr h="865383">
                    <a:tc>
                      <a:txBody>
                        <a:bodyPr/>
                        <a:lstStyle/>
                        <a:p>
                          <a:pPr algn="ctr" fontAlgn="base"/>
                          <a:r>
                            <a:rPr lang="fr-FR"/>
                            <a:t>Fonction</a:t>
                          </a:r>
                        </a:p>
                      </a:txBody>
                      <a:tcPr anchor="ctr"/>
                    </a:tc>
                    <a:tc>
                      <a:txBody>
                        <a:bodyPr/>
                        <a:lstStyle/>
                        <a:p>
                          <a:pPr algn="ctr" fontAlgn="base"/>
                          <a:r>
                            <a:rPr lang="fr-FR"/>
                            <a:t>Symbole</a:t>
                          </a:r>
                        </a:p>
                      </a:txBody>
                      <a:tcPr anchor="ctr"/>
                    </a:tc>
                    <a:tc>
                      <a:txBody>
                        <a:bodyPr/>
                        <a:lstStyle/>
                        <a:p>
                          <a:pPr algn="ctr" fontAlgn="base"/>
                          <a:r>
                            <a:rPr lang="fr-FR"/>
                            <a:t>Schéma Contact équivalent</a:t>
                          </a:r>
                        </a:p>
                      </a:txBody>
                      <a:tcPr anchor="ctr"/>
                    </a:tc>
                  </a:tr>
                  <a:tr h="8653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t>NON/</a:t>
                          </a:r>
                          <a:r>
                            <a:rPr lang="fr-FR" i="1"/>
                            <a:t>NOT</a:t>
                          </a:r>
                        </a:p>
                      </a:txBody>
                      <a:tcPr anchor="ctr"/>
                    </a:tc>
                    <a:tc>
                      <a:txBody>
                        <a:bodyPr/>
                        <a:lstStyle/>
                        <a:p>
                          <a:endParaRPr lang="fr-FR"/>
                        </a:p>
                      </a:txBody>
                      <a:tcPr/>
                    </a:tc>
                    <a:tc>
                      <a:txBody>
                        <a:bodyPr/>
                        <a:lstStyle/>
                        <a:p>
                          <a:pPr/>
                          <a14:m>
                            <m:oMathPara xmlns:m="http://schemas.openxmlformats.org/officeDocument/2006/math">
                              <m:oMathParaPr>
                                <m:jc m:val="left"/>
                              </m:oMathParaPr>
                              <m:oMath xmlns:m="http://schemas.openxmlformats.org/officeDocument/2006/math">
                                <m:r>
                                  <m:rPr>
                                    <m:sty m:val="p"/>
                                  </m:rPr>
                                  <a:rPr lang="fr-FR" sz="1600" b="0" i="0">
                                    <a:latin typeface="Cambria Math" charset="0"/>
                                    <a:ea typeface="Calibri_boole" charset="0"/>
                                    <a:cs typeface="Calibri_boole" charset="0"/>
                                  </a:rPr>
                                  <m:t>S</m:t>
                                </m:r>
                                <m:r>
                                  <a:rPr lang="fr-FR" sz="1600" b="0" i="0">
                                    <a:latin typeface="Cambria Math" charset="0"/>
                                    <a:ea typeface="Calibri_boole" charset="0"/>
                                    <a:cs typeface="Calibri_boole" charset="0"/>
                                  </a:rPr>
                                  <m:t>=</m:t>
                                </m:r>
                                <m:acc>
                                  <m:accPr>
                                    <m:chr m:val="̅"/>
                                    <m:ctrlPr>
                                      <a:rPr lang="fr-FR" sz="1600" b="0" i="1">
                                        <a:latin typeface="Cambria Math" charset="0"/>
                                        <a:ea typeface="Calibri_boole" charset="0"/>
                                        <a:cs typeface="Calibri_boole" charset="0"/>
                                      </a:rPr>
                                    </m:ctrlPr>
                                  </m:accPr>
                                  <m:e>
                                    <m:r>
                                      <m:rPr>
                                        <m:sty m:val="p"/>
                                      </m:rPr>
                                      <a:rPr lang="fr-FR" sz="1600" b="0" i="0">
                                        <a:latin typeface="Cambria Math" charset="0"/>
                                        <a:ea typeface="Calibri_boole" charset="0"/>
                                        <a:cs typeface="Calibri_boole" charset="0"/>
                                      </a:rPr>
                                      <m:t>a</m:t>
                                    </m:r>
                                  </m:e>
                                </m:acc>
                              </m:oMath>
                            </m:oMathPara>
                          </a14:m>
                          <a:endParaRPr lang="fr-FR" sz="1600" i="0">
                            <a:latin typeface="Calibri_boole" charset="0"/>
                            <a:ea typeface="Calibri_boole" charset="0"/>
                            <a:cs typeface="Calibri_boole" charset="0"/>
                          </a:endParaRPr>
                        </a:p>
                      </a:txBody>
                      <a:tcPr/>
                    </a:tc>
                  </a:tr>
                  <a:tr h="865383">
                    <a:tc>
                      <a:txBody>
                        <a:bodyPr/>
                        <a:lstStyle/>
                        <a:p>
                          <a:pPr algn="ctr"/>
                          <a:r>
                            <a:rPr lang="fr-FR"/>
                            <a:t>ET/</a:t>
                          </a:r>
                          <a:r>
                            <a:rPr lang="fr-FR" i="1"/>
                            <a:t>AND</a:t>
                          </a:r>
                        </a:p>
                      </a:txBody>
                      <a:tcPr anchor="ctr"/>
                    </a:tc>
                    <a:tc>
                      <a:txBody>
                        <a:bodyPr/>
                        <a:lstStyle/>
                        <a:p>
                          <a:endParaRPr lang="fr-F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fr-FR" sz="1600" b="0" i="0">
                                    <a:latin typeface="Cambria Math" charset="0"/>
                                    <a:ea typeface="Calibri_boole" charset="0"/>
                                    <a:cs typeface="Calibri_boole" charset="0"/>
                                  </a:rPr>
                                  <m:t>S</m:t>
                                </m:r>
                                <m:r>
                                  <a:rPr lang="fr-FR" sz="1600" b="0" i="0">
                                    <a:latin typeface="Cambria Math" charset="0"/>
                                    <a:ea typeface="Calibri_boole" charset="0"/>
                                    <a:cs typeface="Calibri_boole" charset="0"/>
                                  </a:rPr>
                                  <m:t>=</m:t>
                                </m:r>
                                <m:r>
                                  <m:rPr>
                                    <m:sty m:val="p"/>
                                  </m:rPr>
                                  <a:rPr lang="fr-FR" sz="1600" b="0" i="0">
                                    <a:latin typeface="Cambria Math" charset="0"/>
                                    <a:ea typeface="Calibri_boole" charset="0"/>
                                    <a:cs typeface="Calibri_boole" charset="0"/>
                                  </a:rPr>
                                  <m:t>a</m:t>
                                </m:r>
                                <m:r>
                                  <a:rPr lang="fr-FR" sz="1600" b="0" i="0">
                                    <a:latin typeface="Cambria Math" charset="0"/>
                                    <a:ea typeface="Calibri_boole" charset="0"/>
                                    <a:cs typeface="Calibri_boole" charset="0"/>
                                  </a:rPr>
                                  <m:t>.</m:t>
                                </m:r>
                                <m:r>
                                  <m:rPr>
                                    <m:sty m:val="p"/>
                                  </m:rPr>
                                  <a:rPr lang="fr-FR" sz="1600" b="0" i="0">
                                    <a:latin typeface="Cambria Math" charset="0"/>
                                    <a:ea typeface="Calibri_boole" charset="0"/>
                                    <a:cs typeface="Calibri_boole" charset="0"/>
                                  </a:rPr>
                                  <m:t>b</m:t>
                                </m:r>
                              </m:oMath>
                            </m:oMathPara>
                          </a14:m>
                          <a:endParaRPr lang="fr-FR" sz="1600" i="0">
                            <a:latin typeface="Calibri_boole" charset="0"/>
                            <a:ea typeface="Calibri_boole" charset="0"/>
                            <a:cs typeface="Calibri_boole" charset="0"/>
                          </a:endParaRPr>
                        </a:p>
                      </a:txBody>
                      <a:tcPr/>
                    </a:tc>
                  </a:tr>
                  <a:tr h="865383">
                    <a:tc>
                      <a:txBody>
                        <a:bodyPr/>
                        <a:lstStyle/>
                        <a:p>
                          <a:pPr algn="ctr"/>
                          <a:r>
                            <a:rPr lang="fr-FR"/>
                            <a:t>OU/</a:t>
                          </a:r>
                          <a:r>
                            <a:rPr lang="fr-FR" i="1"/>
                            <a:t>OR</a:t>
                          </a:r>
                        </a:p>
                      </a:txBody>
                      <a:tcPr anchor="ctr"/>
                    </a:tc>
                    <a:tc>
                      <a:txBody>
                        <a:bodyPr/>
                        <a:lstStyle/>
                        <a:p>
                          <a:endParaRPr lang="fr-F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fr-FR" sz="1600" b="0" i="0">
                                    <a:latin typeface="Cambria Math" charset="0"/>
                                    <a:ea typeface="Calibri_boole" charset="0"/>
                                    <a:cs typeface="Calibri_boole" charset="0"/>
                                  </a:rPr>
                                  <m:t>S</m:t>
                                </m:r>
                                <m:r>
                                  <a:rPr lang="fr-FR" sz="1600" b="0" i="0">
                                    <a:latin typeface="Cambria Math" charset="0"/>
                                    <a:ea typeface="Calibri_boole" charset="0"/>
                                    <a:cs typeface="Calibri_boole" charset="0"/>
                                  </a:rPr>
                                  <m:t>=</m:t>
                                </m:r>
                                <m:r>
                                  <m:rPr>
                                    <m:sty m:val="p"/>
                                  </m:rPr>
                                  <a:rPr lang="fr-FR" sz="1600" b="0" i="0">
                                    <a:latin typeface="Cambria Math" charset="0"/>
                                    <a:ea typeface="Calibri_boole" charset="0"/>
                                    <a:cs typeface="Calibri_boole" charset="0"/>
                                  </a:rPr>
                                  <m:t>a</m:t>
                                </m:r>
                                <m:r>
                                  <a:rPr lang="fr-FR" sz="1600" b="0" i="0">
                                    <a:latin typeface="Cambria Math" charset="0"/>
                                    <a:ea typeface="Calibri_boole" charset="0"/>
                                    <a:cs typeface="Calibri_boole" charset="0"/>
                                  </a:rPr>
                                  <m:t>+</m:t>
                                </m:r>
                                <m:r>
                                  <m:rPr>
                                    <m:sty m:val="p"/>
                                  </m:rPr>
                                  <a:rPr lang="fr-FR" sz="1600" b="0" i="0">
                                    <a:latin typeface="Cambria Math" charset="0"/>
                                    <a:ea typeface="Calibri_boole" charset="0"/>
                                    <a:cs typeface="Calibri_boole" charset="0"/>
                                  </a:rPr>
                                  <m:t>b</m:t>
                                </m:r>
                              </m:oMath>
                            </m:oMathPara>
                          </a14:m>
                          <a:endParaRPr lang="fr-FR" sz="1600" i="0">
                            <a:latin typeface="Calibri_boole" charset="0"/>
                            <a:ea typeface="Calibri_boole" charset="0"/>
                            <a:cs typeface="Calibri_boole" charset="0"/>
                          </a:endParaRPr>
                        </a:p>
                      </a:txBody>
                      <a:tcPr/>
                    </a:tc>
                  </a:tr>
                  <a:tr h="865383">
                    <a:tc>
                      <a:txBody>
                        <a:bodyPr/>
                        <a:lstStyle/>
                        <a:p>
                          <a:pPr algn="ctr"/>
                          <a:r>
                            <a:rPr lang="fr-FR"/>
                            <a:t>OU Exclusif/</a:t>
                          </a:r>
                          <a:r>
                            <a:rPr lang="fr-FR" i="1"/>
                            <a:t>XOR</a:t>
                          </a:r>
                        </a:p>
                      </a:txBody>
                      <a:tcPr anchor="ctr"/>
                    </a:tc>
                    <a:tc>
                      <a:txBody>
                        <a:bodyPr/>
                        <a:lstStyle/>
                        <a:p>
                          <a:endParaRPr lang="fr-F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fr-FR" sz="1600" b="0" i="0">
                                    <a:latin typeface="Cambria Math" charset="0"/>
                                    <a:ea typeface="Calibri_boole" charset="0"/>
                                    <a:cs typeface="Calibri_boole" charset="0"/>
                                  </a:rPr>
                                  <m:t>S</m:t>
                                </m:r>
                                <m:r>
                                  <a:rPr lang="fr-FR" sz="1600" b="0" i="0">
                                    <a:latin typeface="Cambria Math" charset="0"/>
                                    <a:ea typeface="Calibri_boole" charset="0"/>
                                    <a:cs typeface="Calibri_boole" charset="0"/>
                                  </a:rPr>
                                  <m:t>=</m:t>
                                </m:r>
                                <m:r>
                                  <m:rPr>
                                    <m:sty m:val="p"/>
                                  </m:rPr>
                                  <a:rPr lang="fr-FR" sz="1600" b="0" i="0">
                                    <a:latin typeface="Cambria Math" charset="0"/>
                                    <a:ea typeface="Calibri_boole" charset="0"/>
                                    <a:cs typeface="Calibri_boole" charset="0"/>
                                  </a:rPr>
                                  <m:t>a</m:t>
                                </m:r>
                                <m:r>
                                  <a:rPr lang="mr-IN" sz="1600" b="0" i="0">
                                    <a:latin typeface="Cambria Math" charset="0"/>
                                    <a:ea typeface="Calibri_boole" charset="0"/>
                                    <a:cs typeface="Calibri_boole" charset="0"/>
                                  </a:rPr>
                                  <m:t>⊕</m:t>
                                </m:r>
                                <m:r>
                                  <m:rPr>
                                    <m:sty m:val="p"/>
                                  </m:rPr>
                                  <a:rPr lang="fr-FR" sz="1600" b="0" i="0">
                                    <a:latin typeface="Cambria Math" charset="0"/>
                                    <a:ea typeface="Calibri_boole" charset="0"/>
                                    <a:cs typeface="Calibri_boole" charset="0"/>
                                  </a:rPr>
                                  <m:t>b</m:t>
                                </m:r>
                              </m:oMath>
                            </m:oMathPara>
                          </a14:m>
                          <a:endParaRPr lang="fr-FR" i="0">
                            <a:latin typeface="Calibri_boole" charset="0"/>
                            <a:ea typeface="Calibri_boole" charset="0"/>
                            <a:cs typeface="Calibri_boole" charset="0"/>
                          </a:endParaRPr>
                        </a:p>
                      </a:txBody>
                      <a:tcPr/>
                    </a:tc>
                  </a:tr>
                </a:tbl>
              </a:graphicData>
            </a:graphic>
          </p:graphicFrame>
        </mc:Choice>
        <mc:Fallback xmlns="">
          <p:graphicFrame>
            <p:nvGraphicFramePr>
              <p:cNvPr id="7" name="Tableau 6"/>
              <p:cNvGraphicFramePr>
                <a:graphicFrameLocks noGrp="1"/>
              </p:cNvGraphicFramePr>
              <p:nvPr>
                <p:extLst>
                  <p:ext uri="{D42A27DB-BD31-4B8C-83A1-F6EECF244321}">
                    <p14:modId xmlns:p14="http://schemas.microsoft.com/office/powerpoint/2010/main" val="1461382761"/>
                  </p:ext>
                </p:extLst>
              </p:nvPr>
            </p:nvGraphicFramePr>
            <p:xfrm>
              <a:off x="919990" y="1673835"/>
              <a:ext cx="7233410" cy="4326915"/>
            </p:xfrm>
            <a:graphic>
              <a:graphicData uri="http://schemas.openxmlformats.org/drawingml/2006/table">
                <a:tbl>
                  <a:tblPr firstRow="1" bandRow="1">
                    <a:tableStyleId>{5C22544A-7EE6-4342-B048-85BDC9FD1C3A}</a:tableStyleId>
                  </a:tblPr>
                  <a:tblGrid>
                    <a:gridCol w="2411137"/>
                    <a:gridCol w="1789349"/>
                    <a:gridCol w="3032924"/>
                  </a:tblGrid>
                  <a:tr h="865383">
                    <a:tc>
                      <a:txBody>
                        <a:bodyPr/>
                        <a:lstStyle/>
                        <a:p>
                          <a:pPr algn="ctr" fontAlgn="base"/>
                          <a:r>
                            <a:rPr lang="fr-FR"/>
                            <a:t>Fonction</a:t>
                          </a:r>
                        </a:p>
                      </a:txBody>
                      <a:tcPr anchor="ctr"/>
                    </a:tc>
                    <a:tc>
                      <a:txBody>
                        <a:bodyPr/>
                        <a:lstStyle/>
                        <a:p>
                          <a:pPr algn="ctr" fontAlgn="base"/>
                          <a:r>
                            <a:rPr lang="fr-FR"/>
                            <a:t>Symbole</a:t>
                          </a:r>
                        </a:p>
                      </a:txBody>
                      <a:tcPr anchor="ctr"/>
                    </a:tc>
                    <a:tc>
                      <a:txBody>
                        <a:bodyPr/>
                        <a:lstStyle/>
                        <a:p>
                          <a:pPr algn="ctr" fontAlgn="base"/>
                          <a:r>
                            <a:rPr lang="fr-FR"/>
                            <a:t>Schéma Contact équivalent</a:t>
                          </a:r>
                        </a:p>
                      </a:txBody>
                      <a:tcPr anchor="ctr"/>
                    </a:tc>
                  </a:tr>
                  <a:tr h="8653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t>NON/</a:t>
                          </a:r>
                          <a:r>
                            <a:rPr lang="fr-FR" i="1"/>
                            <a:t>NOT</a:t>
                          </a:r>
                        </a:p>
                      </a:txBody>
                      <a:tcPr anchor="ctr"/>
                    </a:tc>
                    <a:tc>
                      <a:txBody>
                        <a:bodyPr/>
                        <a:lstStyle/>
                        <a:p>
                          <a:endParaRPr lang="fr-FR"/>
                        </a:p>
                      </a:txBody>
                      <a:tcPr/>
                    </a:tc>
                    <a:tc>
                      <a:txBody>
                        <a:bodyPr/>
                        <a:lstStyle/>
                        <a:p>
                          <a:endParaRPr lang="fr-FR"/>
                        </a:p>
                      </a:txBody>
                      <a:tcPr>
                        <a:blipFill rotWithShape="0">
                          <a:blip r:embed="rId3"/>
                          <a:stretch>
                            <a:fillRect l="-138755" t="-100704" r="-803" b="-302113"/>
                          </a:stretch>
                        </a:blipFill>
                      </a:tcPr>
                    </a:tc>
                  </a:tr>
                  <a:tr h="865383">
                    <a:tc>
                      <a:txBody>
                        <a:bodyPr/>
                        <a:lstStyle/>
                        <a:p>
                          <a:pPr algn="ctr"/>
                          <a:r>
                            <a:rPr lang="fr-FR"/>
                            <a:t>ET/</a:t>
                          </a:r>
                          <a:r>
                            <a:rPr lang="fr-FR" i="1"/>
                            <a:t>AND</a:t>
                          </a:r>
                        </a:p>
                      </a:txBody>
                      <a:tcPr anchor="ctr"/>
                    </a:tc>
                    <a:tc>
                      <a:txBody>
                        <a:bodyPr/>
                        <a:lstStyle/>
                        <a:p>
                          <a:endParaRPr lang="fr-FR"/>
                        </a:p>
                      </a:txBody>
                      <a:tcPr/>
                    </a:tc>
                    <a:tc>
                      <a:txBody>
                        <a:bodyPr/>
                        <a:lstStyle/>
                        <a:p>
                          <a:endParaRPr lang="fr-FR"/>
                        </a:p>
                      </a:txBody>
                      <a:tcPr>
                        <a:blipFill rotWithShape="0">
                          <a:blip r:embed="rId3"/>
                          <a:stretch>
                            <a:fillRect l="-138755" t="-199301" r="-803" b="-200000"/>
                          </a:stretch>
                        </a:blipFill>
                      </a:tcPr>
                    </a:tc>
                  </a:tr>
                  <a:tr h="865383">
                    <a:tc>
                      <a:txBody>
                        <a:bodyPr/>
                        <a:lstStyle/>
                        <a:p>
                          <a:pPr algn="ctr"/>
                          <a:r>
                            <a:rPr lang="fr-FR"/>
                            <a:t>OU/</a:t>
                          </a:r>
                          <a:r>
                            <a:rPr lang="fr-FR" i="1"/>
                            <a:t>OR</a:t>
                          </a:r>
                        </a:p>
                      </a:txBody>
                      <a:tcPr anchor="ctr"/>
                    </a:tc>
                    <a:tc>
                      <a:txBody>
                        <a:bodyPr/>
                        <a:lstStyle/>
                        <a:p>
                          <a:endParaRPr lang="fr-FR"/>
                        </a:p>
                      </a:txBody>
                      <a:tcPr/>
                    </a:tc>
                    <a:tc>
                      <a:txBody>
                        <a:bodyPr/>
                        <a:lstStyle/>
                        <a:p>
                          <a:endParaRPr lang="fr-FR"/>
                        </a:p>
                      </a:txBody>
                      <a:tcPr>
                        <a:blipFill rotWithShape="0">
                          <a:blip r:embed="rId3"/>
                          <a:stretch>
                            <a:fillRect l="-138755" t="-301408" r="-803" b="-101408"/>
                          </a:stretch>
                        </a:blipFill>
                      </a:tcPr>
                    </a:tc>
                  </a:tr>
                  <a:tr h="865383">
                    <a:tc>
                      <a:txBody>
                        <a:bodyPr/>
                        <a:lstStyle/>
                        <a:p>
                          <a:pPr algn="ctr"/>
                          <a:r>
                            <a:rPr lang="fr-FR"/>
                            <a:t>OU Exclusif/</a:t>
                          </a:r>
                          <a:r>
                            <a:rPr lang="fr-FR" i="1"/>
                            <a:t>XOR</a:t>
                          </a:r>
                        </a:p>
                      </a:txBody>
                      <a:tcPr anchor="ctr"/>
                    </a:tc>
                    <a:tc>
                      <a:txBody>
                        <a:bodyPr/>
                        <a:lstStyle/>
                        <a:p>
                          <a:endParaRPr lang="fr-FR"/>
                        </a:p>
                      </a:txBody>
                      <a:tcPr/>
                    </a:tc>
                    <a:tc>
                      <a:txBody>
                        <a:bodyPr/>
                        <a:lstStyle/>
                        <a:p>
                          <a:endParaRPr lang="fr-FR"/>
                        </a:p>
                      </a:txBody>
                      <a:tcPr>
                        <a:blipFill rotWithShape="0">
                          <a:blip r:embed="rId3"/>
                          <a:stretch>
                            <a:fillRect l="-138755" t="-401408" r="-803" b="-1408"/>
                          </a:stretch>
                        </a:blipFill>
                      </a:tcPr>
                    </a:tc>
                  </a:tr>
                </a:tbl>
              </a:graphicData>
            </a:graphic>
          </p:graphicFrame>
        </mc:Fallback>
      </mc:AlternateContent>
      <p:grpSp>
        <p:nvGrpSpPr>
          <p:cNvPr id="20" name="Grouper 19"/>
          <p:cNvGrpSpPr/>
          <p:nvPr/>
        </p:nvGrpSpPr>
        <p:grpSpPr>
          <a:xfrm>
            <a:off x="6197997" y="2588271"/>
            <a:ext cx="1116255" cy="633698"/>
            <a:chOff x="6197997" y="2588271"/>
            <a:chExt cx="1116255" cy="633698"/>
          </a:xfrm>
        </p:grpSpPr>
        <p:cxnSp>
          <p:nvCxnSpPr>
            <p:cNvPr id="16" name="Connecteur droit 15"/>
            <p:cNvCxnSpPr/>
            <p:nvPr/>
          </p:nvCxnSpPr>
          <p:spPr>
            <a:xfrm>
              <a:off x="6197997" y="2973864"/>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7314252" y="2723205"/>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6203669" y="2723205"/>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7114557" y="2973864"/>
              <a:ext cx="19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rot="5400000">
              <a:off x="6277047" y="2983586"/>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rot="5400000">
              <a:off x="6414777" y="2983586"/>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6357897" y="2943683"/>
              <a:ext cx="122246" cy="8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6494422" y="2973864"/>
              <a:ext cx="4013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Arc plein 35"/>
            <p:cNvSpPr/>
            <p:nvPr/>
          </p:nvSpPr>
          <p:spPr>
            <a:xfrm rot="16200000">
              <a:off x="6867791" y="2878152"/>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Arc plein 36"/>
            <p:cNvSpPr/>
            <p:nvPr/>
          </p:nvSpPr>
          <p:spPr>
            <a:xfrm rot="5400000" flipH="1">
              <a:off x="6908004" y="2878151"/>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9" name="Rectangle 58"/>
            <p:cNvSpPr/>
            <p:nvPr/>
          </p:nvSpPr>
          <p:spPr>
            <a:xfrm>
              <a:off x="6276945" y="2670332"/>
              <a:ext cx="288862"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A</a:t>
              </a:r>
            </a:p>
          </p:txBody>
        </p:sp>
        <p:sp>
          <p:nvSpPr>
            <p:cNvPr id="60" name="Rectangle 59"/>
            <p:cNvSpPr/>
            <p:nvPr/>
          </p:nvSpPr>
          <p:spPr>
            <a:xfrm>
              <a:off x="6874822" y="2588271"/>
              <a:ext cx="266420"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S</a:t>
              </a:r>
            </a:p>
          </p:txBody>
        </p:sp>
      </p:grpSp>
      <p:grpSp>
        <p:nvGrpSpPr>
          <p:cNvPr id="21" name="Grouper 20"/>
          <p:cNvGrpSpPr/>
          <p:nvPr/>
        </p:nvGrpSpPr>
        <p:grpSpPr>
          <a:xfrm>
            <a:off x="6182139" y="3467498"/>
            <a:ext cx="1116255" cy="621461"/>
            <a:chOff x="6182139" y="3467498"/>
            <a:chExt cx="1116255" cy="621461"/>
          </a:xfrm>
        </p:grpSpPr>
        <p:sp>
          <p:nvSpPr>
            <p:cNvPr id="61" name="Rectangle 60"/>
            <p:cNvSpPr/>
            <p:nvPr/>
          </p:nvSpPr>
          <p:spPr>
            <a:xfrm>
              <a:off x="6263433" y="3546042"/>
              <a:ext cx="271228"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a</a:t>
              </a:r>
            </a:p>
          </p:txBody>
        </p:sp>
        <p:grpSp>
          <p:nvGrpSpPr>
            <p:cNvPr id="70" name="Grouper 69"/>
            <p:cNvGrpSpPr/>
            <p:nvPr/>
          </p:nvGrpSpPr>
          <p:grpSpPr>
            <a:xfrm>
              <a:off x="6182139" y="3467498"/>
              <a:ext cx="1116255" cy="621461"/>
              <a:chOff x="5595441" y="3467498"/>
              <a:chExt cx="1116255" cy="621461"/>
            </a:xfrm>
          </p:grpSpPr>
          <p:cxnSp>
            <p:nvCxnSpPr>
              <p:cNvPr id="43" name="Connecteur droit 42"/>
              <p:cNvCxnSpPr/>
              <p:nvPr/>
            </p:nvCxnSpPr>
            <p:spPr>
              <a:xfrm>
                <a:off x="5595441" y="3847189"/>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6711696" y="3590195"/>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5601113" y="3590195"/>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6512001" y="3847189"/>
                <a:ext cx="19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rot="5400000">
                <a:off x="5674491" y="3847189"/>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rot="5400000">
                <a:off x="5812221" y="3847189"/>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5892831" y="3847189"/>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Arc plein 50"/>
              <p:cNvSpPr/>
              <p:nvPr/>
            </p:nvSpPr>
            <p:spPr>
              <a:xfrm rot="16200000">
                <a:off x="6265235" y="3745142"/>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2" name="Arc plein 51"/>
              <p:cNvSpPr/>
              <p:nvPr/>
            </p:nvSpPr>
            <p:spPr>
              <a:xfrm rot="5400000" flipH="1">
                <a:off x="6305448" y="3745141"/>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53" name="Connecteur droit 52"/>
              <p:cNvCxnSpPr/>
              <p:nvPr/>
            </p:nvCxnSpPr>
            <p:spPr>
              <a:xfrm rot="5400000">
                <a:off x="5982678" y="3847189"/>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rot="5400000">
                <a:off x="6120408" y="3847189"/>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a:off x="6194085" y="3847189"/>
                <a:ext cx="87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6274612" y="3467498"/>
                <a:ext cx="266420"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S</a:t>
                </a:r>
              </a:p>
            </p:txBody>
          </p:sp>
        </p:grpSp>
        <p:sp>
          <p:nvSpPr>
            <p:cNvPr id="63" name="Rectangle 62"/>
            <p:cNvSpPr/>
            <p:nvPr/>
          </p:nvSpPr>
          <p:spPr>
            <a:xfrm>
              <a:off x="6570578" y="3546042"/>
              <a:ext cx="279244"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b</a:t>
              </a:r>
            </a:p>
          </p:txBody>
        </p:sp>
      </p:grpSp>
      <p:grpSp>
        <p:nvGrpSpPr>
          <p:cNvPr id="18" name="Grouper 17"/>
          <p:cNvGrpSpPr/>
          <p:nvPr/>
        </p:nvGrpSpPr>
        <p:grpSpPr>
          <a:xfrm>
            <a:off x="3587816" y="3522140"/>
            <a:ext cx="1213556" cy="655840"/>
            <a:chOff x="3587816" y="3522140"/>
            <a:chExt cx="1213556" cy="655840"/>
          </a:xfrm>
        </p:grpSpPr>
        <p:grpSp>
          <p:nvGrpSpPr>
            <p:cNvPr id="17" name="Grouper 16"/>
            <p:cNvGrpSpPr/>
            <p:nvPr/>
          </p:nvGrpSpPr>
          <p:grpSpPr>
            <a:xfrm>
              <a:off x="3587816" y="3522140"/>
              <a:ext cx="1213556" cy="655840"/>
              <a:chOff x="3587816" y="3522140"/>
              <a:chExt cx="1213556" cy="655840"/>
            </a:xfrm>
          </p:grpSpPr>
          <p:sp>
            <p:nvSpPr>
              <p:cNvPr id="39" name="Rectangle 38"/>
              <p:cNvSpPr/>
              <p:nvPr/>
            </p:nvSpPr>
            <p:spPr>
              <a:xfrm>
                <a:off x="3930717" y="3522140"/>
                <a:ext cx="526038" cy="6558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40"/>
              <p:cNvCxnSpPr/>
              <p:nvPr/>
            </p:nvCxnSpPr>
            <p:spPr>
              <a:xfrm>
                <a:off x="3587816" y="3629668"/>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4461259" y="3850060"/>
                <a:ext cx="340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3590161" y="4068112"/>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ZoneTexte 39"/>
            <p:cNvSpPr txBox="1"/>
            <p:nvPr/>
          </p:nvSpPr>
          <p:spPr>
            <a:xfrm>
              <a:off x="4018321" y="3617295"/>
              <a:ext cx="394660" cy="461665"/>
            </a:xfrm>
            <a:prstGeom prst="rect">
              <a:avLst/>
            </a:prstGeom>
            <a:noFill/>
          </p:spPr>
          <p:txBody>
            <a:bodyPr wrap="none" rtlCol="0">
              <a:spAutoFit/>
            </a:bodyPr>
            <a:lstStyle/>
            <a:p>
              <a:r>
                <a:rPr lang="fr-FR" sz="2400">
                  <a:solidFill>
                    <a:schemeClr val="tx1"/>
                  </a:solidFill>
                  <a:latin typeface="+mn-lt"/>
                </a:rPr>
                <a:t>&amp;</a:t>
              </a:r>
            </a:p>
          </p:txBody>
        </p:sp>
      </p:grpSp>
      <p:grpSp>
        <p:nvGrpSpPr>
          <p:cNvPr id="15" name="Grouper 14"/>
          <p:cNvGrpSpPr/>
          <p:nvPr/>
        </p:nvGrpSpPr>
        <p:grpSpPr>
          <a:xfrm>
            <a:off x="3590159" y="4359167"/>
            <a:ext cx="1213556" cy="655840"/>
            <a:chOff x="3590159" y="4359167"/>
            <a:chExt cx="1213556" cy="655840"/>
          </a:xfrm>
        </p:grpSpPr>
        <p:sp>
          <p:nvSpPr>
            <p:cNvPr id="65" name="Rectangle 64"/>
            <p:cNvSpPr/>
            <p:nvPr/>
          </p:nvSpPr>
          <p:spPr>
            <a:xfrm>
              <a:off x="3938344" y="4359167"/>
              <a:ext cx="526038" cy="6558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a:solidFill>
                    <a:schemeClr val="tx1"/>
                  </a:solidFill>
                </a:rPr>
                <a:t>≥1</a:t>
              </a:r>
              <a:endParaRPr lang="fr-FR">
                <a:solidFill>
                  <a:schemeClr val="tx1"/>
                </a:solidFill>
              </a:endParaRPr>
            </a:p>
          </p:txBody>
        </p:sp>
        <p:cxnSp>
          <p:nvCxnSpPr>
            <p:cNvPr id="67" name="Connecteur droit 66"/>
            <p:cNvCxnSpPr/>
            <p:nvPr/>
          </p:nvCxnSpPr>
          <p:spPr>
            <a:xfrm>
              <a:off x="3590159" y="4466695"/>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a:off x="4463602" y="4687087"/>
              <a:ext cx="340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a:off x="3592504" y="4905139"/>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er 22"/>
          <p:cNvGrpSpPr/>
          <p:nvPr/>
        </p:nvGrpSpPr>
        <p:grpSpPr>
          <a:xfrm>
            <a:off x="6193093" y="4222317"/>
            <a:ext cx="1110583" cy="723892"/>
            <a:chOff x="6193093" y="4222317"/>
            <a:chExt cx="1110583" cy="723892"/>
          </a:xfrm>
        </p:grpSpPr>
        <p:grpSp>
          <p:nvGrpSpPr>
            <p:cNvPr id="12" name="Grouper 11"/>
            <p:cNvGrpSpPr/>
            <p:nvPr/>
          </p:nvGrpSpPr>
          <p:grpSpPr>
            <a:xfrm>
              <a:off x="6193093" y="4447445"/>
              <a:ext cx="113887" cy="498764"/>
              <a:chOff x="5601113" y="4447445"/>
              <a:chExt cx="113887" cy="498764"/>
            </a:xfrm>
          </p:grpSpPr>
          <p:cxnSp>
            <p:nvCxnSpPr>
              <p:cNvPr id="72" name="Connecteur droit 71"/>
              <p:cNvCxnSpPr/>
              <p:nvPr/>
            </p:nvCxnSpPr>
            <p:spPr>
              <a:xfrm>
                <a:off x="5602650" y="4704439"/>
                <a:ext cx="112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5601113" y="4447445"/>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Connecteur droit 75"/>
            <p:cNvCxnSpPr/>
            <p:nvPr/>
          </p:nvCxnSpPr>
          <p:spPr>
            <a:xfrm rot="5400000">
              <a:off x="6390296" y="4520289"/>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rot="5400000">
              <a:off x="6528026" y="4520289"/>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rot="5400000">
              <a:off x="6393683" y="4863189"/>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cteur droit 81"/>
            <p:cNvCxnSpPr/>
            <p:nvPr/>
          </p:nvCxnSpPr>
          <p:spPr>
            <a:xfrm rot="5400000">
              <a:off x="6531413" y="4863189"/>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er 2"/>
            <p:cNvGrpSpPr/>
            <p:nvPr/>
          </p:nvGrpSpPr>
          <p:grpSpPr>
            <a:xfrm>
              <a:off x="6761005" y="4324748"/>
              <a:ext cx="542671" cy="621461"/>
              <a:chOff x="6169025" y="4324748"/>
              <a:chExt cx="542671" cy="621461"/>
            </a:xfrm>
          </p:grpSpPr>
          <p:cxnSp>
            <p:nvCxnSpPr>
              <p:cNvPr id="73" name="Connecteur droit 72"/>
              <p:cNvCxnSpPr/>
              <p:nvPr/>
            </p:nvCxnSpPr>
            <p:spPr>
              <a:xfrm>
                <a:off x="6711696" y="4447445"/>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6512001" y="4704439"/>
                <a:ext cx="19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Arc plein 78"/>
              <p:cNvSpPr/>
              <p:nvPr/>
            </p:nvSpPr>
            <p:spPr>
              <a:xfrm rot="16200000">
                <a:off x="6265235" y="4602392"/>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0" name="Arc plein 79"/>
              <p:cNvSpPr/>
              <p:nvPr/>
            </p:nvSpPr>
            <p:spPr>
              <a:xfrm rot="5400000" flipH="1">
                <a:off x="6305448" y="4602391"/>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83" name="Connecteur droit 82"/>
              <p:cNvCxnSpPr/>
              <p:nvPr/>
            </p:nvCxnSpPr>
            <p:spPr>
              <a:xfrm>
                <a:off x="6169025" y="4704439"/>
                <a:ext cx="1124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6274612" y="4324748"/>
                <a:ext cx="266420"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S</a:t>
                </a:r>
              </a:p>
            </p:txBody>
          </p:sp>
        </p:grpSp>
        <p:grpSp>
          <p:nvGrpSpPr>
            <p:cNvPr id="89" name="Grouper 88"/>
            <p:cNvGrpSpPr/>
            <p:nvPr/>
          </p:nvGrpSpPr>
          <p:grpSpPr>
            <a:xfrm>
              <a:off x="6303836" y="4510945"/>
              <a:ext cx="161138" cy="359505"/>
              <a:chOff x="5711856" y="4510945"/>
              <a:chExt cx="161138" cy="359505"/>
            </a:xfrm>
          </p:grpSpPr>
          <p:cxnSp>
            <p:nvCxnSpPr>
              <p:cNvPr id="78" name="Connecteur droit 77"/>
              <p:cNvCxnSpPr/>
              <p:nvPr/>
            </p:nvCxnSpPr>
            <p:spPr>
              <a:xfrm>
                <a:off x="5711856" y="451711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5718206" y="486636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5714746" y="4510945"/>
                <a:ext cx="0" cy="359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er 89"/>
            <p:cNvGrpSpPr/>
            <p:nvPr/>
          </p:nvGrpSpPr>
          <p:grpSpPr>
            <a:xfrm flipH="1">
              <a:off x="6602286" y="4504595"/>
              <a:ext cx="161138" cy="359505"/>
              <a:chOff x="5711856" y="4510945"/>
              <a:chExt cx="161138" cy="359505"/>
            </a:xfrm>
          </p:grpSpPr>
          <p:cxnSp>
            <p:nvCxnSpPr>
              <p:cNvPr id="91" name="Connecteur droit 90"/>
              <p:cNvCxnSpPr/>
              <p:nvPr/>
            </p:nvCxnSpPr>
            <p:spPr>
              <a:xfrm>
                <a:off x="5711856" y="451711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5718206" y="486636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necteur droit 92"/>
              <p:cNvCxnSpPr/>
              <p:nvPr/>
            </p:nvCxnSpPr>
            <p:spPr>
              <a:xfrm>
                <a:off x="5714746" y="4510945"/>
                <a:ext cx="0" cy="359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Rectangle 94"/>
            <p:cNvSpPr/>
            <p:nvPr/>
          </p:nvSpPr>
          <p:spPr>
            <a:xfrm>
              <a:off x="6398890" y="4222317"/>
              <a:ext cx="271228"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a</a:t>
              </a:r>
            </a:p>
          </p:txBody>
        </p:sp>
        <p:sp>
          <p:nvSpPr>
            <p:cNvPr id="96" name="Rectangle 95"/>
            <p:cNvSpPr/>
            <p:nvPr/>
          </p:nvSpPr>
          <p:spPr>
            <a:xfrm>
              <a:off x="6401235" y="4571567"/>
              <a:ext cx="279244"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b</a:t>
              </a:r>
            </a:p>
          </p:txBody>
        </p:sp>
      </p:grpSp>
      <p:grpSp>
        <p:nvGrpSpPr>
          <p:cNvPr id="14" name="Grouper 13"/>
          <p:cNvGrpSpPr/>
          <p:nvPr/>
        </p:nvGrpSpPr>
        <p:grpSpPr>
          <a:xfrm>
            <a:off x="3610184" y="5255204"/>
            <a:ext cx="1213556" cy="655840"/>
            <a:chOff x="3610184" y="5255204"/>
            <a:chExt cx="1213556" cy="655840"/>
          </a:xfrm>
        </p:grpSpPr>
        <p:sp>
          <p:nvSpPr>
            <p:cNvPr id="97" name="Rectangle 96"/>
            <p:cNvSpPr/>
            <p:nvPr/>
          </p:nvSpPr>
          <p:spPr>
            <a:xfrm>
              <a:off x="3958369" y="5255204"/>
              <a:ext cx="526038" cy="6558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a:solidFill>
                    <a:schemeClr val="tx1"/>
                  </a:solidFill>
                </a:rPr>
                <a:t>=1</a:t>
              </a:r>
              <a:endParaRPr lang="fr-FR">
                <a:solidFill>
                  <a:schemeClr val="tx1"/>
                </a:solidFill>
              </a:endParaRPr>
            </a:p>
          </p:txBody>
        </p:sp>
        <p:cxnSp>
          <p:nvCxnSpPr>
            <p:cNvPr id="98" name="Connecteur droit 97"/>
            <p:cNvCxnSpPr/>
            <p:nvPr/>
          </p:nvCxnSpPr>
          <p:spPr>
            <a:xfrm>
              <a:off x="3610184" y="5362732"/>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4483627" y="5583124"/>
              <a:ext cx="340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3612529" y="5801176"/>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er 23"/>
          <p:cNvGrpSpPr/>
          <p:nvPr/>
        </p:nvGrpSpPr>
        <p:grpSpPr>
          <a:xfrm>
            <a:off x="6202787" y="5133542"/>
            <a:ext cx="1637633" cy="739298"/>
            <a:chOff x="6202787" y="5133542"/>
            <a:chExt cx="1637633" cy="739298"/>
          </a:xfrm>
        </p:grpSpPr>
        <p:grpSp>
          <p:nvGrpSpPr>
            <p:cNvPr id="87" name="Grouper 86"/>
            <p:cNvGrpSpPr/>
            <p:nvPr/>
          </p:nvGrpSpPr>
          <p:grpSpPr>
            <a:xfrm>
              <a:off x="6202787" y="5365020"/>
              <a:ext cx="113887" cy="498764"/>
              <a:chOff x="5601113" y="4447445"/>
              <a:chExt cx="113887" cy="498764"/>
            </a:xfrm>
          </p:grpSpPr>
          <p:cxnSp>
            <p:nvCxnSpPr>
              <p:cNvPr id="88" name="Connecteur droit 87"/>
              <p:cNvCxnSpPr/>
              <p:nvPr/>
            </p:nvCxnSpPr>
            <p:spPr>
              <a:xfrm>
                <a:off x="5602650" y="4704439"/>
                <a:ext cx="112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5601113" y="4447445"/>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ouper 100"/>
            <p:cNvGrpSpPr/>
            <p:nvPr/>
          </p:nvGrpSpPr>
          <p:grpSpPr>
            <a:xfrm>
              <a:off x="7297749" y="5242323"/>
              <a:ext cx="542671" cy="621461"/>
              <a:chOff x="6169025" y="4324748"/>
              <a:chExt cx="542671" cy="621461"/>
            </a:xfrm>
          </p:grpSpPr>
          <p:cxnSp>
            <p:nvCxnSpPr>
              <p:cNvPr id="102" name="Connecteur droit 101"/>
              <p:cNvCxnSpPr/>
              <p:nvPr/>
            </p:nvCxnSpPr>
            <p:spPr>
              <a:xfrm>
                <a:off x="6711696" y="4447445"/>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6512001" y="4704439"/>
                <a:ext cx="19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Arc plein 103"/>
              <p:cNvSpPr/>
              <p:nvPr/>
            </p:nvSpPr>
            <p:spPr>
              <a:xfrm rot="16200000">
                <a:off x="6265235" y="4602392"/>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5" name="Arc plein 104"/>
              <p:cNvSpPr/>
              <p:nvPr/>
            </p:nvSpPr>
            <p:spPr>
              <a:xfrm rot="5400000" flipH="1">
                <a:off x="6305448" y="4602391"/>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06" name="Connecteur droit 105"/>
              <p:cNvCxnSpPr/>
              <p:nvPr/>
            </p:nvCxnSpPr>
            <p:spPr>
              <a:xfrm>
                <a:off x="6169025" y="4704439"/>
                <a:ext cx="1124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a:xfrm>
                <a:off x="6274612" y="4324748"/>
                <a:ext cx="266420"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S</a:t>
                </a:r>
              </a:p>
            </p:txBody>
          </p:sp>
        </p:grpSp>
        <p:grpSp>
          <p:nvGrpSpPr>
            <p:cNvPr id="108" name="Grouper 107"/>
            <p:cNvGrpSpPr/>
            <p:nvPr/>
          </p:nvGrpSpPr>
          <p:grpSpPr>
            <a:xfrm>
              <a:off x="6319880" y="5444395"/>
              <a:ext cx="161138" cy="359505"/>
              <a:chOff x="5711856" y="4510945"/>
              <a:chExt cx="161138" cy="359505"/>
            </a:xfrm>
          </p:grpSpPr>
          <p:cxnSp>
            <p:nvCxnSpPr>
              <p:cNvPr id="109" name="Connecteur droit 108"/>
              <p:cNvCxnSpPr/>
              <p:nvPr/>
            </p:nvCxnSpPr>
            <p:spPr>
              <a:xfrm>
                <a:off x="5711856" y="451711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5718206" y="486636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p:nvCxnSpPr>
            <p:spPr>
              <a:xfrm>
                <a:off x="5714746" y="4510945"/>
                <a:ext cx="0" cy="359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er 111"/>
            <p:cNvGrpSpPr/>
            <p:nvPr/>
          </p:nvGrpSpPr>
          <p:grpSpPr>
            <a:xfrm flipH="1">
              <a:off x="7145380" y="5438045"/>
              <a:ext cx="161138" cy="359505"/>
              <a:chOff x="5711856" y="4510945"/>
              <a:chExt cx="161138" cy="359505"/>
            </a:xfrm>
          </p:grpSpPr>
          <p:cxnSp>
            <p:nvCxnSpPr>
              <p:cNvPr id="113" name="Connecteur droit 112"/>
              <p:cNvCxnSpPr/>
              <p:nvPr/>
            </p:nvCxnSpPr>
            <p:spPr>
              <a:xfrm>
                <a:off x="5711856" y="451711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cteur droit 113"/>
              <p:cNvCxnSpPr/>
              <p:nvPr/>
            </p:nvCxnSpPr>
            <p:spPr>
              <a:xfrm>
                <a:off x="5718206" y="486636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necteur droit 114"/>
              <p:cNvCxnSpPr/>
              <p:nvPr/>
            </p:nvCxnSpPr>
            <p:spPr>
              <a:xfrm>
                <a:off x="5714746" y="4510945"/>
                <a:ext cx="0" cy="359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6" name="Connecteur droit 115"/>
            <p:cNvCxnSpPr/>
            <p:nvPr/>
          </p:nvCxnSpPr>
          <p:spPr>
            <a:xfrm rot="5400000">
              <a:off x="6409515" y="5456914"/>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Connecteur droit 116"/>
            <p:cNvCxnSpPr/>
            <p:nvPr/>
          </p:nvCxnSpPr>
          <p:spPr>
            <a:xfrm rot="5400000">
              <a:off x="6547245" y="5456914"/>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Connecteur droit 117"/>
            <p:cNvCxnSpPr/>
            <p:nvPr/>
          </p:nvCxnSpPr>
          <p:spPr>
            <a:xfrm rot="5400000">
              <a:off x="6412902" y="5799814"/>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Connecteur droit 118"/>
            <p:cNvCxnSpPr/>
            <p:nvPr/>
          </p:nvCxnSpPr>
          <p:spPr>
            <a:xfrm rot="5400000">
              <a:off x="6550632" y="5799814"/>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Connecteur droit 119"/>
            <p:cNvCxnSpPr/>
            <p:nvPr/>
          </p:nvCxnSpPr>
          <p:spPr>
            <a:xfrm rot="5400000">
              <a:off x="6933390" y="5450564"/>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Connecteur droit 120"/>
            <p:cNvCxnSpPr/>
            <p:nvPr/>
          </p:nvCxnSpPr>
          <p:spPr>
            <a:xfrm rot="5400000">
              <a:off x="7071120" y="5450564"/>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Connecteur droit 121"/>
            <p:cNvCxnSpPr/>
            <p:nvPr/>
          </p:nvCxnSpPr>
          <p:spPr>
            <a:xfrm rot="5400000">
              <a:off x="6936777" y="5793464"/>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Connecteur droit 122"/>
            <p:cNvCxnSpPr/>
            <p:nvPr/>
          </p:nvCxnSpPr>
          <p:spPr>
            <a:xfrm rot="5400000">
              <a:off x="7074507" y="5793464"/>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Connecteur droit 123"/>
            <p:cNvCxnSpPr/>
            <p:nvPr/>
          </p:nvCxnSpPr>
          <p:spPr>
            <a:xfrm>
              <a:off x="6627100" y="5454301"/>
              <a:ext cx="3785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cteur droit 124"/>
            <p:cNvCxnSpPr/>
            <p:nvPr/>
          </p:nvCxnSpPr>
          <p:spPr>
            <a:xfrm>
              <a:off x="6630275" y="5800376"/>
              <a:ext cx="3785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6424459" y="5139892"/>
              <a:ext cx="271228"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a</a:t>
              </a:r>
            </a:p>
          </p:txBody>
        </p:sp>
        <p:sp>
          <p:nvSpPr>
            <p:cNvPr id="127" name="Rectangle 126"/>
            <p:cNvSpPr/>
            <p:nvPr/>
          </p:nvSpPr>
          <p:spPr>
            <a:xfrm>
              <a:off x="6426804" y="5489142"/>
              <a:ext cx="288862"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A</a:t>
              </a:r>
            </a:p>
          </p:txBody>
        </p:sp>
        <p:sp>
          <p:nvSpPr>
            <p:cNvPr id="128" name="Rectangle 127"/>
            <p:cNvSpPr/>
            <p:nvPr/>
          </p:nvSpPr>
          <p:spPr>
            <a:xfrm>
              <a:off x="6945159" y="5133542"/>
              <a:ext cx="282450"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B</a:t>
              </a:r>
            </a:p>
          </p:txBody>
        </p:sp>
        <p:sp>
          <p:nvSpPr>
            <p:cNvPr id="129" name="Rectangle 128"/>
            <p:cNvSpPr/>
            <p:nvPr/>
          </p:nvSpPr>
          <p:spPr>
            <a:xfrm>
              <a:off x="6947504" y="5482792"/>
              <a:ext cx="279244"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b</a:t>
              </a:r>
            </a:p>
          </p:txBody>
        </p:sp>
        <p:cxnSp>
          <p:nvCxnSpPr>
            <p:cNvPr id="130" name="Connecteur droit 129"/>
            <p:cNvCxnSpPr/>
            <p:nvPr/>
          </p:nvCxnSpPr>
          <p:spPr>
            <a:xfrm flipH="1">
              <a:off x="7014240" y="5400075"/>
              <a:ext cx="122246" cy="110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Connecteur droit 130"/>
            <p:cNvCxnSpPr/>
            <p:nvPr/>
          </p:nvCxnSpPr>
          <p:spPr>
            <a:xfrm flipH="1">
              <a:off x="6490365" y="5742975"/>
              <a:ext cx="122246" cy="110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er 18"/>
          <p:cNvGrpSpPr/>
          <p:nvPr/>
        </p:nvGrpSpPr>
        <p:grpSpPr>
          <a:xfrm>
            <a:off x="3587001" y="2641153"/>
            <a:ext cx="1213556" cy="655840"/>
            <a:chOff x="3587001" y="2641153"/>
            <a:chExt cx="1213556" cy="655840"/>
          </a:xfrm>
        </p:grpSpPr>
        <p:sp>
          <p:nvSpPr>
            <p:cNvPr id="8" name="Rectangle 7"/>
            <p:cNvSpPr/>
            <p:nvPr/>
          </p:nvSpPr>
          <p:spPr>
            <a:xfrm>
              <a:off x="3935186" y="2641153"/>
              <a:ext cx="526038" cy="6558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p:cNvCxnSpPr/>
            <p:nvPr/>
          </p:nvCxnSpPr>
          <p:spPr>
            <a:xfrm>
              <a:off x="3587001" y="2969074"/>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4460444" y="2969073"/>
              <a:ext cx="340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4461704" y="2883381"/>
              <a:ext cx="184557" cy="1845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4036262" y="2736308"/>
              <a:ext cx="340158" cy="461665"/>
            </a:xfrm>
            <a:prstGeom prst="rect">
              <a:avLst/>
            </a:prstGeom>
            <a:noFill/>
          </p:spPr>
          <p:txBody>
            <a:bodyPr wrap="none" rtlCol="0">
              <a:spAutoFit/>
            </a:bodyPr>
            <a:lstStyle/>
            <a:p>
              <a:r>
                <a:rPr lang="fr-FR" sz="2400">
                  <a:solidFill>
                    <a:schemeClr val="tx1"/>
                  </a:solidFill>
                  <a:latin typeface="+mn-lt"/>
                </a:rPr>
                <a:t>1</a:t>
              </a:r>
            </a:p>
          </p:txBody>
        </p:sp>
      </p:grpSp>
    </p:spTree>
    <p:extLst>
      <p:ext uri="{BB962C8B-B14F-4D97-AF65-F5344CB8AC3E}">
        <p14:creationId xmlns:p14="http://schemas.microsoft.com/office/powerpoint/2010/main" val="627198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Système automatisé ?</a:t>
            </a:r>
          </a:p>
        </p:txBody>
      </p:sp>
      <p:sp>
        <p:nvSpPr>
          <p:cNvPr id="3" name="Espace réservé du contenu 2"/>
          <p:cNvSpPr>
            <a:spLocks noGrp="1"/>
          </p:cNvSpPr>
          <p:nvPr>
            <p:ph idx="1"/>
          </p:nvPr>
        </p:nvSpPr>
        <p:spPr/>
        <p:txBody>
          <a:bodyPr/>
          <a:lstStyle/>
          <a:p>
            <a:r>
              <a:rPr lang="fr-FR">
                <a:solidFill>
                  <a:schemeClr val="tx1"/>
                </a:solidFill>
              </a:rPr>
              <a:t>Comme tout  objet technique (OT), un système automatisé répond à un besoin - il découle de la même démarche de projet :</a:t>
            </a:r>
          </a:p>
          <a:p>
            <a:r>
              <a:rPr lang="fr-FR">
                <a:solidFill>
                  <a:schemeClr val="tx1"/>
                </a:solidFill>
              </a:rPr>
              <a:t>- identification précise du besoin</a:t>
            </a:r>
          </a:p>
          <a:p>
            <a:pPr lvl="1"/>
            <a:r>
              <a:rPr lang="fr-FR">
                <a:solidFill>
                  <a:schemeClr val="tx1"/>
                </a:solidFill>
              </a:rPr>
              <a:t>C’est ce qui garantit une valeur ajoutée à la matière d’oeuvre entrante pour donner la matière d’oeuvre sortante.</a:t>
            </a:r>
          </a:p>
          <a:p>
            <a:r>
              <a:rPr lang="fr-FR">
                <a:solidFill>
                  <a:schemeClr val="tx1"/>
                </a:solidFill>
              </a:rPr>
              <a:t>- identification des contraintes</a:t>
            </a:r>
          </a:p>
          <a:p>
            <a:pPr lvl="1"/>
            <a:r>
              <a:rPr lang="fr-FR">
                <a:solidFill>
                  <a:schemeClr val="tx1"/>
                </a:solidFill>
              </a:rPr>
              <a:t>Relations entre l’OT dans son environnement ;</a:t>
            </a:r>
          </a:p>
          <a:p>
            <a:pPr lvl="1"/>
            <a:r>
              <a:rPr lang="fr-FR">
                <a:solidFill>
                  <a:schemeClr val="tx1"/>
                </a:solidFill>
              </a:rPr>
              <a:t>Respect des normes.</a:t>
            </a:r>
          </a:p>
          <a:p>
            <a:r>
              <a:rPr lang="fr-FR">
                <a:solidFill>
                  <a:schemeClr val="tx1"/>
                </a:solidFill>
              </a:rPr>
              <a:t>- effectuer une analyse fonctionnelle (fonctions à réaliser)</a:t>
            </a:r>
          </a:p>
          <a:p>
            <a:r>
              <a:rPr lang="fr-FR">
                <a:solidFill>
                  <a:schemeClr val="tx1"/>
                </a:solidFill>
              </a:rPr>
              <a:t>- rédiger un cahier des charges fonctionnel (</a:t>
            </a:r>
            <a:r>
              <a:rPr lang="fr-FR" sz="1800">
                <a:solidFill>
                  <a:schemeClr val="tx1"/>
                </a:solidFill>
              </a:rPr>
              <a:t>NF </a:t>
            </a:r>
            <a:r>
              <a:rPr lang="mr-IN" sz="1800"/>
              <a:t>X50-151</a:t>
            </a:r>
            <a:r>
              <a:rPr lang="fr-FR" sz="1800"/>
              <a:t>)</a:t>
            </a:r>
            <a:r>
              <a:rPr lang="mr-IN" sz="1800"/>
              <a:t> </a:t>
            </a:r>
          </a:p>
          <a:p>
            <a:endParaRPr lang="fr-FR">
              <a:solidFill>
                <a:schemeClr val="tx1"/>
              </a:solidFill>
            </a:endParaRPr>
          </a:p>
          <a:p>
            <a:endParaRPr lang="fr-FR">
              <a:solidFill>
                <a:schemeClr val="tx1"/>
              </a:solidFill>
            </a:endParaRP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93394973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Portes logiques 2/2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mc:AlternateContent xmlns:mc="http://schemas.openxmlformats.org/markup-compatibility/2006" xmlns:a14="http://schemas.microsoft.com/office/drawing/2010/main">
        <mc:Choice Requires="a14">
          <p:graphicFrame>
            <p:nvGraphicFramePr>
              <p:cNvPr id="7" name="Tableau 6"/>
              <p:cNvGraphicFramePr>
                <a:graphicFrameLocks noGrp="1"/>
              </p:cNvGraphicFramePr>
              <p:nvPr>
                <p:extLst>
                  <p:ext uri="{D42A27DB-BD31-4B8C-83A1-F6EECF244321}">
                    <p14:modId xmlns:p14="http://schemas.microsoft.com/office/powerpoint/2010/main" val="1389755290"/>
                  </p:ext>
                </p:extLst>
              </p:nvPr>
            </p:nvGraphicFramePr>
            <p:xfrm>
              <a:off x="919990" y="1732523"/>
              <a:ext cx="7233410" cy="3882705"/>
            </p:xfrm>
            <a:graphic>
              <a:graphicData uri="http://schemas.openxmlformats.org/drawingml/2006/table">
                <a:tbl>
                  <a:tblPr firstRow="1" bandRow="1">
                    <a:tableStyleId>{5C22544A-7EE6-4342-B048-85BDC9FD1C3A}</a:tableStyleId>
                  </a:tblPr>
                  <a:tblGrid>
                    <a:gridCol w="2411137"/>
                    <a:gridCol w="1789349"/>
                    <a:gridCol w="3032924"/>
                  </a:tblGrid>
                  <a:tr h="938717">
                    <a:tc>
                      <a:txBody>
                        <a:bodyPr/>
                        <a:lstStyle/>
                        <a:p>
                          <a:pPr algn="ctr" fontAlgn="base"/>
                          <a:r>
                            <a:rPr lang="fr-FR"/>
                            <a:t>Fonction</a:t>
                          </a:r>
                        </a:p>
                      </a:txBody>
                      <a:tcPr anchor="ctr"/>
                    </a:tc>
                    <a:tc>
                      <a:txBody>
                        <a:bodyPr/>
                        <a:lstStyle/>
                        <a:p>
                          <a:pPr algn="ctr" fontAlgn="base"/>
                          <a:r>
                            <a:rPr lang="fr-FR"/>
                            <a:t>Symbole</a:t>
                          </a:r>
                        </a:p>
                      </a:txBody>
                      <a:tcPr anchor="ctr"/>
                    </a:tc>
                    <a:tc>
                      <a:txBody>
                        <a:bodyPr/>
                        <a:lstStyle/>
                        <a:p>
                          <a:pPr algn="ctr" fontAlgn="base"/>
                          <a:r>
                            <a:rPr lang="fr-FR"/>
                            <a:t>Schéma Contact équivalent</a:t>
                          </a:r>
                        </a:p>
                      </a:txBody>
                      <a:tcPr anchor="ctr"/>
                    </a:tc>
                  </a:tr>
                  <a:tr h="14844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t>NON OU/</a:t>
                          </a:r>
                          <a:r>
                            <a:rPr lang="fr-FR" i="1"/>
                            <a:t>NOR</a:t>
                          </a:r>
                        </a:p>
                      </a:txBody>
                      <a:tcPr anchor="ctr"/>
                    </a:tc>
                    <a:tc>
                      <a:txBody>
                        <a:bodyPr/>
                        <a:lstStyle/>
                        <a:p>
                          <a:endParaRPr lang="fr-FR"/>
                        </a:p>
                      </a:txBody>
                      <a:tcPr/>
                    </a:tc>
                    <a:tc>
                      <a:txBody>
                        <a:bodyPr/>
                        <a:lstStyle/>
                        <a:p>
                          <a:pPr/>
                          <a14:m>
                            <m:oMathPara xmlns:m="http://schemas.openxmlformats.org/officeDocument/2006/math">
                              <m:oMathParaPr>
                                <m:jc m:val="left"/>
                              </m:oMathParaPr>
                              <m:oMath xmlns:m="http://schemas.openxmlformats.org/officeDocument/2006/math">
                                <m:r>
                                  <m:rPr>
                                    <m:sty m:val="p"/>
                                  </m:rPr>
                                  <a:rPr lang="fr-FR" sz="1600" b="0" i="0">
                                    <a:latin typeface="Cambria Math" charset="0"/>
                                    <a:ea typeface="Calibri_boole" charset="0"/>
                                    <a:cs typeface="Calibri_boole" charset="0"/>
                                  </a:rPr>
                                  <m:t>S</m:t>
                                </m:r>
                                <m:r>
                                  <a:rPr lang="fr-FR" sz="1600" b="0" i="0">
                                    <a:latin typeface="Cambria Math" charset="0"/>
                                    <a:ea typeface="Calibri_boole" charset="0"/>
                                    <a:cs typeface="Calibri_boole" charset="0"/>
                                  </a:rPr>
                                  <m:t>=</m:t>
                                </m:r>
                                <m:acc>
                                  <m:accPr>
                                    <m:chr m:val="̅"/>
                                    <m:ctrlPr>
                                      <a:rPr lang="fr-FR" sz="1600" b="0" i="1">
                                        <a:latin typeface="Cambria Math" charset="0"/>
                                        <a:ea typeface="Calibri_boole" charset="0"/>
                                        <a:cs typeface="Calibri_boole" charset="0"/>
                                      </a:rPr>
                                    </m:ctrlPr>
                                  </m:accPr>
                                  <m:e>
                                    <m:r>
                                      <m:rPr>
                                        <m:sty m:val="p"/>
                                      </m:rPr>
                                      <a:rPr lang="fr-FR" sz="1600" b="0" i="0">
                                        <a:latin typeface="Cambria Math" charset="0"/>
                                        <a:ea typeface="Calibri_boole" charset="0"/>
                                        <a:cs typeface="Calibri_boole" charset="0"/>
                                      </a:rPr>
                                      <m:t>a</m:t>
                                    </m:r>
                                    <m:r>
                                      <a:rPr lang="fr-FR" sz="1600" b="0" i="0">
                                        <a:latin typeface="Cambria Math" charset="0"/>
                                        <a:ea typeface="Calibri_boole" charset="0"/>
                                        <a:cs typeface="Calibri_boole" charset="0"/>
                                      </a:rPr>
                                      <m:t>+</m:t>
                                    </m:r>
                                    <m:r>
                                      <m:rPr>
                                        <m:sty m:val="p"/>
                                      </m:rPr>
                                      <a:rPr lang="fr-FR" sz="1600" b="0" i="0">
                                        <a:latin typeface="Cambria Math" charset="0"/>
                                        <a:ea typeface="Calibri_boole" charset="0"/>
                                        <a:cs typeface="Calibri_boole" charset="0"/>
                                      </a:rPr>
                                      <m:t>b</m:t>
                                    </m:r>
                                  </m:e>
                                </m:acc>
                              </m:oMath>
                            </m:oMathPara>
                          </a14:m>
                          <a:endParaRPr lang="fr-FR" i="0">
                            <a:latin typeface="Calibri_boole" charset="0"/>
                            <a:ea typeface="Calibri_boole" charset="0"/>
                            <a:cs typeface="Calibri_boole" charset="0"/>
                          </a:endParaRPr>
                        </a:p>
                      </a:txBody>
                      <a:tcPr/>
                    </a:tc>
                  </a:tr>
                  <a:tr h="1459552">
                    <a:tc>
                      <a:txBody>
                        <a:bodyPr/>
                        <a:lstStyle/>
                        <a:p>
                          <a:pPr algn="ctr"/>
                          <a:r>
                            <a:rPr lang="fr-FR"/>
                            <a:t>NON ET/</a:t>
                          </a:r>
                          <a:r>
                            <a:rPr lang="fr-FR" i="1"/>
                            <a:t>NAND</a:t>
                          </a:r>
                        </a:p>
                      </a:txBody>
                      <a:tcPr anchor="ctr"/>
                    </a:tc>
                    <a:tc>
                      <a:txBody>
                        <a:bodyPr/>
                        <a:lstStyle/>
                        <a:p>
                          <a:endParaRPr lang="fr-F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fr-FR" sz="1600" b="0" i="0">
                                    <a:latin typeface="Cambria Math" charset="0"/>
                                    <a:ea typeface="Calibri_boole" charset="0"/>
                                    <a:cs typeface="Calibri_boole" charset="0"/>
                                  </a:rPr>
                                  <m:t>S</m:t>
                                </m:r>
                                <m:r>
                                  <a:rPr lang="fr-FR" sz="1600" b="0" i="0">
                                    <a:latin typeface="Cambria Math" charset="0"/>
                                    <a:ea typeface="Calibri_boole" charset="0"/>
                                    <a:cs typeface="Calibri_boole" charset="0"/>
                                  </a:rPr>
                                  <m:t>=</m:t>
                                </m:r>
                                <m:acc>
                                  <m:accPr>
                                    <m:chr m:val="̅"/>
                                    <m:ctrlPr>
                                      <a:rPr lang="fr-FR" sz="1600" b="0" i="1">
                                        <a:latin typeface="Cambria Math" charset="0"/>
                                        <a:ea typeface="Calibri_boole" charset="0"/>
                                        <a:cs typeface="Calibri_boole" charset="0"/>
                                      </a:rPr>
                                    </m:ctrlPr>
                                  </m:accPr>
                                  <m:e>
                                    <m:r>
                                      <m:rPr>
                                        <m:sty m:val="p"/>
                                      </m:rPr>
                                      <a:rPr lang="fr-FR" sz="1600" b="0" i="0">
                                        <a:latin typeface="Cambria Math" charset="0"/>
                                        <a:ea typeface="Calibri_boole" charset="0"/>
                                        <a:cs typeface="Calibri_boole" charset="0"/>
                                      </a:rPr>
                                      <m:t>a</m:t>
                                    </m:r>
                                    <m:r>
                                      <a:rPr lang="fr-FR" sz="1600" b="0" i="0">
                                        <a:latin typeface="Cambria Math" charset="0"/>
                                        <a:ea typeface="Calibri_boole" charset="0"/>
                                        <a:cs typeface="Calibri_boole" charset="0"/>
                                      </a:rPr>
                                      <m:t>.</m:t>
                                    </m:r>
                                    <m:r>
                                      <m:rPr>
                                        <m:sty m:val="p"/>
                                      </m:rPr>
                                      <a:rPr lang="fr-FR" sz="1600" b="0" i="0">
                                        <a:latin typeface="Cambria Math" charset="0"/>
                                        <a:ea typeface="Calibri_boole" charset="0"/>
                                        <a:cs typeface="Calibri_boole" charset="0"/>
                                      </a:rPr>
                                      <m:t>b</m:t>
                                    </m:r>
                                  </m:e>
                                </m:acc>
                              </m:oMath>
                            </m:oMathPara>
                          </a14:m>
                          <a:endParaRPr lang="fr-FR" i="0">
                            <a:latin typeface="Calibri_boole" charset="0"/>
                            <a:ea typeface="Calibri_boole" charset="0"/>
                            <a:cs typeface="Calibri_boole" charset="0"/>
                          </a:endParaRPr>
                        </a:p>
                        <a:p>
                          <a:endParaRPr lang="fr-FR">
                            <a:latin typeface="Calibri_boole" charset="0"/>
                            <a:ea typeface="Calibri_boole" charset="0"/>
                            <a:cs typeface="Calibri_boole" charset="0"/>
                          </a:endParaRPr>
                        </a:p>
                      </a:txBody>
                      <a:tcPr/>
                    </a:tc>
                  </a:tr>
                </a:tbl>
              </a:graphicData>
            </a:graphic>
          </p:graphicFrame>
        </mc:Choice>
        <mc:Fallback xmlns="">
          <p:graphicFrame>
            <p:nvGraphicFramePr>
              <p:cNvPr id="7" name="Tableau 6"/>
              <p:cNvGraphicFramePr>
                <a:graphicFrameLocks noGrp="1"/>
              </p:cNvGraphicFramePr>
              <p:nvPr>
                <p:extLst>
                  <p:ext uri="{D42A27DB-BD31-4B8C-83A1-F6EECF244321}">
                    <p14:modId xmlns:p14="http://schemas.microsoft.com/office/powerpoint/2010/main" val="1389755290"/>
                  </p:ext>
                </p:extLst>
              </p:nvPr>
            </p:nvGraphicFramePr>
            <p:xfrm>
              <a:off x="919990" y="1732523"/>
              <a:ext cx="7233410" cy="3882705"/>
            </p:xfrm>
            <a:graphic>
              <a:graphicData uri="http://schemas.openxmlformats.org/drawingml/2006/table">
                <a:tbl>
                  <a:tblPr firstRow="1" bandRow="1">
                    <a:tableStyleId>{5C22544A-7EE6-4342-B048-85BDC9FD1C3A}</a:tableStyleId>
                  </a:tblPr>
                  <a:tblGrid>
                    <a:gridCol w="2411137"/>
                    <a:gridCol w="1789349"/>
                    <a:gridCol w="3032924"/>
                  </a:tblGrid>
                  <a:tr h="938717">
                    <a:tc>
                      <a:txBody>
                        <a:bodyPr/>
                        <a:lstStyle/>
                        <a:p>
                          <a:pPr algn="ctr" fontAlgn="base"/>
                          <a:r>
                            <a:rPr lang="fr-FR"/>
                            <a:t>Fonction</a:t>
                          </a:r>
                        </a:p>
                      </a:txBody>
                      <a:tcPr anchor="ctr"/>
                    </a:tc>
                    <a:tc>
                      <a:txBody>
                        <a:bodyPr/>
                        <a:lstStyle/>
                        <a:p>
                          <a:pPr algn="ctr" fontAlgn="base"/>
                          <a:r>
                            <a:rPr lang="fr-FR"/>
                            <a:t>Symbole</a:t>
                          </a:r>
                        </a:p>
                      </a:txBody>
                      <a:tcPr anchor="ctr"/>
                    </a:tc>
                    <a:tc>
                      <a:txBody>
                        <a:bodyPr/>
                        <a:lstStyle/>
                        <a:p>
                          <a:pPr algn="ctr" fontAlgn="base"/>
                          <a:r>
                            <a:rPr lang="fr-FR"/>
                            <a:t>Schéma Contact équivalent</a:t>
                          </a:r>
                        </a:p>
                      </a:txBody>
                      <a:tcPr anchor="ctr"/>
                    </a:tc>
                  </a:tr>
                  <a:tr h="14844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t>NON OU/</a:t>
                          </a:r>
                          <a:r>
                            <a:rPr lang="fr-FR" i="1"/>
                            <a:t>NOR</a:t>
                          </a:r>
                        </a:p>
                      </a:txBody>
                      <a:tcPr anchor="ctr"/>
                    </a:tc>
                    <a:tc>
                      <a:txBody>
                        <a:bodyPr/>
                        <a:lstStyle/>
                        <a:p>
                          <a:endParaRPr lang="fr-FR"/>
                        </a:p>
                      </a:txBody>
                      <a:tcPr/>
                    </a:tc>
                    <a:tc>
                      <a:txBody>
                        <a:bodyPr/>
                        <a:lstStyle/>
                        <a:p>
                          <a:endParaRPr lang="fr-FR"/>
                        </a:p>
                      </a:txBody>
                      <a:tcPr>
                        <a:blipFill rotWithShape="0">
                          <a:blip r:embed="rId3"/>
                          <a:stretch>
                            <a:fillRect l="-138755" t="-63525" r="-803" b="-99180"/>
                          </a:stretch>
                        </a:blipFill>
                      </a:tcPr>
                    </a:tc>
                  </a:tr>
                  <a:tr h="1459552">
                    <a:tc>
                      <a:txBody>
                        <a:bodyPr/>
                        <a:lstStyle/>
                        <a:p>
                          <a:pPr algn="ctr"/>
                          <a:r>
                            <a:rPr lang="fr-FR"/>
                            <a:t>NON ET/</a:t>
                          </a:r>
                          <a:r>
                            <a:rPr lang="fr-FR" i="1"/>
                            <a:t>NAND</a:t>
                          </a:r>
                        </a:p>
                      </a:txBody>
                      <a:tcPr anchor="ctr"/>
                    </a:tc>
                    <a:tc>
                      <a:txBody>
                        <a:bodyPr/>
                        <a:lstStyle/>
                        <a:p>
                          <a:endParaRPr lang="fr-FR"/>
                        </a:p>
                      </a:txBody>
                      <a:tcPr/>
                    </a:tc>
                    <a:tc>
                      <a:txBody>
                        <a:bodyPr/>
                        <a:lstStyle/>
                        <a:p>
                          <a:endParaRPr lang="fr-FR"/>
                        </a:p>
                      </a:txBody>
                      <a:tcPr>
                        <a:blipFill rotWithShape="0">
                          <a:blip r:embed="rId3"/>
                          <a:stretch>
                            <a:fillRect l="-138755" t="-166250" r="-803" b="-833"/>
                          </a:stretch>
                        </a:blipFill>
                      </a:tcPr>
                    </a:tc>
                  </a:tr>
                </a:tbl>
              </a:graphicData>
            </a:graphic>
          </p:graphicFrame>
        </mc:Fallback>
      </mc:AlternateContent>
      <p:grpSp>
        <p:nvGrpSpPr>
          <p:cNvPr id="208" name="Grouper 207"/>
          <p:cNvGrpSpPr/>
          <p:nvPr/>
        </p:nvGrpSpPr>
        <p:grpSpPr>
          <a:xfrm>
            <a:off x="3612523" y="3100989"/>
            <a:ext cx="1227136" cy="655840"/>
            <a:chOff x="3619901" y="3100989"/>
            <a:chExt cx="1227136" cy="655840"/>
          </a:xfrm>
        </p:grpSpPr>
        <p:cxnSp>
          <p:nvCxnSpPr>
            <p:cNvPr id="11" name="Connecteur droit 10"/>
            <p:cNvCxnSpPr/>
            <p:nvPr/>
          </p:nvCxnSpPr>
          <p:spPr>
            <a:xfrm>
              <a:off x="4506924" y="3424295"/>
              <a:ext cx="340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4508182" y="3338602"/>
              <a:ext cx="184557" cy="1845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p:cNvSpPr/>
            <p:nvPr/>
          </p:nvSpPr>
          <p:spPr>
            <a:xfrm>
              <a:off x="3968086" y="3100989"/>
              <a:ext cx="526038" cy="6558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a:solidFill>
                    <a:schemeClr val="tx1"/>
                  </a:solidFill>
                </a:rPr>
                <a:t>≥1</a:t>
              </a:r>
              <a:endParaRPr lang="fr-FR">
                <a:solidFill>
                  <a:schemeClr val="tx1"/>
                </a:solidFill>
              </a:endParaRPr>
            </a:p>
          </p:txBody>
        </p:sp>
        <p:cxnSp>
          <p:nvCxnSpPr>
            <p:cNvPr id="133" name="Connecteur droit 132"/>
            <p:cNvCxnSpPr/>
            <p:nvPr/>
          </p:nvCxnSpPr>
          <p:spPr>
            <a:xfrm>
              <a:off x="3619901" y="3208517"/>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p:nvPr/>
          </p:nvCxnSpPr>
          <p:spPr>
            <a:xfrm>
              <a:off x="3622246" y="3646961"/>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er 208"/>
          <p:cNvGrpSpPr/>
          <p:nvPr/>
        </p:nvGrpSpPr>
        <p:grpSpPr>
          <a:xfrm>
            <a:off x="3612523" y="4507791"/>
            <a:ext cx="1213556" cy="655840"/>
            <a:chOff x="3612523" y="4507791"/>
            <a:chExt cx="1213556" cy="655840"/>
          </a:xfrm>
        </p:grpSpPr>
        <p:sp>
          <p:nvSpPr>
            <p:cNvPr id="39" name="Rectangle 38"/>
            <p:cNvSpPr/>
            <p:nvPr/>
          </p:nvSpPr>
          <p:spPr>
            <a:xfrm>
              <a:off x="3960708" y="4507791"/>
              <a:ext cx="526038" cy="6558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4043028" y="4602946"/>
              <a:ext cx="394660" cy="461665"/>
            </a:xfrm>
            <a:prstGeom prst="rect">
              <a:avLst/>
            </a:prstGeom>
            <a:noFill/>
          </p:spPr>
          <p:txBody>
            <a:bodyPr wrap="none" rtlCol="0">
              <a:spAutoFit/>
            </a:bodyPr>
            <a:lstStyle/>
            <a:p>
              <a:r>
                <a:rPr lang="fr-FR" sz="2400">
                  <a:solidFill>
                    <a:schemeClr val="tx1"/>
                  </a:solidFill>
                  <a:latin typeface="+mn-lt"/>
                </a:rPr>
                <a:t>&amp;</a:t>
              </a:r>
            </a:p>
          </p:txBody>
        </p:sp>
        <p:cxnSp>
          <p:nvCxnSpPr>
            <p:cNvPr id="41" name="Connecteur droit 40"/>
            <p:cNvCxnSpPr/>
            <p:nvPr/>
          </p:nvCxnSpPr>
          <p:spPr>
            <a:xfrm>
              <a:off x="3612523" y="4615319"/>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4485966" y="4835711"/>
              <a:ext cx="340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3614868" y="5053763"/>
              <a:ext cx="341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Ellipse 134"/>
            <p:cNvSpPr/>
            <p:nvPr/>
          </p:nvSpPr>
          <p:spPr>
            <a:xfrm>
              <a:off x="4485530" y="4734981"/>
              <a:ext cx="184557" cy="1845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0" name="Grouper 209"/>
          <p:cNvGrpSpPr/>
          <p:nvPr/>
        </p:nvGrpSpPr>
        <p:grpSpPr>
          <a:xfrm>
            <a:off x="6159050" y="2683978"/>
            <a:ext cx="1566263" cy="1257202"/>
            <a:chOff x="6159050" y="2683978"/>
            <a:chExt cx="1566263" cy="1257202"/>
          </a:xfrm>
        </p:grpSpPr>
        <p:cxnSp>
          <p:nvCxnSpPr>
            <p:cNvPr id="25" name="Connecteur droit 24"/>
            <p:cNvCxnSpPr/>
            <p:nvPr/>
          </p:nvCxnSpPr>
          <p:spPr>
            <a:xfrm>
              <a:off x="6159050" y="2806332"/>
              <a:ext cx="0" cy="1094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6160618" y="3168891"/>
              <a:ext cx="415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6676312" y="2683978"/>
              <a:ext cx="258404" cy="276999"/>
            </a:xfrm>
            <a:prstGeom prst="rect">
              <a:avLst/>
            </a:prstGeom>
          </p:spPr>
          <p:txBody>
            <a:bodyPr wrap="none">
              <a:spAutoFit/>
            </a:bodyPr>
            <a:lstStyle/>
            <a:p>
              <a:r>
                <a:rPr lang="fr-FR" sz="1200">
                  <a:solidFill>
                    <a:schemeClr val="tx1"/>
                  </a:solidFill>
                  <a:latin typeface="Calibri_boole" charset="0"/>
                  <a:ea typeface="Calibri_boole" charset="0"/>
                  <a:cs typeface="Calibri_boole" charset="0"/>
                </a:rPr>
                <a:t>a</a:t>
              </a:r>
            </a:p>
          </p:txBody>
        </p:sp>
        <p:cxnSp>
          <p:nvCxnSpPr>
            <p:cNvPr id="22" name="Connecteur droit 21"/>
            <p:cNvCxnSpPr/>
            <p:nvPr/>
          </p:nvCxnSpPr>
          <p:spPr>
            <a:xfrm>
              <a:off x="7718907" y="2795760"/>
              <a:ext cx="0" cy="11454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7519212" y="3160856"/>
              <a:ext cx="19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Arc plein 35"/>
            <p:cNvSpPr/>
            <p:nvPr/>
          </p:nvSpPr>
          <p:spPr>
            <a:xfrm rot="16200000">
              <a:off x="7272446" y="3065144"/>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Arc plein 36"/>
            <p:cNvSpPr/>
            <p:nvPr/>
          </p:nvSpPr>
          <p:spPr>
            <a:xfrm rot="5400000" flipH="1">
              <a:off x="7312659" y="3065143"/>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mc:AlternateContent xmlns:mc="http://schemas.openxmlformats.org/markup-compatibility/2006" xmlns:a14="http://schemas.microsoft.com/office/drawing/2010/main">
          <mc:Choice Requires="a14">
            <p:sp>
              <p:nvSpPr>
                <p:cNvPr id="60" name="Rectangle 59"/>
                <p:cNvSpPr/>
                <p:nvPr/>
              </p:nvSpPr>
              <p:spPr>
                <a:xfrm>
                  <a:off x="7278390" y="2813276"/>
                  <a:ext cx="32733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1400" b="0" i="0">
                            <a:solidFill>
                              <a:schemeClr val="tx1"/>
                            </a:solidFill>
                            <a:latin typeface="Cambria Math" charset="0"/>
                            <a:ea typeface="Calibri_boole" charset="0"/>
                            <a:cs typeface="Calibri_boole" charset="0"/>
                          </a:rPr>
                          <m:t>X</m:t>
                        </m:r>
                      </m:oMath>
                    </m:oMathPara>
                  </a14:m>
                  <a:endParaRPr lang="fr-FR" sz="1400">
                    <a:solidFill>
                      <a:schemeClr val="tx1"/>
                    </a:solidFill>
                    <a:latin typeface="Calibri_boole" charset="0"/>
                    <a:ea typeface="Calibri_boole" charset="0"/>
                    <a:cs typeface="Calibri_boole"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7278390" y="2813276"/>
                  <a:ext cx="327334" cy="307777"/>
                </a:xfrm>
                <a:prstGeom prst="rect">
                  <a:avLst/>
                </a:prstGeom>
                <a:blipFill rotWithShape="0">
                  <a:blip r:embed="rId4"/>
                  <a:stretch>
                    <a:fillRect/>
                  </a:stretch>
                </a:blipFill>
              </p:spPr>
              <p:txBody>
                <a:bodyPr/>
                <a:lstStyle/>
                <a:p>
                  <a:r>
                    <a:rPr lang="fr-FR">
                      <a:noFill/>
                    </a:rPr>
                    <a:t> </a:t>
                  </a:r>
                </a:p>
              </p:txBody>
            </p:sp>
          </mc:Fallback>
        </mc:AlternateContent>
        <p:cxnSp>
          <p:nvCxnSpPr>
            <p:cNvPr id="136" name="Connecteur droit 135"/>
            <p:cNvCxnSpPr/>
            <p:nvPr/>
          </p:nvCxnSpPr>
          <p:spPr>
            <a:xfrm rot="5400000">
              <a:off x="6667219" y="2998805"/>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Connecteur droit 136"/>
            <p:cNvCxnSpPr/>
            <p:nvPr/>
          </p:nvCxnSpPr>
          <p:spPr>
            <a:xfrm rot="5400000">
              <a:off x="6804949" y="2998805"/>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Connecteur droit 137"/>
            <p:cNvCxnSpPr/>
            <p:nvPr/>
          </p:nvCxnSpPr>
          <p:spPr>
            <a:xfrm rot="5400000">
              <a:off x="6670606" y="3341705"/>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Connecteur droit 138"/>
            <p:cNvCxnSpPr/>
            <p:nvPr/>
          </p:nvCxnSpPr>
          <p:spPr>
            <a:xfrm rot="5400000">
              <a:off x="6808336" y="3341705"/>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er 139"/>
            <p:cNvGrpSpPr/>
            <p:nvPr/>
          </p:nvGrpSpPr>
          <p:grpSpPr>
            <a:xfrm>
              <a:off x="6580759" y="2989461"/>
              <a:ext cx="161138" cy="359505"/>
              <a:chOff x="5711856" y="4510945"/>
              <a:chExt cx="161138" cy="359505"/>
            </a:xfrm>
          </p:grpSpPr>
          <p:cxnSp>
            <p:nvCxnSpPr>
              <p:cNvPr id="141" name="Connecteur droit 140"/>
              <p:cNvCxnSpPr/>
              <p:nvPr/>
            </p:nvCxnSpPr>
            <p:spPr>
              <a:xfrm>
                <a:off x="5711856" y="451711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Connecteur droit 141"/>
              <p:cNvCxnSpPr/>
              <p:nvPr/>
            </p:nvCxnSpPr>
            <p:spPr>
              <a:xfrm>
                <a:off x="5718206" y="486636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Connecteur droit 142"/>
              <p:cNvCxnSpPr/>
              <p:nvPr/>
            </p:nvCxnSpPr>
            <p:spPr>
              <a:xfrm>
                <a:off x="5714746" y="4510945"/>
                <a:ext cx="0" cy="359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 name="Grouper 143"/>
            <p:cNvGrpSpPr/>
            <p:nvPr/>
          </p:nvGrpSpPr>
          <p:grpSpPr>
            <a:xfrm flipH="1">
              <a:off x="6879209" y="2983111"/>
              <a:ext cx="161138" cy="359505"/>
              <a:chOff x="5711856" y="4510945"/>
              <a:chExt cx="161138" cy="359505"/>
            </a:xfrm>
          </p:grpSpPr>
          <p:cxnSp>
            <p:nvCxnSpPr>
              <p:cNvPr id="145" name="Connecteur droit 144"/>
              <p:cNvCxnSpPr/>
              <p:nvPr/>
            </p:nvCxnSpPr>
            <p:spPr>
              <a:xfrm>
                <a:off x="5711856" y="451711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necteur droit 145"/>
              <p:cNvCxnSpPr/>
              <p:nvPr/>
            </p:nvCxnSpPr>
            <p:spPr>
              <a:xfrm>
                <a:off x="5718206" y="4866364"/>
                <a:ext cx="154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Connecteur droit 146"/>
              <p:cNvCxnSpPr/>
              <p:nvPr/>
            </p:nvCxnSpPr>
            <p:spPr>
              <a:xfrm>
                <a:off x="5714746" y="4510945"/>
                <a:ext cx="0" cy="359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 name="Rectangle 147"/>
            <p:cNvSpPr/>
            <p:nvPr/>
          </p:nvSpPr>
          <p:spPr>
            <a:xfrm>
              <a:off x="6678158" y="3065305"/>
              <a:ext cx="264816" cy="276999"/>
            </a:xfrm>
            <a:prstGeom prst="rect">
              <a:avLst/>
            </a:prstGeom>
          </p:spPr>
          <p:txBody>
            <a:bodyPr wrap="none">
              <a:spAutoFit/>
            </a:bodyPr>
            <a:lstStyle/>
            <a:p>
              <a:r>
                <a:rPr lang="fr-FR" sz="1200">
                  <a:solidFill>
                    <a:schemeClr val="tx1"/>
                  </a:solidFill>
                  <a:latin typeface="Calibri_boole" charset="0"/>
                  <a:ea typeface="Calibri_boole" charset="0"/>
                  <a:cs typeface="Calibri_boole" charset="0"/>
                </a:rPr>
                <a:t>b</a:t>
              </a:r>
              <a:endParaRPr lang="fr-FR" sz="1400">
                <a:solidFill>
                  <a:schemeClr val="tx1"/>
                </a:solidFill>
                <a:latin typeface="Calibri_boole" charset="0"/>
                <a:ea typeface="Calibri_boole" charset="0"/>
                <a:cs typeface="Calibri_boole" charset="0"/>
              </a:endParaRPr>
            </a:p>
          </p:txBody>
        </p:sp>
        <p:cxnSp>
          <p:nvCxnSpPr>
            <p:cNvPr id="156" name="Connecteur droit 155"/>
            <p:cNvCxnSpPr/>
            <p:nvPr/>
          </p:nvCxnSpPr>
          <p:spPr>
            <a:xfrm>
              <a:off x="7530918" y="3676751"/>
              <a:ext cx="19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Arc plein 156"/>
            <p:cNvSpPr/>
            <p:nvPr/>
          </p:nvSpPr>
          <p:spPr>
            <a:xfrm rot="16200000">
              <a:off x="7284152" y="3574704"/>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8" name="Arc plein 157"/>
            <p:cNvSpPr/>
            <p:nvPr/>
          </p:nvSpPr>
          <p:spPr>
            <a:xfrm rot="5400000" flipH="1">
              <a:off x="7324365" y="3574703"/>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9" name="Rectangle 158"/>
            <p:cNvSpPr/>
            <p:nvPr/>
          </p:nvSpPr>
          <p:spPr>
            <a:xfrm>
              <a:off x="7293529" y="3297060"/>
              <a:ext cx="266420"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S</a:t>
              </a:r>
            </a:p>
          </p:txBody>
        </p:sp>
        <p:cxnSp>
          <p:nvCxnSpPr>
            <p:cNvPr id="160" name="Connecteur droit 159"/>
            <p:cNvCxnSpPr/>
            <p:nvPr/>
          </p:nvCxnSpPr>
          <p:spPr>
            <a:xfrm>
              <a:off x="7038013" y="3171546"/>
              <a:ext cx="2641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Connecteur droit 160"/>
            <p:cNvCxnSpPr/>
            <p:nvPr/>
          </p:nvCxnSpPr>
          <p:spPr>
            <a:xfrm rot="5400000">
              <a:off x="6450370" y="3681746"/>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Connecteur droit 161"/>
            <p:cNvCxnSpPr/>
            <p:nvPr/>
          </p:nvCxnSpPr>
          <p:spPr>
            <a:xfrm rot="5400000">
              <a:off x="6588100" y="3681746"/>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Connecteur droit 162"/>
            <p:cNvCxnSpPr/>
            <p:nvPr/>
          </p:nvCxnSpPr>
          <p:spPr>
            <a:xfrm>
              <a:off x="6658871" y="3679133"/>
              <a:ext cx="636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Connecteur droit 163"/>
            <p:cNvCxnSpPr/>
            <p:nvPr/>
          </p:nvCxnSpPr>
          <p:spPr>
            <a:xfrm>
              <a:off x="6165031" y="3679406"/>
              <a:ext cx="355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Rectangle 164"/>
                <p:cNvSpPr/>
                <p:nvPr/>
              </p:nvSpPr>
              <p:spPr>
                <a:xfrm>
                  <a:off x="6467347" y="3396124"/>
                  <a:ext cx="31130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r-FR" sz="1400" b="0" i="1">
                                <a:solidFill>
                                  <a:schemeClr val="tx1"/>
                                </a:solidFill>
                                <a:latin typeface="Cambria Math" charset="0"/>
                                <a:ea typeface="Calibri_boole" charset="0"/>
                                <a:cs typeface="Calibri_boole" charset="0"/>
                              </a:rPr>
                            </m:ctrlPr>
                          </m:accPr>
                          <m:e>
                            <m:r>
                              <m:rPr>
                                <m:sty m:val="p"/>
                              </m:rPr>
                              <a:rPr lang="fr-FR" sz="1400" b="0" i="0">
                                <a:solidFill>
                                  <a:schemeClr val="tx1"/>
                                </a:solidFill>
                                <a:latin typeface="Cambria Math" charset="0"/>
                                <a:ea typeface="Calibri_boole" charset="0"/>
                                <a:cs typeface="Calibri_boole" charset="0"/>
                              </a:rPr>
                              <m:t>x</m:t>
                            </m:r>
                          </m:e>
                        </m:acc>
                      </m:oMath>
                    </m:oMathPara>
                  </a14:m>
                  <a:endParaRPr lang="fr-FR" sz="1400">
                    <a:solidFill>
                      <a:schemeClr val="tx1"/>
                    </a:solidFill>
                    <a:latin typeface="Calibri_boole" charset="0"/>
                    <a:ea typeface="Calibri_boole" charset="0"/>
                    <a:cs typeface="Calibri_boole" charset="0"/>
                  </a:endParaRPr>
                </a:p>
              </p:txBody>
            </p:sp>
          </mc:Choice>
          <mc:Fallback xmlns="">
            <p:sp>
              <p:nvSpPr>
                <p:cNvPr id="165" name="Rectangle 164"/>
                <p:cNvSpPr>
                  <a:spLocks noRot="1" noChangeAspect="1" noMove="1" noResize="1" noEditPoints="1" noAdjustHandles="1" noChangeArrowheads="1" noChangeShapeType="1" noTextEdit="1"/>
                </p:cNvSpPr>
                <p:nvPr/>
              </p:nvSpPr>
              <p:spPr>
                <a:xfrm>
                  <a:off x="6467347" y="3396124"/>
                  <a:ext cx="311304" cy="307777"/>
                </a:xfrm>
                <a:prstGeom prst="rect">
                  <a:avLst/>
                </a:prstGeom>
                <a:blipFill rotWithShape="0">
                  <a:blip r:embed="rId5"/>
                  <a:stretch>
                    <a:fillRect/>
                  </a:stretch>
                </a:blipFill>
              </p:spPr>
              <p:txBody>
                <a:bodyPr/>
                <a:lstStyle/>
                <a:p>
                  <a:r>
                    <a:rPr lang="fr-FR">
                      <a:noFill/>
                    </a:rPr>
                    <a:t> </a:t>
                  </a:r>
                </a:p>
              </p:txBody>
            </p:sp>
          </mc:Fallback>
        </mc:AlternateContent>
        <p:cxnSp>
          <p:nvCxnSpPr>
            <p:cNvPr id="166" name="Connecteur droit 165"/>
            <p:cNvCxnSpPr/>
            <p:nvPr/>
          </p:nvCxnSpPr>
          <p:spPr>
            <a:xfrm flipH="1">
              <a:off x="6528416" y="3630640"/>
              <a:ext cx="122246" cy="110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 name="Grouper 210"/>
          <p:cNvGrpSpPr/>
          <p:nvPr/>
        </p:nvGrpSpPr>
        <p:grpSpPr>
          <a:xfrm>
            <a:off x="6173566" y="4290732"/>
            <a:ext cx="1566263" cy="1145420"/>
            <a:chOff x="6173566" y="4290732"/>
            <a:chExt cx="1566263" cy="1145420"/>
          </a:xfrm>
        </p:grpSpPr>
        <p:cxnSp>
          <p:nvCxnSpPr>
            <p:cNvPr id="175" name="Connecteur droit 174"/>
            <p:cNvCxnSpPr/>
            <p:nvPr/>
          </p:nvCxnSpPr>
          <p:spPr>
            <a:xfrm>
              <a:off x="6173566" y="4301304"/>
              <a:ext cx="0" cy="1094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Connecteur droit 175"/>
            <p:cNvCxnSpPr/>
            <p:nvPr/>
          </p:nvCxnSpPr>
          <p:spPr>
            <a:xfrm>
              <a:off x="6175707" y="4663863"/>
              <a:ext cx="283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6393286" y="4384939"/>
              <a:ext cx="258404" cy="276999"/>
            </a:xfrm>
            <a:prstGeom prst="rect">
              <a:avLst/>
            </a:prstGeom>
          </p:spPr>
          <p:txBody>
            <a:bodyPr wrap="none">
              <a:spAutoFit/>
            </a:bodyPr>
            <a:lstStyle/>
            <a:p>
              <a:r>
                <a:rPr lang="fr-FR" sz="1200">
                  <a:solidFill>
                    <a:schemeClr val="tx1"/>
                  </a:solidFill>
                  <a:latin typeface="Calibri_boole" charset="0"/>
                  <a:ea typeface="Calibri_boole" charset="0"/>
                  <a:cs typeface="Calibri_boole" charset="0"/>
                </a:rPr>
                <a:t>a</a:t>
              </a:r>
            </a:p>
          </p:txBody>
        </p:sp>
        <p:cxnSp>
          <p:nvCxnSpPr>
            <p:cNvPr id="178" name="Connecteur droit 177"/>
            <p:cNvCxnSpPr/>
            <p:nvPr/>
          </p:nvCxnSpPr>
          <p:spPr>
            <a:xfrm>
              <a:off x="7733423" y="4290732"/>
              <a:ext cx="0" cy="11454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Connecteur droit 178"/>
            <p:cNvCxnSpPr/>
            <p:nvPr/>
          </p:nvCxnSpPr>
          <p:spPr>
            <a:xfrm>
              <a:off x="7533728" y="4655828"/>
              <a:ext cx="19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Arc plein 179"/>
            <p:cNvSpPr/>
            <p:nvPr/>
          </p:nvSpPr>
          <p:spPr>
            <a:xfrm rot="16200000">
              <a:off x="7286962" y="4560116"/>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1" name="Arc plein 180"/>
            <p:cNvSpPr/>
            <p:nvPr/>
          </p:nvSpPr>
          <p:spPr>
            <a:xfrm rot="5400000" flipH="1">
              <a:off x="7327175" y="4560115"/>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mc:AlternateContent xmlns:mc="http://schemas.openxmlformats.org/markup-compatibility/2006" xmlns:a14="http://schemas.microsoft.com/office/drawing/2010/main">
          <mc:Choice Requires="a14">
            <p:sp>
              <p:nvSpPr>
                <p:cNvPr id="182" name="Rectangle 181"/>
                <p:cNvSpPr/>
                <p:nvPr/>
              </p:nvSpPr>
              <p:spPr>
                <a:xfrm>
                  <a:off x="7292906" y="4308248"/>
                  <a:ext cx="32733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1400" b="0" i="0">
                            <a:solidFill>
                              <a:schemeClr val="tx1"/>
                            </a:solidFill>
                            <a:latin typeface="Cambria Math" charset="0"/>
                            <a:ea typeface="Calibri_boole" charset="0"/>
                            <a:cs typeface="Calibri_boole" charset="0"/>
                          </a:rPr>
                          <m:t>X</m:t>
                        </m:r>
                      </m:oMath>
                    </m:oMathPara>
                  </a14:m>
                  <a:endParaRPr lang="fr-FR" sz="1400">
                    <a:solidFill>
                      <a:schemeClr val="tx1"/>
                    </a:solidFill>
                    <a:latin typeface="Calibri_boole" charset="0"/>
                    <a:ea typeface="Calibri_boole" charset="0"/>
                    <a:cs typeface="Calibri_boole" charset="0"/>
                  </a:endParaRPr>
                </a:p>
              </p:txBody>
            </p:sp>
          </mc:Choice>
          <mc:Fallback xmlns="">
            <p:sp>
              <p:nvSpPr>
                <p:cNvPr id="182" name="Rectangle 181"/>
                <p:cNvSpPr>
                  <a:spLocks noRot="1" noChangeAspect="1" noMove="1" noResize="1" noEditPoints="1" noAdjustHandles="1" noChangeArrowheads="1" noChangeShapeType="1" noTextEdit="1"/>
                </p:cNvSpPr>
                <p:nvPr/>
              </p:nvSpPr>
              <p:spPr>
                <a:xfrm>
                  <a:off x="7292906" y="4308248"/>
                  <a:ext cx="327334" cy="307777"/>
                </a:xfrm>
                <a:prstGeom prst="rect">
                  <a:avLst/>
                </a:prstGeom>
                <a:blipFill rotWithShape="0">
                  <a:blip r:embed="rId6"/>
                  <a:stretch>
                    <a:fillRect/>
                  </a:stretch>
                </a:blipFill>
              </p:spPr>
              <p:txBody>
                <a:bodyPr/>
                <a:lstStyle/>
                <a:p>
                  <a:r>
                    <a:rPr lang="fr-FR">
                      <a:noFill/>
                    </a:rPr>
                    <a:t> </a:t>
                  </a:r>
                </a:p>
              </p:txBody>
            </p:sp>
          </mc:Fallback>
        </mc:AlternateContent>
        <p:cxnSp>
          <p:nvCxnSpPr>
            <p:cNvPr id="183" name="Connecteur droit 182"/>
            <p:cNvCxnSpPr/>
            <p:nvPr/>
          </p:nvCxnSpPr>
          <p:spPr>
            <a:xfrm rot="5400000">
              <a:off x="6384193" y="4664598"/>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Connecteur droit 183"/>
            <p:cNvCxnSpPr/>
            <p:nvPr/>
          </p:nvCxnSpPr>
          <p:spPr>
            <a:xfrm rot="5400000">
              <a:off x="6521923" y="4664598"/>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Connecteur droit 184"/>
            <p:cNvCxnSpPr/>
            <p:nvPr/>
          </p:nvCxnSpPr>
          <p:spPr>
            <a:xfrm rot="5400000">
              <a:off x="6837519" y="4669765"/>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Connecteur droit 185"/>
            <p:cNvCxnSpPr/>
            <p:nvPr/>
          </p:nvCxnSpPr>
          <p:spPr>
            <a:xfrm rot="5400000">
              <a:off x="6975249" y="4669765"/>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845071" y="4393365"/>
              <a:ext cx="264816" cy="276999"/>
            </a:xfrm>
            <a:prstGeom prst="rect">
              <a:avLst/>
            </a:prstGeom>
          </p:spPr>
          <p:txBody>
            <a:bodyPr wrap="none">
              <a:spAutoFit/>
            </a:bodyPr>
            <a:lstStyle/>
            <a:p>
              <a:r>
                <a:rPr lang="fr-FR" sz="1200">
                  <a:solidFill>
                    <a:schemeClr val="tx1"/>
                  </a:solidFill>
                  <a:latin typeface="Calibri_boole" charset="0"/>
                  <a:ea typeface="Calibri_boole" charset="0"/>
                  <a:cs typeface="Calibri_boole" charset="0"/>
                </a:rPr>
                <a:t>b</a:t>
              </a:r>
              <a:endParaRPr lang="fr-FR" sz="1400">
                <a:solidFill>
                  <a:schemeClr val="tx1"/>
                </a:solidFill>
                <a:latin typeface="Calibri_boole" charset="0"/>
                <a:ea typeface="Calibri_boole" charset="0"/>
                <a:cs typeface="Calibri_boole" charset="0"/>
              </a:endParaRPr>
            </a:p>
          </p:txBody>
        </p:sp>
        <p:cxnSp>
          <p:nvCxnSpPr>
            <p:cNvPr id="196" name="Connecteur droit 195"/>
            <p:cNvCxnSpPr/>
            <p:nvPr/>
          </p:nvCxnSpPr>
          <p:spPr>
            <a:xfrm>
              <a:off x="7545434" y="5171723"/>
              <a:ext cx="19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Arc plein 196"/>
            <p:cNvSpPr/>
            <p:nvPr/>
          </p:nvSpPr>
          <p:spPr>
            <a:xfrm rot="16200000">
              <a:off x="7298668" y="5069676"/>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8" name="Arc plein 197"/>
            <p:cNvSpPr/>
            <p:nvPr/>
          </p:nvSpPr>
          <p:spPr>
            <a:xfrm rot="5400000" flipH="1">
              <a:off x="7338881" y="5069675"/>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9" name="Rectangle 198"/>
            <p:cNvSpPr/>
            <p:nvPr/>
          </p:nvSpPr>
          <p:spPr>
            <a:xfrm>
              <a:off x="7308045" y="4792032"/>
              <a:ext cx="266420" cy="307777"/>
            </a:xfrm>
            <a:prstGeom prst="rect">
              <a:avLst/>
            </a:prstGeom>
          </p:spPr>
          <p:txBody>
            <a:bodyPr wrap="none">
              <a:spAutoFit/>
            </a:bodyPr>
            <a:lstStyle/>
            <a:p>
              <a:r>
                <a:rPr lang="fr-FR" sz="1400">
                  <a:solidFill>
                    <a:schemeClr val="tx1"/>
                  </a:solidFill>
                  <a:latin typeface="Calibri_boole" charset="0"/>
                  <a:ea typeface="Calibri_boole" charset="0"/>
                  <a:cs typeface="Calibri_boole" charset="0"/>
                </a:rPr>
                <a:t>S</a:t>
              </a:r>
            </a:p>
          </p:txBody>
        </p:sp>
        <p:cxnSp>
          <p:nvCxnSpPr>
            <p:cNvPr id="200" name="Connecteur droit 199"/>
            <p:cNvCxnSpPr/>
            <p:nvPr/>
          </p:nvCxnSpPr>
          <p:spPr>
            <a:xfrm>
              <a:off x="7052529" y="4666518"/>
              <a:ext cx="2641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Connecteur droit 200"/>
            <p:cNvCxnSpPr/>
            <p:nvPr/>
          </p:nvCxnSpPr>
          <p:spPr>
            <a:xfrm rot="5400000">
              <a:off x="6464886" y="5176718"/>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Connecteur droit 201"/>
            <p:cNvCxnSpPr/>
            <p:nvPr/>
          </p:nvCxnSpPr>
          <p:spPr>
            <a:xfrm rot="5400000">
              <a:off x="6602616" y="5176718"/>
              <a:ext cx="146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Connecteur droit 202"/>
            <p:cNvCxnSpPr/>
            <p:nvPr/>
          </p:nvCxnSpPr>
          <p:spPr>
            <a:xfrm>
              <a:off x="6673387" y="5174105"/>
              <a:ext cx="636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Connecteur droit 203"/>
            <p:cNvCxnSpPr/>
            <p:nvPr/>
          </p:nvCxnSpPr>
          <p:spPr>
            <a:xfrm>
              <a:off x="6179547" y="5174378"/>
              <a:ext cx="355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5" name="Rectangle 204"/>
                <p:cNvSpPr/>
                <p:nvPr/>
              </p:nvSpPr>
              <p:spPr>
                <a:xfrm>
                  <a:off x="6481863" y="4891096"/>
                  <a:ext cx="31130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r-FR" sz="1400" b="0" i="1">
                                <a:solidFill>
                                  <a:schemeClr val="tx1"/>
                                </a:solidFill>
                                <a:latin typeface="Cambria Math" charset="0"/>
                                <a:ea typeface="Calibri_boole" charset="0"/>
                                <a:cs typeface="Calibri_boole" charset="0"/>
                              </a:rPr>
                            </m:ctrlPr>
                          </m:accPr>
                          <m:e>
                            <m:r>
                              <m:rPr>
                                <m:sty m:val="p"/>
                              </m:rPr>
                              <a:rPr lang="fr-FR" sz="1400" b="0" i="0">
                                <a:solidFill>
                                  <a:schemeClr val="tx1"/>
                                </a:solidFill>
                                <a:latin typeface="Cambria Math" charset="0"/>
                                <a:ea typeface="Calibri_boole" charset="0"/>
                                <a:cs typeface="Calibri_boole" charset="0"/>
                              </a:rPr>
                              <m:t>x</m:t>
                            </m:r>
                          </m:e>
                        </m:acc>
                      </m:oMath>
                    </m:oMathPara>
                  </a14:m>
                  <a:endParaRPr lang="fr-FR" sz="1400">
                    <a:solidFill>
                      <a:schemeClr val="tx1"/>
                    </a:solidFill>
                    <a:latin typeface="Calibri_boole" charset="0"/>
                    <a:ea typeface="Calibri_boole" charset="0"/>
                    <a:cs typeface="Calibri_boole" charset="0"/>
                  </a:endParaRPr>
                </a:p>
              </p:txBody>
            </p:sp>
          </mc:Choice>
          <mc:Fallback xmlns="">
            <p:sp>
              <p:nvSpPr>
                <p:cNvPr id="205" name="Rectangle 204"/>
                <p:cNvSpPr>
                  <a:spLocks noRot="1" noChangeAspect="1" noMove="1" noResize="1" noEditPoints="1" noAdjustHandles="1" noChangeArrowheads="1" noChangeShapeType="1" noTextEdit="1"/>
                </p:cNvSpPr>
                <p:nvPr/>
              </p:nvSpPr>
              <p:spPr>
                <a:xfrm>
                  <a:off x="6481863" y="4891096"/>
                  <a:ext cx="311304" cy="307777"/>
                </a:xfrm>
                <a:prstGeom prst="rect">
                  <a:avLst/>
                </a:prstGeom>
                <a:blipFill rotWithShape="0">
                  <a:blip r:embed="rId7"/>
                  <a:stretch>
                    <a:fillRect/>
                  </a:stretch>
                </a:blipFill>
              </p:spPr>
              <p:txBody>
                <a:bodyPr/>
                <a:lstStyle/>
                <a:p>
                  <a:r>
                    <a:rPr lang="fr-FR">
                      <a:noFill/>
                    </a:rPr>
                    <a:t> </a:t>
                  </a:r>
                </a:p>
              </p:txBody>
            </p:sp>
          </mc:Fallback>
        </mc:AlternateContent>
        <p:cxnSp>
          <p:nvCxnSpPr>
            <p:cNvPr id="206" name="Connecteur droit 205"/>
            <p:cNvCxnSpPr/>
            <p:nvPr/>
          </p:nvCxnSpPr>
          <p:spPr>
            <a:xfrm flipH="1">
              <a:off x="6542932" y="5125612"/>
              <a:ext cx="122246" cy="110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Connecteur droit 206"/>
            <p:cNvCxnSpPr/>
            <p:nvPr/>
          </p:nvCxnSpPr>
          <p:spPr>
            <a:xfrm>
              <a:off x="6595263" y="4670562"/>
              <a:ext cx="3123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7438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wipe(left)">
                                      <p:cBhvr>
                                        <p:cTn id="15" dur="500"/>
                                        <p:tgtEl>
                                          <p:spTgt spid="2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1"/>
                                        </p:tgtEl>
                                        <p:attrNameLst>
                                          <p:attrName>style.visibility</p:attrName>
                                        </p:attrNameLst>
                                      </p:cBhvr>
                                      <p:to>
                                        <p:strVal val="visible"/>
                                      </p:to>
                                    </p:set>
                                    <p:animEffect transition="in" filter="wipe(left)">
                                      <p:cBhvr>
                                        <p:cTn id="24"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 propos des schémas</a:t>
            </a:r>
          </a:p>
        </p:txBody>
      </p:sp>
      <p:sp>
        <p:nvSpPr>
          <p:cNvPr id="3" name="Espace réservé du contenu 2"/>
          <p:cNvSpPr>
            <a:spLocks noGrp="1"/>
          </p:cNvSpPr>
          <p:nvPr>
            <p:ph idx="1"/>
          </p:nvPr>
        </p:nvSpPr>
        <p:spPr>
          <a:xfrm>
            <a:off x="822959" y="1556952"/>
            <a:ext cx="4358641" cy="410394"/>
          </a:xfrm>
        </p:spPr>
        <p:txBody>
          <a:bodyPr/>
          <a:lstStyle/>
          <a:p>
            <a:r>
              <a:rPr lang="fr-FR"/>
              <a:t>Règles de représentation des liaisons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cxnSp>
        <p:nvCxnSpPr>
          <p:cNvPr id="8" name="Connecteur droit 7"/>
          <p:cNvCxnSpPr/>
          <p:nvPr/>
        </p:nvCxnSpPr>
        <p:spPr>
          <a:xfrm>
            <a:off x="1385455" y="3800764"/>
            <a:ext cx="63176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632364" y="2479964"/>
            <a:ext cx="0" cy="26046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6400801" y="2479964"/>
            <a:ext cx="0" cy="13346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er 36"/>
          <p:cNvGrpSpPr/>
          <p:nvPr/>
        </p:nvGrpSpPr>
        <p:grpSpPr>
          <a:xfrm>
            <a:off x="7411063" y="2475346"/>
            <a:ext cx="92364" cy="1369656"/>
            <a:chOff x="7411063" y="2475346"/>
            <a:chExt cx="92364" cy="1369656"/>
          </a:xfrm>
        </p:grpSpPr>
        <p:cxnSp>
          <p:nvCxnSpPr>
            <p:cNvPr id="25" name="Connecteur droit 24"/>
            <p:cNvCxnSpPr/>
            <p:nvPr/>
          </p:nvCxnSpPr>
          <p:spPr>
            <a:xfrm>
              <a:off x="7457245" y="2475346"/>
              <a:ext cx="0" cy="13346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7411063" y="3752638"/>
              <a:ext cx="92364" cy="923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er 35"/>
          <p:cNvGrpSpPr/>
          <p:nvPr/>
        </p:nvGrpSpPr>
        <p:grpSpPr>
          <a:xfrm>
            <a:off x="5071169" y="2479964"/>
            <a:ext cx="92364" cy="2604655"/>
            <a:chOff x="5071169" y="2479964"/>
            <a:chExt cx="92364" cy="2604655"/>
          </a:xfrm>
        </p:grpSpPr>
        <p:cxnSp>
          <p:nvCxnSpPr>
            <p:cNvPr id="14" name="Connecteur droit 13"/>
            <p:cNvCxnSpPr/>
            <p:nvPr/>
          </p:nvCxnSpPr>
          <p:spPr>
            <a:xfrm>
              <a:off x="5117351" y="2479964"/>
              <a:ext cx="0" cy="26046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5071169" y="3761308"/>
              <a:ext cx="92364" cy="923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 name="ZoneTexte 27"/>
          <p:cNvSpPr txBox="1"/>
          <p:nvPr/>
        </p:nvSpPr>
        <p:spPr>
          <a:xfrm>
            <a:off x="5147352" y="3821987"/>
            <a:ext cx="904415" cy="400110"/>
          </a:xfrm>
          <a:prstGeom prst="rect">
            <a:avLst/>
          </a:prstGeom>
          <a:noFill/>
        </p:spPr>
        <p:txBody>
          <a:bodyPr wrap="none" rtlCol="0">
            <a:spAutoFit/>
          </a:bodyPr>
          <a:lstStyle/>
          <a:p>
            <a:r>
              <a:rPr lang="fr-FR" sz="2000">
                <a:solidFill>
                  <a:schemeClr val="tx1"/>
                </a:solidFill>
                <a:latin typeface="+mn-lt"/>
              </a:rPr>
              <a:t>Liaison</a:t>
            </a:r>
          </a:p>
        </p:txBody>
      </p:sp>
      <p:sp>
        <p:nvSpPr>
          <p:cNvPr id="29" name="ZoneTexte 28"/>
          <p:cNvSpPr txBox="1"/>
          <p:nvPr/>
        </p:nvSpPr>
        <p:spPr>
          <a:xfrm>
            <a:off x="7477874" y="3810001"/>
            <a:ext cx="904415" cy="400110"/>
          </a:xfrm>
          <a:prstGeom prst="rect">
            <a:avLst/>
          </a:prstGeom>
          <a:noFill/>
        </p:spPr>
        <p:txBody>
          <a:bodyPr wrap="none" rtlCol="0">
            <a:spAutoFit/>
          </a:bodyPr>
          <a:lstStyle/>
          <a:p>
            <a:r>
              <a:rPr lang="fr-FR" sz="2000">
                <a:solidFill>
                  <a:schemeClr val="tx1"/>
                </a:solidFill>
                <a:latin typeface="+mn-lt"/>
              </a:rPr>
              <a:t>Liaison</a:t>
            </a:r>
          </a:p>
        </p:txBody>
      </p:sp>
      <p:grpSp>
        <p:nvGrpSpPr>
          <p:cNvPr id="30" name="Grouper 29"/>
          <p:cNvGrpSpPr/>
          <p:nvPr/>
        </p:nvGrpSpPr>
        <p:grpSpPr>
          <a:xfrm>
            <a:off x="3784186" y="2471658"/>
            <a:ext cx="160689" cy="2649579"/>
            <a:chOff x="3784186" y="2471658"/>
            <a:chExt cx="160689" cy="2649579"/>
          </a:xfrm>
        </p:grpSpPr>
        <p:grpSp>
          <p:nvGrpSpPr>
            <p:cNvPr id="21" name="Grouper 20"/>
            <p:cNvGrpSpPr/>
            <p:nvPr/>
          </p:nvGrpSpPr>
          <p:grpSpPr>
            <a:xfrm>
              <a:off x="3784186" y="2471658"/>
              <a:ext cx="160689" cy="1397521"/>
              <a:chOff x="3784186" y="2488334"/>
              <a:chExt cx="160689" cy="1397521"/>
            </a:xfrm>
          </p:grpSpPr>
          <p:cxnSp>
            <p:nvCxnSpPr>
              <p:cNvPr id="13" name="Connecteur droit 12"/>
              <p:cNvCxnSpPr/>
              <p:nvPr/>
            </p:nvCxnSpPr>
            <p:spPr>
              <a:xfrm>
                <a:off x="3865419" y="2488334"/>
                <a:ext cx="0" cy="1260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3784186" y="3736643"/>
                <a:ext cx="160689" cy="14921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2" name="Grouper 21"/>
            <p:cNvGrpSpPr/>
            <p:nvPr/>
          </p:nvGrpSpPr>
          <p:grpSpPr>
            <a:xfrm>
              <a:off x="3784186" y="3723782"/>
              <a:ext cx="160689" cy="1397455"/>
              <a:chOff x="3784186" y="3756435"/>
              <a:chExt cx="160689" cy="1397455"/>
            </a:xfrm>
          </p:grpSpPr>
          <p:cxnSp>
            <p:nvCxnSpPr>
              <p:cNvPr id="18" name="Connecteur droit 17"/>
              <p:cNvCxnSpPr/>
              <p:nvPr/>
            </p:nvCxnSpPr>
            <p:spPr>
              <a:xfrm>
                <a:off x="3865419" y="3893127"/>
                <a:ext cx="0" cy="1260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flipV="1">
                <a:off x="3784186" y="3756435"/>
                <a:ext cx="160689" cy="14921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pic>
        <p:nvPicPr>
          <p:cNvPr id="31" name="Imag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647" y="2793076"/>
            <a:ext cx="585320" cy="585320"/>
          </a:xfrm>
          <a:prstGeom prst="rect">
            <a:avLst/>
          </a:prstGeom>
        </p:spPr>
      </p:pic>
      <p:pic>
        <p:nvPicPr>
          <p:cNvPr id="32" name="Imag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932" y="2793076"/>
            <a:ext cx="585320" cy="585320"/>
          </a:xfrm>
          <a:prstGeom prst="rect">
            <a:avLst/>
          </a:prstGeom>
        </p:spPr>
      </p:pic>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235" y="2793076"/>
            <a:ext cx="585320" cy="585320"/>
          </a:xfrm>
          <a:prstGeom prst="rect">
            <a:avLst/>
          </a:prstGeom>
        </p:spPr>
      </p:pic>
      <p:pic>
        <p:nvPicPr>
          <p:cNvPr id="34" name="Imag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396" y="2793076"/>
            <a:ext cx="585320" cy="585320"/>
          </a:xfrm>
          <a:prstGeom prst="rect">
            <a:avLst/>
          </a:prstGeom>
        </p:spPr>
      </p:pic>
      <p:pic>
        <p:nvPicPr>
          <p:cNvPr id="35" name="Imag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798" y="2793076"/>
            <a:ext cx="585320" cy="585320"/>
          </a:xfrm>
          <a:prstGeom prst="rect">
            <a:avLst/>
          </a:prstGeom>
        </p:spPr>
      </p:pic>
    </p:spTree>
    <p:extLst>
      <p:ext uri="{BB962C8B-B14F-4D97-AF65-F5344CB8AC3E}">
        <p14:creationId xmlns:p14="http://schemas.microsoft.com/office/powerpoint/2010/main" val="689593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up)">
                                      <p:cBhvr>
                                        <p:cTn id="26" dur="500"/>
                                        <p:tgtEl>
                                          <p:spTgt spid="36"/>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up)">
                                      <p:cBhvr>
                                        <p:cTn id="39" dur="500"/>
                                        <p:tgtEl>
                                          <p:spTgt spid="37"/>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Un exemple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1883941793"/>
              </p:ext>
            </p:extLst>
          </p:nvPr>
        </p:nvGraphicFramePr>
        <p:xfrm>
          <a:off x="4224049" y="692727"/>
          <a:ext cx="3465512" cy="534988"/>
        </p:xfrm>
        <a:graphic>
          <a:graphicData uri="http://schemas.openxmlformats.org/presentationml/2006/ole">
            <mc:AlternateContent xmlns:mc="http://schemas.openxmlformats.org/markup-compatibility/2006">
              <mc:Choice xmlns:v="urn:schemas-microsoft-com:vml" Requires="v">
                <p:oleObj spid="_x0000_s4542952" name="Equation" r:id="rId4" imgW="1282680" imgH="203040" progId="Equation.3">
                  <p:embed/>
                </p:oleObj>
              </mc:Choice>
              <mc:Fallback>
                <p:oleObj name="Equation" r:id="rId4" imgW="128268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049" y="692727"/>
                        <a:ext cx="3465512"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Espace réservé du contenu 2"/>
          <p:cNvSpPr>
            <a:spLocks noGrp="1"/>
          </p:cNvSpPr>
          <p:nvPr>
            <p:ph idx="1"/>
          </p:nvPr>
        </p:nvSpPr>
        <p:spPr>
          <a:xfrm>
            <a:off x="795250" y="1556952"/>
            <a:ext cx="2834641" cy="382684"/>
          </a:xfrm>
        </p:spPr>
        <p:txBody>
          <a:bodyPr/>
          <a:lstStyle/>
          <a:p>
            <a:r>
              <a:rPr lang="fr-FR"/>
              <a:t>Schéma portes logiques : </a:t>
            </a:r>
          </a:p>
        </p:txBody>
      </p:sp>
      <p:grpSp>
        <p:nvGrpSpPr>
          <p:cNvPr id="14" name="Grouper 13"/>
          <p:cNvGrpSpPr/>
          <p:nvPr/>
        </p:nvGrpSpPr>
        <p:grpSpPr>
          <a:xfrm>
            <a:off x="3373232" y="2403460"/>
            <a:ext cx="605580" cy="755009"/>
            <a:chOff x="2224481" y="4581787"/>
            <a:chExt cx="605580" cy="755009"/>
          </a:xfrm>
        </p:grpSpPr>
        <p:sp>
          <p:nvSpPr>
            <p:cNvPr id="29" name="ZoneTexte 28"/>
            <p:cNvSpPr txBox="1"/>
            <p:nvPr/>
          </p:nvSpPr>
          <p:spPr>
            <a:xfrm>
              <a:off x="2329941" y="4728459"/>
              <a:ext cx="394660" cy="461665"/>
            </a:xfrm>
            <a:prstGeom prst="rect">
              <a:avLst/>
            </a:prstGeom>
            <a:noFill/>
          </p:spPr>
          <p:txBody>
            <a:bodyPr wrap="none" rtlCol="0">
              <a:spAutoFit/>
            </a:bodyPr>
            <a:lstStyle/>
            <a:p>
              <a:r>
                <a:rPr lang="fr-FR" sz="2400">
                  <a:solidFill>
                    <a:schemeClr val="tx1"/>
                  </a:solidFill>
                  <a:latin typeface="+mn-lt"/>
                </a:rPr>
                <a:t>&amp;</a:t>
              </a:r>
            </a:p>
          </p:txBody>
        </p:sp>
        <p:sp>
          <p:nvSpPr>
            <p:cNvPr id="30" name="Rectangle 29"/>
            <p:cNvSpPr/>
            <p:nvPr/>
          </p:nvSpPr>
          <p:spPr>
            <a:xfrm>
              <a:off x="2224481" y="4581787"/>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9" name="Connecteur droit 18"/>
          <p:cNvCxnSpPr/>
          <p:nvPr/>
        </p:nvCxnSpPr>
        <p:spPr>
          <a:xfrm>
            <a:off x="922024" y="3033836"/>
            <a:ext cx="24469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er 12"/>
          <p:cNvGrpSpPr/>
          <p:nvPr/>
        </p:nvGrpSpPr>
        <p:grpSpPr>
          <a:xfrm>
            <a:off x="6881264" y="3422841"/>
            <a:ext cx="605580" cy="755009"/>
            <a:chOff x="2091058" y="3649211"/>
            <a:chExt cx="605580" cy="755009"/>
          </a:xfrm>
        </p:grpSpPr>
        <p:sp>
          <p:nvSpPr>
            <p:cNvPr id="31" name="Rectangle 30"/>
            <p:cNvSpPr/>
            <p:nvPr/>
          </p:nvSpPr>
          <p:spPr>
            <a:xfrm>
              <a:off x="2091058" y="3649211"/>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2146825" y="3795883"/>
              <a:ext cx="494046" cy="461665"/>
            </a:xfrm>
            <a:prstGeom prst="rect">
              <a:avLst/>
            </a:prstGeom>
            <a:noFill/>
          </p:spPr>
          <p:txBody>
            <a:bodyPr wrap="none" rtlCol="0">
              <a:spAutoFit/>
            </a:bodyPr>
            <a:lstStyle/>
            <a:p>
              <a:r>
                <a:rPr lang="fr-FR" sz="2400">
                  <a:solidFill>
                    <a:schemeClr val="tx1"/>
                  </a:solidFill>
                  <a:latin typeface="+mn-lt"/>
                </a:rPr>
                <a:t>≥1</a:t>
              </a:r>
            </a:p>
          </p:txBody>
        </p:sp>
      </p:grpSp>
      <p:cxnSp>
        <p:nvCxnSpPr>
          <p:cNvPr id="21" name="Connecteur droit 20"/>
          <p:cNvCxnSpPr/>
          <p:nvPr/>
        </p:nvCxnSpPr>
        <p:spPr>
          <a:xfrm>
            <a:off x="7484505" y="3813480"/>
            <a:ext cx="5173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697284" y="3435970"/>
            <a:ext cx="481222" cy="461665"/>
          </a:xfrm>
          <a:prstGeom prst="rect">
            <a:avLst/>
          </a:prstGeom>
          <a:noFill/>
        </p:spPr>
        <p:txBody>
          <a:bodyPr wrap="none" rtlCol="0">
            <a:spAutoFit/>
          </a:bodyPr>
          <a:lstStyle/>
          <a:p>
            <a:r>
              <a:rPr lang="fr-FR" sz="2400">
                <a:solidFill>
                  <a:schemeClr val="tx1"/>
                </a:solidFill>
                <a:latin typeface="+mn-lt"/>
              </a:rPr>
              <a:t>S1</a:t>
            </a:r>
          </a:p>
        </p:txBody>
      </p:sp>
      <p:grpSp>
        <p:nvGrpSpPr>
          <p:cNvPr id="15" name="Grouper 14"/>
          <p:cNvGrpSpPr/>
          <p:nvPr/>
        </p:nvGrpSpPr>
        <p:grpSpPr>
          <a:xfrm>
            <a:off x="1082561" y="2189145"/>
            <a:ext cx="795555" cy="755009"/>
            <a:chOff x="3902279" y="3717721"/>
            <a:chExt cx="795555" cy="755009"/>
          </a:xfrm>
        </p:grpSpPr>
        <p:sp>
          <p:nvSpPr>
            <p:cNvPr id="26" name="Ellipse 25"/>
            <p:cNvSpPr/>
            <p:nvPr/>
          </p:nvSpPr>
          <p:spPr>
            <a:xfrm>
              <a:off x="4513277" y="4002947"/>
              <a:ext cx="184557" cy="18455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3902279" y="3717721"/>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4034990" y="3864393"/>
              <a:ext cx="340158" cy="461665"/>
            </a:xfrm>
            <a:prstGeom prst="rect">
              <a:avLst/>
            </a:prstGeom>
            <a:noFill/>
          </p:spPr>
          <p:txBody>
            <a:bodyPr wrap="none" rtlCol="0">
              <a:spAutoFit/>
            </a:bodyPr>
            <a:lstStyle/>
            <a:p>
              <a:r>
                <a:rPr lang="fr-FR" sz="2400">
                  <a:solidFill>
                    <a:schemeClr val="tx1"/>
                  </a:solidFill>
                  <a:latin typeface="+mn-lt"/>
                </a:rPr>
                <a:t>1</a:t>
              </a:r>
            </a:p>
          </p:txBody>
        </p:sp>
      </p:grpSp>
      <p:grpSp>
        <p:nvGrpSpPr>
          <p:cNvPr id="127" name="Grouper 126"/>
          <p:cNvGrpSpPr/>
          <p:nvPr/>
        </p:nvGrpSpPr>
        <p:grpSpPr>
          <a:xfrm>
            <a:off x="565532" y="2190340"/>
            <a:ext cx="515631" cy="461665"/>
            <a:chOff x="565532" y="2190340"/>
            <a:chExt cx="515631" cy="461665"/>
          </a:xfrm>
        </p:grpSpPr>
        <p:cxnSp>
          <p:nvCxnSpPr>
            <p:cNvPr id="16" name="Connecteur droit 15"/>
            <p:cNvCxnSpPr/>
            <p:nvPr/>
          </p:nvCxnSpPr>
          <p:spPr>
            <a:xfrm>
              <a:off x="661713" y="2556863"/>
              <a:ext cx="419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65532" y="2190340"/>
              <a:ext cx="332142" cy="461665"/>
            </a:xfrm>
            <a:prstGeom prst="rect">
              <a:avLst/>
            </a:prstGeom>
            <a:noFill/>
          </p:spPr>
          <p:txBody>
            <a:bodyPr wrap="none" rtlCol="0">
              <a:spAutoFit/>
            </a:bodyPr>
            <a:lstStyle/>
            <a:p>
              <a:r>
                <a:rPr lang="fr-FR" sz="2400">
                  <a:solidFill>
                    <a:schemeClr val="tx1"/>
                  </a:solidFill>
                  <a:latin typeface="+mn-lt"/>
                </a:rPr>
                <a:t>a</a:t>
              </a:r>
            </a:p>
          </p:txBody>
        </p:sp>
      </p:grpSp>
      <p:grpSp>
        <p:nvGrpSpPr>
          <p:cNvPr id="33" name="Grouper 32"/>
          <p:cNvGrpSpPr/>
          <p:nvPr/>
        </p:nvGrpSpPr>
        <p:grpSpPr>
          <a:xfrm>
            <a:off x="1082564" y="3179744"/>
            <a:ext cx="795555" cy="755009"/>
            <a:chOff x="3902279" y="3717721"/>
            <a:chExt cx="795555" cy="755009"/>
          </a:xfrm>
        </p:grpSpPr>
        <p:sp>
          <p:nvSpPr>
            <p:cNvPr id="34" name="Ellipse 33"/>
            <p:cNvSpPr/>
            <p:nvPr/>
          </p:nvSpPr>
          <p:spPr>
            <a:xfrm>
              <a:off x="4513277" y="4002947"/>
              <a:ext cx="184557" cy="18455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3902279" y="3717721"/>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4034990" y="3864393"/>
              <a:ext cx="340158" cy="461665"/>
            </a:xfrm>
            <a:prstGeom prst="rect">
              <a:avLst/>
            </a:prstGeom>
            <a:noFill/>
          </p:spPr>
          <p:txBody>
            <a:bodyPr wrap="none" rtlCol="0">
              <a:spAutoFit/>
            </a:bodyPr>
            <a:lstStyle/>
            <a:p>
              <a:r>
                <a:rPr lang="fr-FR" sz="2400">
                  <a:solidFill>
                    <a:schemeClr val="tx1"/>
                  </a:solidFill>
                  <a:latin typeface="+mn-lt"/>
                </a:rPr>
                <a:t>1</a:t>
              </a:r>
            </a:p>
          </p:txBody>
        </p:sp>
      </p:grpSp>
      <p:grpSp>
        <p:nvGrpSpPr>
          <p:cNvPr id="128" name="Grouper 127"/>
          <p:cNvGrpSpPr/>
          <p:nvPr/>
        </p:nvGrpSpPr>
        <p:grpSpPr>
          <a:xfrm>
            <a:off x="581034" y="3183718"/>
            <a:ext cx="500132" cy="461665"/>
            <a:chOff x="581034" y="3183718"/>
            <a:chExt cx="500132" cy="461665"/>
          </a:xfrm>
        </p:grpSpPr>
        <p:sp>
          <p:nvSpPr>
            <p:cNvPr id="23" name="Rectangle 22"/>
            <p:cNvSpPr/>
            <p:nvPr/>
          </p:nvSpPr>
          <p:spPr>
            <a:xfrm>
              <a:off x="581034" y="3183718"/>
              <a:ext cx="346570" cy="461665"/>
            </a:xfrm>
            <a:prstGeom prst="rect">
              <a:avLst/>
            </a:prstGeom>
            <a:noFill/>
          </p:spPr>
          <p:txBody>
            <a:bodyPr wrap="none" rtlCol="0">
              <a:spAutoFit/>
            </a:bodyPr>
            <a:lstStyle/>
            <a:p>
              <a:r>
                <a:rPr lang="fr-FR" sz="2400">
                  <a:solidFill>
                    <a:schemeClr val="tx1"/>
                  </a:solidFill>
                  <a:latin typeface="+mn-lt"/>
                </a:rPr>
                <a:t>b</a:t>
              </a:r>
            </a:p>
          </p:txBody>
        </p:sp>
        <p:cxnSp>
          <p:nvCxnSpPr>
            <p:cNvPr id="37" name="Connecteur droit 36"/>
            <p:cNvCxnSpPr/>
            <p:nvPr/>
          </p:nvCxnSpPr>
          <p:spPr>
            <a:xfrm>
              <a:off x="661716" y="3558868"/>
              <a:ext cx="419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er 38"/>
          <p:cNvGrpSpPr/>
          <p:nvPr/>
        </p:nvGrpSpPr>
        <p:grpSpPr>
          <a:xfrm>
            <a:off x="1082567" y="4170342"/>
            <a:ext cx="795555" cy="755009"/>
            <a:chOff x="3902279" y="3717721"/>
            <a:chExt cx="795555" cy="755009"/>
          </a:xfrm>
        </p:grpSpPr>
        <p:sp>
          <p:nvSpPr>
            <p:cNvPr id="40" name="Ellipse 39"/>
            <p:cNvSpPr/>
            <p:nvPr/>
          </p:nvSpPr>
          <p:spPr>
            <a:xfrm>
              <a:off x="4513277" y="4002947"/>
              <a:ext cx="184557" cy="18455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3902279" y="3717721"/>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4034990" y="3864393"/>
              <a:ext cx="340158" cy="461665"/>
            </a:xfrm>
            <a:prstGeom prst="rect">
              <a:avLst/>
            </a:prstGeom>
            <a:noFill/>
          </p:spPr>
          <p:txBody>
            <a:bodyPr wrap="none" rtlCol="0">
              <a:spAutoFit/>
            </a:bodyPr>
            <a:lstStyle/>
            <a:p>
              <a:r>
                <a:rPr lang="fr-FR" sz="2400">
                  <a:solidFill>
                    <a:schemeClr val="tx1"/>
                  </a:solidFill>
                  <a:latin typeface="+mn-lt"/>
                </a:rPr>
                <a:t>1</a:t>
              </a:r>
            </a:p>
          </p:txBody>
        </p:sp>
      </p:grpSp>
      <p:grpSp>
        <p:nvGrpSpPr>
          <p:cNvPr id="129" name="Grouper 128"/>
          <p:cNvGrpSpPr/>
          <p:nvPr/>
        </p:nvGrpSpPr>
        <p:grpSpPr>
          <a:xfrm>
            <a:off x="558565" y="4152911"/>
            <a:ext cx="522604" cy="461665"/>
            <a:chOff x="558565" y="4152911"/>
            <a:chExt cx="522604" cy="461665"/>
          </a:xfrm>
        </p:grpSpPr>
        <p:sp>
          <p:nvSpPr>
            <p:cNvPr id="24" name="Rectangle 23"/>
            <p:cNvSpPr/>
            <p:nvPr/>
          </p:nvSpPr>
          <p:spPr>
            <a:xfrm>
              <a:off x="558565" y="4152911"/>
              <a:ext cx="314510" cy="461665"/>
            </a:xfrm>
            <a:prstGeom prst="rect">
              <a:avLst/>
            </a:prstGeom>
            <a:noFill/>
          </p:spPr>
          <p:txBody>
            <a:bodyPr wrap="none" rtlCol="0">
              <a:spAutoFit/>
            </a:bodyPr>
            <a:lstStyle/>
            <a:p>
              <a:r>
                <a:rPr lang="fr-FR" sz="2400">
                  <a:solidFill>
                    <a:schemeClr val="tx1"/>
                  </a:solidFill>
                  <a:latin typeface="+mn-lt"/>
                </a:rPr>
                <a:t>c</a:t>
              </a:r>
            </a:p>
          </p:txBody>
        </p:sp>
        <p:cxnSp>
          <p:nvCxnSpPr>
            <p:cNvPr id="43" name="Connecteur droit 42"/>
            <p:cNvCxnSpPr/>
            <p:nvPr/>
          </p:nvCxnSpPr>
          <p:spPr>
            <a:xfrm>
              <a:off x="661719" y="4538060"/>
              <a:ext cx="419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Ellipse 48"/>
          <p:cNvSpPr/>
          <p:nvPr/>
        </p:nvSpPr>
        <p:spPr>
          <a:xfrm>
            <a:off x="870952" y="3512593"/>
            <a:ext cx="92364" cy="923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870952" y="2509483"/>
            <a:ext cx="92364" cy="923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870952" y="4492956"/>
            <a:ext cx="92364" cy="923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3" name="Grouper 52"/>
          <p:cNvGrpSpPr/>
          <p:nvPr/>
        </p:nvGrpSpPr>
        <p:grpSpPr>
          <a:xfrm>
            <a:off x="5290038" y="2617368"/>
            <a:ext cx="605580" cy="755009"/>
            <a:chOff x="2224481" y="4581787"/>
            <a:chExt cx="605580" cy="755009"/>
          </a:xfrm>
        </p:grpSpPr>
        <p:sp>
          <p:nvSpPr>
            <p:cNvPr id="54" name="ZoneTexte 53"/>
            <p:cNvSpPr txBox="1"/>
            <p:nvPr/>
          </p:nvSpPr>
          <p:spPr>
            <a:xfrm>
              <a:off x="2329941" y="4728459"/>
              <a:ext cx="394660" cy="461665"/>
            </a:xfrm>
            <a:prstGeom prst="rect">
              <a:avLst/>
            </a:prstGeom>
            <a:noFill/>
          </p:spPr>
          <p:txBody>
            <a:bodyPr wrap="none" rtlCol="0">
              <a:spAutoFit/>
            </a:bodyPr>
            <a:lstStyle/>
            <a:p>
              <a:r>
                <a:rPr lang="fr-FR" sz="2400">
                  <a:solidFill>
                    <a:schemeClr val="tx1"/>
                  </a:solidFill>
                  <a:latin typeface="+mn-lt"/>
                </a:rPr>
                <a:t>&amp;</a:t>
              </a:r>
            </a:p>
          </p:txBody>
        </p:sp>
        <p:sp>
          <p:nvSpPr>
            <p:cNvPr id="55" name="Rectangle 54"/>
            <p:cNvSpPr/>
            <p:nvPr/>
          </p:nvSpPr>
          <p:spPr>
            <a:xfrm>
              <a:off x="2224481" y="4581787"/>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56" name="Connecteur droit 55"/>
          <p:cNvCxnSpPr/>
          <p:nvPr/>
        </p:nvCxnSpPr>
        <p:spPr>
          <a:xfrm>
            <a:off x="5903831" y="2997285"/>
            <a:ext cx="5173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er 56"/>
          <p:cNvGrpSpPr/>
          <p:nvPr/>
        </p:nvGrpSpPr>
        <p:grpSpPr>
          <a:xfrm>
            <a:off x="3373232" y="4407091"/>
            <a:ext cx="605580" cy="755009"/>
            <a:chOff x="2224481" y="4581787"/>
            <a:chExt cx="605580" cy="755009"/>
          </a:xfrm>
        </p:grpSpPr>
        <p:sp>
          <p:nvSpPr>
            <p:cNvPr id="58" name="ZoneTexte 57"/>
            <p:cNvSpPr txBox="1"/>
            <p:nvPr/>
          </p:nvSpPr>
          <p:spPr>
            <a:xfrm>
              <a:off x="2329941" y="4728459"/>
              <a:ext cx="394660" cy="461665"/>
            </a:xfrm>
            <a:prstGeom prst="rect">
              <a:avLst/>
            </a:prstGeom>
            <a:noFill/>
          </p:spPr>
          <p:txBody>
            <a:bodyPr wrap="none" rtlCol="0">
              <a:spAutoFit/>
            </a:bodyPr>
            <a:lstStyle/>
            <a:p>
              <a:r>
                <a:rPr lang="fr-FR" sz="2400">
                  <a:solidFill>
                    <a:schemeClr val="tx1"/>
                  </a:solidFill>
                  <a:latin typeface="+mn-lt"/>
                </a:rPr>
                <a:t>&amp;</a:t>
              </a:r>
            </a:p>
          </p:txBody>
        </p:sp>
        <p:sp>
          <p:nvSpPr>
            <p:cNvPr id="59" name="Rectangle 58"/>
            <p:cNvSpPr/>
            <p:nvPr/>
          </p:nvSpPr>
          <p:spPr>
            <a:xfrm>
              <a:off x="2224481" y="4581787"/>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 name="Grouper 60"/>
          <p:cNvGrpSpPr/>
          <p:nvPr/>
        </p:nvGrpSpPr>
        <p:grpSpPr>
          <a:xfrm>
            <a:off x="3373232" y="3402240"/>
            <a:ext cx="605580" cy="755009"/>
            <a:chOff x="2224481" y="4581787"/>
            <a:chExt cx="605580" cy="755009"/>
          </a:xfrm>
        </p:grpSpPr>
        <p:sp>
          <p:nvSpPr>
            <p:cNvPr id="62" name="ZoneTexte 61"/>
            <p:cNvSpPr txBox="1"/>
            <p:nvPr/>
          </p:nvSpPr>
          <p:spPr>
            <a:xfrm>
              <a:off x="2329941" y="4728459"/>
              <a:ext cx="394660" cy="461665"/>
            </a:xfrm>
            <a:prstGeom prst="rect">
              <a:avLst/>
            </a:prstGeom>
            <a:noFill/>
          </p:spPr>
          <p:txBody>
            <a:bodyPr wrap="none" rtlCol="0">
              <a:spAutoFit/>
            </a:bodyPr>
            <a:lstStyle/>
            <a:p>
              <a:r>
                <a:rPr lang="fr-FR" sz="2400">
                  <a:solidFill>
                    <a:schemeClr val="tx1"/>
                  </a:solidFill>
                  <a:latin typeface="+mn-lt"/>
                </a:rPr>
                <a:t>&amp;</a:t>
              </a:r>
            </a:p>
          </p:txBody>
        </p:sp>
        <p:sp>
          <p:nvSpPr>
            <p:cNvPr id="63" name="Rectangle 62"/>
            <p:cNvSpPr/>
            <p:nvPr/>
          </p:nvSpPr>
          <p:spPr>
            <a:xfrm>
              <a:off x="2224481" y="4581787"/>
              <a:ext cx="605580" cy="755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64" name="Connecteur droit 63"/>
          <p:cNvCxnSpPr>
            <a:endCxn id="31" idx="1"/>
          </p:cNvCxnSpPr>
          <p:nvPr/>
        </p:nvCxnSpPr>
        <p:spPr>
          <a:xfrm>
            <a:off x="3974504" y="3797922"/>
            <a:ext cx="2906760" cy="24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1885105" y="3556331"/>
            <a:ext cx="14882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1875113" y="2559404"/>
            <a:ext cx="1499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a:off x="918633" y="3032234"/>
            <a:ext cx="2734" cy="480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917004" y="4062826"/>
            <a:ext cx="162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919655" y="4056991"/>
            <a:ext cx="2734" cy="480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a:off x="2540982" y="3284483"/>
            <a:ext cx="0" cy="774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Connecteur droit 78"/>
          <p:cNvCxnSpPr/>
          <p:nvPr/>
        </p:nvCxnSpPr>
        <p:spPr>
          <a:xfrm>
            <a:off x="2545872" y="3290315"/>
            <a:ext cx="27460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eur droit 80"/>
          <p:cNvCxnSpPr>
            <a:stCxn id="30" idx="3"/>
          </p:cNvCxnSpPr>
          <p:nvPr/>
        </p:nvCxnSpPr>
        <p:spPr>
          <a:xfrm>
            <a:off x="3978812" y="2780965"/>
            <a:ext cx="1313814" cy="44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a:off x="915291" y="2991871"/>
            <a:ext cx="18363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917942" y="2517347"/>
            <a:ext cx="2734" cy="480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2746699" y="2991335"/>
            <a:ext cx="0" cy="10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necteur droit 89"/>
          <p:cNvCxnSpPr/>
          <p:nvPr/>
        </p:nvCxnSpPr>
        <p:spPr>
          <a:xfrm>
            <a:off x="2741572" y="4003559"/>
            <a:ext cx="632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915291" y="4029038"/>
            <a:ext cx="13453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a:off x="917942" y="3554514"/>
            <a:ext cx="2734" cy="480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a:off x="1885105" y="4542698"/>
            <a:ext cx="14882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2257349" y="4029550"/>
            <a:ext cx="0" cy="974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2250505" y="4998392"/>
            <a:ext cx="11234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a:off x="3982525" y="4784511"/>
            <a:ext cx="24368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necteur droit 107"/>
          <p:cNvCxnSpPr/>
          <p:nvPr/>
        </p:nvCxnSpPr>
        <p:spPr>
          <a:xfrm>
            <a:off x="6417906" y="2996778"/>
            <a:ext cx="0" cy="546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p:nvCxnSpPr>
        <p:spPr>
          <a:xfrm>
            <a:off x="6415184" y="4039085"/>
            <a:ext cx="0" cy="745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cteur droit 113"/>
          <p:cNvCxnSpPr/>
          <p:nvPr/>
        </p:nvCxnSpPr>
        <p:spPr>
          <a:xfrm>
            <a:off x="6418318" y="3538417"/>
            <a:ext cx="4694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necteur droit 114"/>
          <p:cNvCxnSpPr/>
          <p:nvPr/>
        </p:nvCxnSpPr>
        <p:spPr>
          <a:xfrm>
            <a:off x="6410271" y="4040221"/>
            <a:ext cx="4625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1867961" y="4174683"/>
            <a:ext cx="348172" cy="461665"/>
          </a:xfrm>
          <a:prstGeom prst="rect">
            <a:avLst/>
          </a:prstGeom>
          <a:noFill/>
        </p:spPr>
        <p:txBody>
          <a:bodyPr wrap="none" rtlCol="0">
            <a:spAutoFit/>
          </a:bodyPr>
          <a:lstStyle/>
          <a:p>
            <a:r>
              <a:rPr lang="fr-FR" sz="2400">
                <a:solidFill>
                  <a:schemeClr val="tx1"/>
                </a:solidFill>
                <a:latin typeface="Calibri_boole" charset="0"/>
                <a:ea typeface="Calibri_boole" charset="0"/>
                <a:cs typeface="Calibri_boole" charset="0"/>
              </a:rPr>
              <a:t>C</a:t>
            </a:r>
          </a:p>
        </p:txBody>
      </p:sp>
      <p:sp>
        <p:nvSpPr>
          <p:cNvPr id="121" name="Rectangle 120"/>
          <p:cNvSpPr/>
          <p:nvPr/>
        </p:nvSpPr>
        <p:spPr>
          <a:xfrm>
            <a:off x="1871071" y="3207410"/>
            <a:ext cx="348172" cy="461665"/>
          </a:xfrm>
          <a:prstGeom prst="rect">
            <a:avLst/>
          </a:prstGeom>
          <a:noFill/>
        </p:spPr>
        <p:txBody>
          <a:bodyPr wrap="none" rtlCol="0">
            <a:spAutoFit/>
          </a:bodyPr>
          <a:lstStyle/>
          <a:p>
            <a:r>
              <a:rPr lang="fr-FR" sz="2400">
                <a:solidFill>
                  <a:schemeClr val="tx1"/>
                </a:solidFill>
                <a:latin typeface="Calibri_boole" charset="0"/>
                <a:ea typeface="Calibri_boole" charset="0"/>
                <a:cs typeface="Calibri_boole" charset="0"/>
              </a:rPr>
              <a:t>B</a:t>
            </a:r>
          </a:p>
        </p:txBody>
      </p:sp>
      <p:sp>
        <p:nvSpPr>
          <p:cNvPr id="122" name="Rectangle 121"/>
          <p:cNvSpPr/>
          <p:nvPr/>
        </p:nvSpPr>
        <p:spPr>
          <a:xfrm>
            <a:off x="1852410" y="2199703"/>
            <a:ext cx="362600" cy="461665"/>
          </a:xfrm>
          <a:prstGeom prst="rect">
            <a:avLst/>
          </a:prstGeom>
          <a:noFill/>
        </p:spPr>
        <p:txBody>
          <a:bodyPr wrap="none" rtlCol="0">
            <a:spAutoFit/>
          </a:bodyPr>
          <a:lstStyle/>
          <a:p>
            <a:r>
              <a:rPr lang="fr-FR" sz="2400">
                <a:solidFill>
                  <a:schemeClr val="tx1"/>
                </a:solidFill>
                <a:latin typeface="Calibri_boole" charset="0"/>
                <a:ea typeface="Calibri_boole" charset="0"/>
                <a:cs typeface="Calibri_boole" charset="0"/>
              </a:rPr>
              <a:t>A</a:t>
            </a:r>
          </a:p>
        </p:txBody>
      </p:sp>
      <p:sp>
        <p:nvSpPr>
          <p:cNvPr id="123" name="Rectangle 122"/>
          <p:cNvSpPr/>
          <p:nvPr/>
        </p:nvSpPr>
        <p:spPr>
          <a:xfrm>
            <a:off x="4020222" y="2389425"/>
            <a:ext cx="601447" cy="461665"/>
          </a:xfrm>
          <a:prstGeom prst="rect">
            <a:avLst/>
          </a:prstGeom>
          <a:noFill/>
        </p:spPr>
        <p:txBody>
          <a:bodyPr wrap="none" rtlCol="0">
            <a:spAutoFit/>
          </a:bodyPr>
          <a:lstStyle/>
          <a:p>
            <a:r>
              <a:rPr lang="fr-FR" sz="2400">
                <a:solidFill>
                  <a:schemeClr val="tx1"/>
                </a:solidFill>
                <a:latin typeface="Calibri_boole" charset="0"/>
                <a:ea typeface="Calibri_boole" charset="0"/>
                <a:cs typeface="Calibri_boole" charset="0"/>
              </a:rPr>
              <a:t>A.b</a:t>
            </a:r>
          </a:p>
        </p:txBody>
      </p:sp>
      <p:sp>
        <p:nvSpPr>
          <p:cNvPr id="124" name="Rectangle 123"/>
          <p:cNvSpPr/>
          <p:nvPr/>
        </p:nvSpPr>
        <p:spPr>
          <a:xfrm>
            <a:off x="3986010" y="3381580"/>
            <a:ext cx="575799" cy="461665"/>
          </a:xfrm>
          <a:prstGeom prst="rect">
            <a:avLst/>
          </a:prstGeom>
          <a:noFill/>
        </p:spPr>
        <p:txBody>
          <a:bodyPr wrap="none" rtlCol="0">
            <a:spAutoFit/>
          </a:bodyPr>
          <a:lstStyle/>
          <a:p>
            <a:r>
              <a:rPr lang="fr-FR" sz="2400">
                <a:solidFill>
                  <a:schemeClr val="tx1"/>
                </a:solidFill>
                <a:latin typeface="Calibri_boole" charset="0"/>
                <a:ea typeface="Calibri_boole" charset="0"/>
                <a:cs typeface="Calibri_boole" charset="0"/>
              </a:rPr>
              <a:t>a.B</a:t>
            </a:r>
          </a:p>
        </p:txBody>
      </p:sp>
      <p:sp>
        <p:nvSpPr>
          <p:cNvPr id="125" name="Rectangle 124"/>
          <p:cNvSpPr/>
          <p:nvPr/>
        </p:nvSpPr>
        <p:spPr>
          <a:xfrm>
            <a:off x="4004671" y="4333302"/>
            <a:ext cx="587020" cy="461665"/>
          </a:xfrm>
          <a:prstGeom prst="rect">
            <a:avLst/>
          </a:prstGeom>
          <a:noFill/>
        </p:spPr>
        <p:txBody>
          <a:bodyPr wrap="none" rtlCol="0">
            <a:spAutoFit/>
          </a:bodyPr>
          <a:lstStyle/>
          <a:p>
            <a:r>
              <a:rPr lang="fr-FR" sz="2400">
                <a:solidFill>
                  <a:schemeClr val="tx1"/>
                </a:solidFill>
                <a:latin typeface="Calibri_boole" charset="0"/>
                <a:ea typeface="Calibri_boole" charset="0"/>
                <a:cs typeface="Calibri_boole" charset="0"/>
              </a:rPr>
              <a:t>b.C</a:t>
            </a:r>
          </a:p>
        </p:txBody>
      </p:sp>
      <p:sp>
        <p:nvSpPr>
          <p:cNvPr id="126" name="Rectangle 125"/>
          <p:cNvSpPr/>
          <p:nvPr/>
        </p:nvSpPr>
        <p:spPr>
          <a:xfrm>
            <a:off x="5889454" y="2597808"/>
            <a:ext cx="808235" cy="461665"/>
          </a:xfrm>
          <a:prstGeom prst="rect">
            <a:avLst/>
          </a:prstGeom>
          <a:noFill/>
        </p:spPr>
        <p:txBody>
          <a:bodyPr wrap="none" rtlCol="0">
            <a:spAutoFit/>
          </a:bodyPr>
          <a:lstStyle/>
          <a:p>
            <a:r>
              <a:rPr lang="fr-FR" sz="2400">
                <a:solidFill>
                  <a:schemeClr val="tx1"/>
                </a:solidFill>
                <a:latin typeface="Calibri_boole" charset="0"/>
                <a:ea typeface="Calibri_boole" charset="0"/>
                <a:cs typeface="Calibri_boole" charset="0"/>
              </a:rPr>
              <a:t>A.b.c</a:t>
            </a:r>
          </a:p>
        </p:txBody>
      </p:sp>
    </p:spTree>
    <p:extLst>
      <p:ext uri="{BB962C8B-B14F-4D97-AF65-F5344CB8AC3E}">
        <p14:creationId xmlns:p14="http://schemas.microsoft.com/office/powerpoint/2010/main" val="2036756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2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2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left)">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childTnLst>
                          </p:cTn>
                        </p:par>
                        <p:par>
                          <p:cTn id="50" fill="hold">
                            <p:stCondLst>
                              <p:cond delay="0"/>
                            </p:stCondLst>
                            <p:childTnLst>
                              <p:par>
                                <p:cTn id="51" presetID="22" presetClass="entr" presetSubtype="4" fill="hold"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wipe(down)">
                                      <p:cBhvr>
                                        <p:cTn id="53" dur="500"/>
                                        <p:tgtEl>
                                          <p:spTgt spid="69"/>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par>
                          <p:cTn id="58" fill="hold">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1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left)">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childTnLst>
                                </p:cTn>
                              </p:par>
                            </p:childTnLst>
                          </p:cTn>
                        </p:par>
                        <p:par>
                          <p:cTn id="74" fill="hold">
                            <p:stCondLst>
                              <p:cond delay="0"/>
                            </p:stCondLst>
                            <p:childTnLst>
                              <p:par>
                                <p:cTn id="75" presetID="22" presetClass="entr" presetSubtype="4"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wipe(down)">
                                      <p:cBhvr>
                                        <p:cTn id="77" dur="500"/>
                                        <p:tgtEl>
                                          <p:spTgt spid="75"/>
                                        </p:tgtEl>
                                      </p:cBhvr>
                                    </p:animEffect>
                                  </p:childTnLst>
                                </p:cTn>
                              </p:par>
                            </p:childTnLst>
                          </p:cTn>
                        </p:par>
                        <p:par>
                          <p:cTn id="78" fill="hold">
                            <p:stCondLst>
                              <p:cond delay="500"/>
                            </p:stCondLst>
                            <p:childTnLst>
                              <p:par>
                                <p:cTn id="79" presetID="22" presetClass="entr" presetSubtype="8" fill="hold" nodeType="after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wipe(left)">
                                      <p:cBhvr>
                                        <p:cTn id="81" dur="500"/>
                                        <p:tgtEl>
                                          <p:spTgt spid="74"/>
                                        </p:tgtEl>
                                      </p:cBhvr>
                                    </p:animEffect>
                                  </p:childTnLst>
                                </p:cTn>
                              </p:par>
                            </p:childTnLst>
                          </p:cTn>
                        </p:par>
                        <p:par>
                          <p:cTn id="82" fill="hold">
                            <p:stCondLst>
                              <p:cond delay="1000"/>
                            </p:stCondLst>
                            <p:childTnLst>
                              <p:par>
                                <p:cTn id="83" presetID="22" presetClass="entr" presetSubtype="4" fill="hold" nodeType="after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wipe(down)">
                                      <p:cBhvr>
                                        <p:cTn id="85" dur="500"/>
                                        <p:tgtEl>
                                          <p:spTgt spid="77"/>
                                        </p:tgtEl>
                                      </p:cBhvr>
                                    </p:animEffect>
                                  </p:childTnLst>
                                </p:cTn>
                              </p:par>
                            </p:childTnLst>
                          </p:cTn>
                        </p:par>
                        <p:par>
                          <p:cTn id="86" fill="hold">
                            <p:stCondLst>
                              <p:cond delay="1500"/>
                            </p:stCondLst>
                            <p:childTnLst>
                              <p:par>
                                <p:cTn id="87" presetID="22" presetClass="entr" presetSubtype="8" fill="hold" nodeType="after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wipe(left)">
                                      <p:cBhvr>
                                        <p:cTn id="89" dur="500"/>
                                        <p:tgtEl>
                                          <p:spTgt spid="79"/>
                                        </p:tgtEl>
                                      </p:cBhvr>
                                    </p:animEffect>
                                  </p:childTnLst>
                                </p:cTn>
                              </p:par>
                            </p:childTnLst>
                          </p:cTn>
                        </p:par>
                        <p:par>
                          <p:cTn id="90" fill="hold">
                            <p:stCondLst>
                              <p:cond delay="2000"/>
                            </p:stCondLst>
                            <p:childTnLst>
                              <p:par>
                                <p:cTn id="91" presetID="1" presetClass="entr" presetSubtype="0" fill="hold" grpId="0" nodeType="afterEffect">
                                  <p:stCondLst>
                                    <p:cond delay="0"/>
                                  </p:stCondLst>
                                  <p:childTnLst>
                                    <p:set>
                                      <p:cBhvr>
                                        <p:cTn id="92" dur="1" fill="hold">
                                          <p:stCondLst>
                                            <p:cond delay="0"/>
                                          </p:stCondLst>
                                        </p:cTn>
                                        <p:tgtEl>
                                          <p:spTgt spid="1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wipe(left)">
                                      <p:cBhvr>
                                        <p:cTn id="101" dur="500"/>
                                        <p:tgtEl>
                                          <p:spTgt spid="65"/>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0"/>
                                        </p:tgtEl>
                                        <p:attrNameLst>
                                          <p:attrName>style.visibility</p:attrName>
                                        </p:attrNameLst>
                                      </p:cBhvr>
                                      <p:to>
                                        <p:strVal val="visible"/>
                                      </p:to>
                                    </p:set>
                                  </p:childTnLst>
                                </p:cTn>
                              </p:par>
                            </p:childTnLst>
                          </p:cTn>
                        </p:par>
                        <p:par>
                          <p:cTn id="106" fill="hold">
                            <p:stCondLst>
                              <p:cond delay="0"/>
                            </p:stCondLst>
                            <p:childTnLst>
                              <p:par>
                                <p:cTn id="107" presetID="22" presetClass="entr" presetSubtype="1" fill="hold" nodeType="afterEffect">
                                  <p:stCondLst>
                                    <p:cond delay="0"/>
                                  </p:stCondLst>
                                  <p:childTnLst>
                                    <p:set>
                                      <p:cBhvr>
                                        <p:cTn id="108" dur="1" fill="hold">
                                          <p:stCondLst>
                                            <p:cond delay="0"/>
                                          </p:stCondLst>
                                        </p:cTn>
                                        <p:tgtEl>
                                          <p:spTgt spid="85"/>
                                        </p:tgtEl>
                                        <p:attrNameLst>
                                          <p:attrName>style.visibility</p:attrName>
                                        </p:attrNameLst>
                                      </p:cBhvr>
                                      <p:to>
                                        <p:strVal val="visible"/>
                                      </p:to>
                                    </p:set>
                                    <p:animEffect transition="in" filter="wipe(up)">
                                      <p:cBhvr>
                                        <p:cTn id="109" dur="500"/>
                                        <p:tgtEl>
                                          <p:spTgt spid="85"/>
                                        </p:tgtEl>
                                      </p:cBhvr>
                                    </p:animEffect>
                                  </p:childTnLst>
                                </p:cTn>
                              </p:par>
                            </p:childTnLst>
                          </p:cTn>
                        </p:par>
                        <p:par>
                          <p:cTn id="110" fill="hold">
                            <p:stCondLst>
                              <p:cond delay="500"/>
                            </p:stCondLst>
                            <p:childTnLst>
                              <p:par>
                                <p:cTn id="111" presetID="22" presetClass="entr" presetSubtype="8" fill="hold" nodeType="after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wipe(left)">
                                      <p:cBhvr>
                                        <p:cTn id="113" dur="500"/>
                                        <p:tgtEl>
                                          <p:spTgt spid="84"/>
                                        </p:tgtEl>
                                      </p:cBhvr>
                                    </p:animEffect>
                                  </p:childTnLst>
                                </p:cTn>
                              </p:par>
                            </p:childTnLst>
                          </p:cTn>
                        </p:par>
                        <p:par>
                          <p:cTn id="114" fill="hold">
                            <p:stCondLst>
                              <p:cond delay="1000"/>
                            </p:stCondLst>
                            <p:childTnLst>
                              <p:par>
                                <p:cTn id="115" presetID="22" presetClass="entr" presetSubtype="1" fill="hold" nodeType="afterEffect">
                                  <p:stCondLst>
                                    <p:cond delay="0"/>
                                  </p:stCondLst>
                                  <p:childTnLst>
                                    <p:set>
                                      <p:cBhvr>
                                        <p:cTn id="116" dur="1" fill="hold">
                                          <p:stCondLst>
                                            <p:cond delay="0"/>
                                          </p:stCondLst>
                                        </p:cTn>
                                        <p:tgtEl>
                                          <p:spTgt spid="86"/>
                                        </p:tgtEl>
                                        <p:attrNameLst>
                                          <p:attrName>style.visibility</p:attrName>
                                        </p:attrNameLst>
                                      </p:cBhvr>
                                      <p:to>
                                        <p:strVal val="visible"/>
                                      </p:to>
                                    </p:set>
                                    <p:animEffect transition="in" filter="wipe(up)">
                                      <p:cBhvr>
                                        <p:cTn id="117" dur="500"/>
                                        <p:tgtEl>
                                          <p:spTgt spid="86"/>
                                        </p:tgtEl>
                                      </p:cBhvr>
                                    </p:animEffect>
                                  </p:childTnLst>
                                </p:cTn>
                              </p:par>
                            </p:childTnLst>
                          </p:cTn>
                        </p:par>
                        <p:par>
                          <p:cTn id="118" fill="hold">
                            <p:stCondLst>
                              <p:cond delay="1500"/>
                            </p:stCondLst>
                            <p:childTnLst>
                              <p:par>
                                <p:cTn id="119" presetID="22" presetClass="entr" presetSubtype="8" fill="hold" nodeType="afterEffect">
                                  <p:stCondLst>
                                    <p:cond delay="0"/>
                                  </p:stCondLst>
                                  <p:childTnLst>
                                    <p:set>
                                      <p:cBhvr>
                                        <p:cTn id="120" dur="1" fill="hold">
                                          <p:stCondLst>
                                            <p:cond delay="0"/>
                                          </p:stCondLst>
                                        </p:cTn>
                                        <p:tgtEl>
                                          <p:spTgt spid="90"/>
                                        </p:tgtEl>
                                        <p:attrNameLst>
                                          <p:attrName>style.visibility</p:attrName>
                                        </p:attrNameLst>
                                      </p:cBhvr>
                                      <p:to>
                                        <p:strVal val="visible"/>
                                      </p:to>
                                    </p:set>
                                    <p:animEffect transition="in" filter="wipe(left)">
                                      <p:cBhvr>
                                        <p:cTn id="121" dur="500"/>
                                        <p:tgtEl>
                                          <p:spTgt spid="90"/>
                                        </p:tgtEl>
                                      </p:cBhvr>
                                    </p:animEffect>
                                  </p:childTnLst>
                                </p:cTn>
                              </p:par>
                            </p:childTnLst>
                          </p:cTn>
                        </p:par>
                        <p:par>
                          <p:cTn id="122" fill="hold">
                            <p:stCondLst>
                              <p:cond delay="2000"/>
                            </p:stCondLst>
                            <p:childTnLst>
                              <p:par>
                                <p:cTn id="123" presetID="1" presetClass="entr" presetSubtype="0" fill="hold" grpId="0" nodeType="afterEffect">
                                  <p:stCondLst>
                                    <p:cond delay="0"/>
                                  </p:stCondLst>
                                  <p:childTnLst>
                                    <p:set>
                                      <p:cBhvr>
                                        <p:cTn id="124" dur="1" fill="hold">
                                          <p:stCondLst>
                                            <p:cond delay="0"/>
                                          </p:stCondLst>
                                        </p:cTn>
                                        <p:tgtEl>
                                          <p:spTgt spid="12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5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98"/>
                                        </p:tgtEl>
                                        <p:attrNameLst>
                                          <p:attrName>style.visibility</p:attrName>
                                        </p:attrNameLst>
                                      </p:cBhvr>
                                      <p:to>
                                        <p:strVal val="visible"/>
                                      </p:to>
                                    </p:set>
                                    <p:animEffect transition="in" filter="wipe(left)">
                                      <p:cBhvr>
                                        <p:cTn id="133" dur="500"/>
                                        <p:tgtEl>
                                          <p:spTgt spid="98"/>
                                        </p:tgtEl>
                                      </p:cBhvr>
                                    </p:animEffect>
                                  </p:childTnLst>
                                </p:cTn>
                              </p:par>
                            </p:childTnLst>
                          </p:cTn>
                        </p:par>
                        <p:par>
                          <p:cTn id="134" fill="hold">
                            <p:stCondLst>
                              <p:cond delay="500"/>
                            </p:stCondLst>
                            <p:childTnLst>
                              <p:par>
                                <p:cTn id="135" presetID="22" presetClass="entr" presetSubtype="1" fill="hold" nodeType="afterEffect">
                                  <p:stCondLst>
                                    <p:cond delay="0"/>
                                  </p:stCondLst>
                                  <p:childTnLst>
                                    <p:set>
                                      <p:cBhvr>
                                        <p:cTn id="136" dur="1" fill="hold">
                                          <p:stCondLst>
                                            <p:cond delay="0"/>
                                          </p:stCondLst>
                                        </p:cTn>
                                        <p:tgtEl>
                                          <p:spTgt spid="95"/>
                                        </p:tgtEl>
                                        <p:attrNameLst>
                                          <p:attrName>style.visibility</p:attrName>
                                        </p:attrNameLst>
                                      </p:cBhvr>
                                      <p:to>
                                        <p:strVal val="visible"/>
                                      </p:to>
                                    </p:set>
                                    <p:animEffect transition="in" filter="wipe(up)">
                                      <p:cBhvr>
                                        <p:cTn id="137" dur="500"/>
                                        <p:tgtEl>
                                          <p:spTgt spid="95"/>
                                        </p:tgtEl>
                                      </p:cBhvr>
                                    </p:animEffect>
                                  </p:childTnLst>
                                </p:cTn>
                              </p:par>
                            </p:childTnLst>
                          </p:cTn>
                        </p:par>
                        <p:par>
                          <p:cTn id="138" fill="hold">
                            <p:stCondLst>
                              <p:cond delay="1000"/>
                            </p:stCondLst>
                            <p:childTnLst>
                              <p:par>
                                <p:cTn id="139" presetID="22" presetClass="entr" presetSubtype="8" fill="hold" nodeType="afterEffect">
                                  <p:stCondLst>
                                    <p:cond delay="0"/>
                                  </p:stCondLst>
                                  <p:childTnLst>
                                    <p:set>
                                      <p:cBhvr>
                                        <p:cTn id="140" dur="1" fill="hold">
                                          <p:stCondLst>
                                            <p:cond delay="0"/>
                                          </p:stCondLst>
                                        </p:cTn>
                                        <p:tgtEl>
                                          <p:spTgt spid="94"/>
                                        </p:tgtEl>
                                        <p:attrNameLst>
                                          <p:attrName>style.visibility</p:attrName>
                                        </p:attrNameLst>
                                      </p:cBhvr>
                                      <p:to>
                                        <p:strVal val="visible"/>
                                      </p:to>
                                    </p:set>
                                    <p:animEffect transition="in" filter="wipe(left)">
                                      <p:cBhvr>
                                        <p:cTn id="141" dur="500"/>
                                        <p:tgtEl>
                                          <p:spTgt spid="94"/>
                                        </p:tgtEl>
                                      </p:cBhvr>
                                    </p:animEffect>
                                  </p:childTnLst>
                                </p:cTn>
                              </p:par>
                            </p:childTnLst>
                          </p:cTn>
                        </p:par>
                        <p:par>
                          <p:cTn id="142" fill="hold">
                            <p:stCondLst>
                              <p:cond delay="1500"/>
                            </p:stCondLst>
                            <p:childTnLst>
                              <p:par>
                                <p:cTn id="143" presetID="22" presetClass="entr" presetSubtype="1" fill="hold" nodeType="afterEffect">
                                  <p:stCondLst>
                                    <p:cond delay="0"/>
                                  </p:stCondLst>
                                  <p:childTnLst>
                                    <p:set>
                                      <p:cBhvr>
                                        <p:cTn id="144" dur="1" fill="hold">
                                          <p:stCondLst>
                                            <p:cond delay="0"/>
                                          </p:stCondLst>
                                        </p:cTn>
                                        <p:tgtEl>
                                          <p:spTgt spid="99"/>
                                        </p:tgtEl>
                                        <p:attrNameLst>
                                          <p:attrName>style.visibility</p:attrName>
                                        </p:attrNameLst>
                                      </p:cBhvr>
                                      <p:to>
                                        <p:strVal val="visible"/>
                                      </p:to>
                                    </p:set>
                                    <p:animEffect transition="in" filter="wipe(up)">
                                      <p:cBhvr>
                                        <p:cTn id="145" dur="500"/>
                                        <p:tgtEl>
                                          <p:spTgt spid="99"/>
                                        </p:tgtEl>
                                      </p:cBhvr>
                                    </p:animEffect>
                                  </p:childTnLst>
                                </p:cTn>
                              </p:par>
                            </p:childTnLst>
                          </p:cTn>
                        </p:par>
                        <p:par>
                          <p:cTn id="146" fill="hold">
                            <p:stCondLst>
                              <p:cond delay="2000"/>
                            </p:stCondLst>
                            <p:childTnLst>
                              <p:par>
                                <p:cTn id="147" presetID="22" presetClass="entr" presetSubtype="8" fill="hold" nodeType="afterEffect">
                                  <p:stCondLst>
                                    <p:cond delay="0"/>
                                  </p:stCondLst>
                                  <p:childTnLst>
                                    <p:set>
                                      <p:cBhvr>
                                        <p:cTn id="148" dur="1" fill="hold">
                                          <p:stCondLst>
                                            <p:cond delay="0"/>
                                          </p:stCondLst>
                                        </p:cTn>
                                        <p:tgtEl>
                                          <p:spTgt spid="101"/>
                                        </p:tgtEl>
                                        <p:attrNameLst>
                                          <p:attrName>style.visibility</p:attrName>
                                        </p:attrNameLst>
                                      </p:cBhvr>
                                      <p:to>
                                        <p:strVal val="visible"/>
                                      </p:to>
                                    </p:set>
                                    <p:animEffect transition="in" filter="wipe(left)">
                                      <p:cBhvr>
                                        <p:cTn id="149" dur="500"/>
                                        <p:tgtEl>
                                          <p:spTgt spid="101"/>
                                        </p:tgtEl>
                                      </p:cBhvr>
                                    </p:animEffect>
                                  </p:childTnLst>
                                </p:cTn>
                              </p:par>
                            </p:childTnLst>
                          </p:cTn>
                        </p:par>
                        <p:par>
                          <p:cTn id="150" fill="hold">
                            <p:stCondLst>
                              <p:cond delay="2500"/>
                            </p:stCondLst>
                            <p:childTnLst>
                              <p:par>
                                <p:cTn id="151" presetID="1" presetClass="entr" presetSubtype="0" fill="hold" grpId="0" nodeType="afterEffect">
                                  <p:stCondLst>
                                    <p:cond delay="0"/>
                                  </p:stCondLst>
                                  <p:childTnLst>
                                    <p:set>
                                      <p:cBhvr>
                                        <p:cTn id="152" dur="1" fill="hold">
                                          <p:stCondLst>
                                            <p:cond delay="0"/>
                                          </p:stCondLst>
                                        </p:cTn>
                                        <p:tgtEl>
                                          <p:spTgt spid="12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6" presetClass="entr" presetSubtype="16" fill="hold" nodeType="clickEffect">
                                  <p:stCondLst>
                                    <p:cond delay="0"/>
                                  </p:stCondLst>
                                  <p:childTnLst>
                                    <p:set>
                                      <p:cBhvr>
                                        <p:cTn id="156" dur="1" fill="hold">
                                          <p:stCondLst>
                                            <p:cond delay="0"/>
                                          </p:stCondLst>
                                        </p:cTn>
                                        <p:tgtEl>
                                          <p:spTgt spid="13"/>
                                        </p:tgtEl>
                                        <p:attrNameLst>
                                          <p:attrName>style.visibility</p:attrName>
                                        </p:attrNameLst>
                                      </p:cBhvr>
                                      <p:to>
                                        <p:strVal val="visible"/>
                                      </p:to>
                                    </p:set>
                                    <p:animEffect transition="in" filter="circle(in)">
                                      <p:cBhvr>
                                        <p:cTn id="157" dur="2000"/>
                                        <p:tgtEl>
                                          <p:spTgt spid="13"/>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nodeType="clickEffect">
                                  <p:stCondLst>
                                    <p:cond delay="0"/>
                                  </p:stCondLst>
                                  <p:childTnLst>
                                    <p:set>
                                      <p:cBhvr>
                                        <p:cTn id="161" dur="1" fill="hold">
                                          <p:stCondLst>
                                            <p:cond delay="0"/>
                                          </p:stCondLst>
                                        </p:cTn>
                                        <p:tgtEl>
                                          <p:spTgt spid="56"/>
                                        </p:tgtEl>
                                        <p:attrNameLst>
                                          <p:attrName>style.visibility</p:attrName>
                                        </p:attrNameLst>
                                      </p:cBhvr>
                                      <p:to>
                                        <p:strVal val="visible"/>
                                      </p:to>
                                    </p:set>
                                    <p:animEffect transition="in" filter="wipe(left)">
                                      <p:cBhvr>
                                        <p:cTn id="162" dur="500"/>
                                        <p:tgtEl>
                                          <p:spTgt spid="56"/>
                                        </p:tgtEl>
                                      </p:cBhvr>
                                    </p:animEffect>
                                  </p:childTnLst>
                                </p:cTn>
                              </p:par>
                            </p:childTnLst>
                          </p:cTn>
                        </p:par>
                        <p:par>
                          <p:cTn id="163" fill="hold">
                            <p:stCondLst>
                              <p:cond delay="500"/>
                            </p:stCondLst>
                            <p:childTnLst>
                              <p:par>
                                <p:cTn id="164" presetID="22" presetClass="entr" presetSubtype="1" fill="hold" nodeType="afterEffect">
                                  <p:stCondLst>
                                    <p:cond delay="0"/>
                                  </p:stCondLst>
                                  <p:childTnLst>
                                    <p:set>
                                      <p:cBhvr>
                                        <p:cTn id="165" dur="1" fill="hold">
                                          <p:stCondLst>
                                            <p:cond delay="0"/>
                                          </p:stCondLst>
                                        </p:cTn>
                                        <p:tgtEl>
                                          <p:spTgt spid="108"/>
                                        </p:tgtEl>
                                        <p:attrNameLst>
                                          <p:attrName>style.visibility</p:attrName>
                                        </p:attrNameLst>
                                      </p:cBhvr>
                                      <p:to>
                                        <p:strVal val="visible"/>
                                      </p:to>
                                    </p:set>
                                    <p:animEffect transition="in" filter="wipe(up)">
                                      <p:cBhvr>
                                        <p:cTn id="166" dur="500"/>
                                        <p:tgtEl>
                                          <p:spTgt spid="108"/>
                                        </p:tgtEl>
                                      </p:cBhvr>
                                    </p:animEffect>
                                  </p:childTnLst>
                                </p:cTn>
                              </p:par>
                            </p:childTnLst>
                          </p:cTn>
                        </p:par>
                        <p:par>
                          <p:cTn id="167" fill="hold">
                            <p:stCondLst>
                              <p:cond delay="1000"/>
                            </p:stCondLst>
                            <p:childTnLst>
                              <p:par>
                                <p:cTn id="168" presetID="22" presetClass="entr" presetSubtype="8" fill="hold" nodeType="afterEffect">
                                  <p:stCondLst>
                                    <p:cond delay="0"/>
                                  </p:stCondLst>
                                  <p:childTnLst>
                                    <p:set>
                                      <p:cBhvr>
                                        <p:cTn id="169" dur="1" fill="hold">
                                          <p:stCondLst>
                                            <p:cond delay="0"/>
                                          </p:stCondLst>
                                        </p:cTn>
                                        <p:tgtEl>
                                          <p:spTgt spid="114"/>
                                        </p:tgtEl>
                                        <p:attrNameLst>
                                          <p:attrName>style.visibility</p:attrName>
                                        </p:attrNameLst>
                                      </p:cBhvr>
                                      <p:to>
                                        <p:strVal val="visible"/>
                                      </p:to>
                                    </p:set>
                                    <p:animEffect transition="in" filter="wipe(left)">
                                      <p:cBhvr>
                                        <p:cTn id="170" dur="500"/>
                                        <p:tgtEl>
                                          <p:spTgt spid="114"/>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nodeType="clickEffect">
                                  <p:stCondLst>
                                    <p:cond delay="0"/>
                                  </p:stCondLst>
                                  <p:childTnLst>
                                    <p:set>
                                      <p:cBhvr>
                                        <p:cTn id="174" dur="1" fill="hold">
                                          <p:stCondLst>
                                            <p:cond delay="0"/>
                                          </p:stCondLst>
                                        </p:cTn>
                                        <p:tgtEl>
                                          <p:spTgt spid="64"/>
                                        </p:tgtEl>
                                        <p:attrNameLst>
                                          <p:attrName>style.visibility</p:attrName>
                                        </p:attrNameLst>
                                      </p:cBhvr>
                                      <p:to>
                                        <p:strVal val="visible"/>
                                      </p:to>
                                    </p:set>
                                    <p:animEffect transition="in" filter="wipe(left)">
                                      <p:cBhvr>
                                        <p:cTn id="175" dur="500"/>
                                        <p:tgtEl>
                                          <p:spTgt spid="64"/>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nodeType="clickEffect">
                                  <p:stCondLst>
                                    <p:cond delay="0"/>
                                  </p:stCondLst>
                                  <p:childTnLst>
                                    <p:set>
                                      <p:cBhvr>
                                        <p:cTn id="179" dur="1" fill="hold">
                                          <p:stCondLst>
                                            <p:cond delay="0"/>
                                          </p:stCondLst>
                                        </p:cTn>
                                        <p:tgtEl>
                                          <p:spTgt spid="106"/>
                                        </p:tgtEl>
                                        <p:attrNameLst>
                                          <p:attrName>style.visibility</p:attrName>
                                        </p:attrNameLst>
                                      </p:cBhvr>
                                      <p:to>
                                        <p:strVal val="visible"/>
                                      </p:to>
                                    </p:set>
                                    <p:animEffect transition="in" filter="wipe(left)">
                                      <p:cBhvr>
                                        <p:cTn id="180" dur="500"/>
                                        <p:tgtEl>
                                          <p:spTgt spid="106"/>
                                        </p:tgtEl>
                                      </p:cBhvr>
                                    </p:animEffect>
                                  </p:childTnLst>
                                </p:cTn>
                              </p:par>
                            </p:childTnLst>
                          </p:cTn>
                        </p:par>
                        <p:par>
                          <p:cTn id="181" fill="hold">
                            <p:stCondLst>
                              <p:cond delay="500"/>
                            </p:stCondLst>
                            <p:childTnLst>
                              <p:par>
                                <p:cTn id="182" presetID="22" presetClass="entr" presetSubtype="4" fill="hold" nodeType="afterEffect">
                                  <p:stCondLst>
                                    <p:cond delay="0"/>
                                  </p:stCondLst>
                                  <p:childTnLst>
                                    <p:set>
                                      <p:cBhvr>
                                        <p:cTn id="183" dur="1" fill="hold">
                                          <p:stCondLst>
                                            <p:cond delay="0"/>
                                          </p:stCondLst>
                                        </p:cTn>
                                        <p:tgtEl>
                                          <p:spTgt spid="111"/>
                                        </p:tgtEl>
                                        <p:attrNameLst>
                                          <p:attrName>style.visibility</p:attrName>
                                        </p:attrNameLst>
                                      </p:cBhvr>
                                      <p:to>
                                        <p:strVal val="visible"/>
                                      </p:to>
                                    </p:set>
                                    <p:animEffect transition="in" filter="wipe(down)">
                                      <p:cBhvr>
                                        <p:cTn id="184" dur="500"/>
                                        <p:tgtEl>
                                          <p:spTgt spid="111"/>
                                        </p:tgtEl>
                                      </p:cBhvr>
                                    </p:animEffect>
                                  </p:childTnLst>
                                </p:cTn>
                              </p:par>
                            </p:childTnLst>
                          </p:cTn>
                        </p:par>
                        <p:par>
                          <p:cTn id="185" fill="hold">
                            <p:stCondLst>
                              <p:cond delay="1000"/>
                            </p:stCondLst>
                            <p:childTnLst>
                              <p:par>
                                <p:cTn id="186" presetID="22" presetClass="entr" presetSubtype="8" fill="hold" nodeType="afterEffect">
                                  <p:stCondLst>
                                    <p:cond delay="0"/>
                                  </p:stCondLst>
                                  <p:childTnLst>
                                    <p:set>
                                      <p:cBhvr>
                                        <p:cTn id="187" dur="1" fill="hold">
                                          <p:stCondLst>
                                            <p:cond delay="0"/>
                                          </p:stCondLst>
                                        </p:cTn>
                                        <p:tgtEl>
                                          <p:spTgt spid="115"/>
                                        </p:tgtEl>
                                        <p:attrNameLst>
                                          <p:attrName>style.visibility</p:attrName>
                                        </p:attrNameLst>
                                      </p:cBhvr>
                                      <p:to>
                                        <p:strVal val="visible"/>
                                      </p:to>
                                    </p:set>
                                    <p:animEffect transition="in" filter="wipe(left)">
                                      <p:cBhvr>
                                        <p:cTn id="188" dur="500"/>
                                        <p:tgtEl>
                                          <p:spTgt spid="115"/>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nodeType="clickEffect">
                                  <p:stCondLst>
                                    <p:cond delay="0"/>
                                  </p:stCondLst>
                                  <p:childTnLst>
                                    <p:set>
                                      <p:cBhvr>
                                        <p:cTn id="192" dur="1" fill="hold">
                                          <p:stCondLst>
                                            <p:cond delay="0"/>
                                          </p:stCondLst>
                                        </p:cTn>
                                        <p:tgtEl>
                                          <p:spTgt spid="21"/>
                                        </p:tgtEl>
                                        <p:attrNameLst>
                                          <p:attrName>style.visibility</p:attrName>
                                        </p:attrNameLst>
                                      </p:cBhvr>
                                      <p:to>
                                        <p:strVal val="visible"/>
                                      </p:to>
                                    </p:set>
                                    <p:animEffect transition="in" filter="wipe(left)">
                                      <p:cBhvr>
                                        <p:cTn id="193" dur="500"/>
                                        <p:tgtEl>
                                          <p:spTgt spid="21"/>
                                        </p:tgtEl>
                                      </p:cBhvr>
                                    </p:animEffect>
                                  </p:childTnLst>
                                </p:cTn>
                              </p:par>
                            </p:childTnLst>
                          </p:cTn>
                        </p:par>
                        <p:par>
                          <p:cTn id="194" fill="hold">
                            <p:stCondLst>
                              <p:cond delay="500"/>
                            </p:stCondLst>
                            <p:childTnLst>
                              <p:par>
                                <p:cTn id="195" presetID="1" presetClass="entr" presetSubtype="0" fill="hold" grpId="0" nodeType="afterEffect">
                                  <p:stCondLst>
                                    <p:cond delay="0"/>
                                  </p:stCondLst>
                                  <p:childTnLst>
                                    <p:set>
                                      <p:cBhvr>
                                        <p:cTn id="19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2" grpId="0"/>
      <p:bldP spid="49" grpId="0" animBg="1"/>
      <p:bldP spid="50" grpId="0" animBg="1"/>
      <p:bldP spid="51" grpId="0" animBg="1"/>
      <p:bldP spid="120" grpId="0"/>
      <p:bldP spid="121" grpId="0"/>
      <p:bldP spid="122" grpId="0"/>
      <p:bldP spid="123" grpId="0"/>
      <p:bldP spid="124" grpId="0"/>
      <p:bldP spid="125" grpId="0"/>
      <p:bldP spid="1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Un exemple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1755161209"/>
              </p:ext>
            </p:extLst>
          </p:nvPr>
        </p:nvGraphicFramePr>
        <p:xfrm>
          <a:off x="4224049" y="692727"/>
          <a:ext cx="3465512" cy="534988"/>
        </p:xfrm>
        <a:graphic>
          <a:graphicData uri="http://schemas.openxmlformats.org/presentationml/2006/ole">
            <mc:AlternateContent xmlns:mc="http://schemas.openxmlformats.org/markup-compatibility/2006">
              <mc:Choice xmlns:v="urn:schemas-microsoft-com:vml" Requires="v">
                <p:oleObj spid="_x0000_s4550108" name="Equation" r:id="rId4" imgW="1282680" imgH="203040" progId="Equation.3">
                  <p:embed/>
                </p:oleObj>
              </mc:Choice>
              <mc:Fallback>
                <p:oleObj name="Equation" r:id="rId4" imgW="128268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049" y="692727"/>
                        <a:ext cx="3465512"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Espace réservé du contenu 2"/>
          <p:cNvSpPr txBox="1">
            <a:spLocks/>
          </p:cNvSpPr>
          <p:nvPr/>
        </p:nvSpPr>
        <p:spPr>
          <a:xfrm>
            <a:off x="795250" y="1556952"/>
            <a:ext cx="2937301" cy="346799"/>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Schéma à contacts</a:t>
            </a:r>
          </a:p>
        </p:txBody>
      </p:sp>
      <p:grpSp>
        <p:nvGrpSpPr>
          <p:cNvPr id="99" name="Grouper 98"/>
          <p:cNvGrpSpPr/>
          <p:nvPr/>
        </p:nvGrpSpPr>
        <p:grpSpPr>
          <a:xfrm>
            <a:off x="1116632" y="2509449"/>
            <a:ext cx="6545542" cy="2407329"/>
            <a:chOff x="1896118" y="2869209"/>
            <a:chExt cx="4669999" cy="1717539"/>
          </a:xfrm>
        </p:grpSpPr>
        <p:cxnSp>
          <p:nvCxnSpPr>
            <p:cNvPr id="43" name="Connecteur droit 42"/>
            <p:cNvCxnSpPr/>
            <p:nvPr/>
          </p:nvCxnSpPr>
          <p:spPr>
            <a:xfrm>
              <a:off x="1896601" y="3070333"/>
              <a:ext cx="0" cy="1516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er 10"/>
            <p:cNvGrpSpPr/>
            <p:nvPr/>
          </p:nvGrpSpPr>
          <p:grpSpPr>
            <a:xfrm>
              <a:off x="4854717" y="3070329"/>
              <a:ext cx="1711400" cy="1501666"/>
              <a:chOff x="5840446" y="4447445"/>
              <a:chExt cx="867404" cy="761103"/>
            </a:xfrm>
          </p:grpSpPr>
          <p:cxnSp>
            <p:nvCxnSpPr>
              <p:cNvPr id="36" name="Connecteur droit 35"/>
              <p:cNvCxnSpPr/>
              <p:nvPr/>
            </p:nvCxnSpPr>
            <p:spPr>
              <a:xfrm>
                <a:off x="6707850" y="4447445"/>
                <a:ext cx="0" cy="761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6512001" y="4834533"/>
                <a:ext cx="19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c plein 37"/>
              <p:cNvSpPr/>
              <p:nvPr/>
            </p:nvSpPr>
            <p:spPr>
              <a:xfrm rot="16200000">
                <a:off x="6265235" y="4737907"/>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Arc plein 38"/>
              <p:cNvSpPr/>
              <p:nvPr/>
            </p:nvSpPr>
            <p:spPr>
              <a:xfrm rot="5400000" flipH="1">
                <a:off x="6305448" y="4737906"/>
                <a:ext cx="230302" cy="204893"/>
              </a:xfrm>
              <a:prstGeom prst="blockArc">
                <a:avLst>
                  <a:gd name="adj1" fmla="val 11688808"/>
                  <a:gd name="adj2" fmla="val 20757122"/>
                  <a:gd name="adj3" fmla="val 717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40" name="Connecteur droit 39"/>
              <p:cNvCxnSpPr/>
              <p:nvPr/>
            </p:nvCxnSpPr>
            <p:spPr>
              <a:xfrm>
                <a:off x="5840446" y="4839954"/>
                <a:ext cx="4410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324715" y="4605519"/>
                <a:ext cx="180353" cy="155993"/>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S1</a:t>
                </a:r>
              </a:p>
            </p:txBody>
          </p:sp>
        </p:grpSp>
        <p:cxnSp>
          <p:nvCxnSpPr>
            <p:cNvPr id="34" name="Connecteur droit 33"/>
            <p:cNvCxnSpPr/>
            <p:nvPr/>
          </p:nvCxnSpPr>
          <p:spPr>
            <a:xfrm>
              <a:off x="1897137" y="3282143"/>
              <a:ext cx="341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4561282" y="3283849"/>
              <a:ext cx="2971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4591050" y="4411181"/>
              <a:ext cx="2631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855368" y="3284748"/>
              <a:ext cx="0" cy="1126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2505075" y="3283253"/>
              <a:ext cx="7433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222462" y="2869209"/>
              <a:ext cx="301373"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grpSp>
          <p:nvGrpSpPr>
            <p:cNvPr id="81" name="Grouper 80"/>
            <p:cNvGrpSpPr/>
            <p:nvPr/>
          </p:nvGrpSpPr>
          <p:grpSpPr>
            <a:xfrm>
              <a:off x="3250318" y="2869209"/>
              <a:ext cx="332555" cy="544487"/>
              <a:chOff x="3250318" y="2869209"/>
              <a:chExt cx="332555" cy="544487"/>
            </a:xfrm>
          </p:grpSpPr>
          <p:grpSp>
            <p:nvGrpSpPr>
              <p:cNvPr id="45" name="Grouper 44"/>
              <p:cNvGrpSpPr/>
              <p:nvPr/>
            </p:nvGrpSpPr>
            <p:grpSpPr>
              <a:xfrm>
                <a:off x="3250318" y="3125533"/>
                <a:ext cx="271743" cy="288163"/>
                <a:chOff x="3488855" y="3771577"/>
                <a:chExt cx="271743" cy="288163"/>
              </a:xfrm>
            </p:grpSpPr>
            <p:cxnSp>
              <p:nvCxnSpPr>
                <p:cNvPr id="20" name="Connecteur droit 19"/>
                <p:cNvCxnSpPr/>
                <p:nvPr/>
              </p:nvCxnSpPr>
              <p:spPr>
                <a:xfrm rot="5400000">
                  <a:off x="3344773" y="3915659"/>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a:off x="3616516" y="3915659"/>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3251226" y="2869209"/>
                <a:ext cx="331647"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b</a:t>
                </a:r>
              </a:p>
            </p:txBody>
          </p:sp>
        </p:grpSp>
        <p:cxnSp>
          <p:nvCxnSpPr>
            <p:cNvPr id="22" name="Connecteur droit 21"/>
            <p:cNvCxnSpPr/>
            <p:nvPr/>
          </p:nvCxnSpPr>
          <p:spPr>
            <a:xfrm>
              <a:off x="1896118" y="4419304"/>
              <a:ext cx="1378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er 82"/>
            <p:cNvGrpSpPr/>
            <p:nvPr/>
          </p:nvGrpSpPr>
          <p:grpSpPr>
            <a:xfrm>
              <a:off x="3270456" y="4067326"/>
              <a:ext cx="292279" cy="501214"/>
              <a:chOff x="2214695" y="4067326"/>
              <a:chExt cx="292279" cy="501214"/>
            </a:xfrm>
          </p:grpSpPr>
          <p:grpSp>
            <p:nvGrpSpPr>
              <p:cNvPr id="47" name="Grouper 46"/>
              <p:cNvGrpSpPr/>
              <p:nvPr/>
            </p:nvGrpSpPr>
            <p:grpSpPr>
              <a:xfrm>
                <a:off x="2220937" y="4280377"/>
                <a:ext cx="271743" cy="288163"/>
                <a:chOff x="2448560" y="3107559"/>
                <a:chExt cx="271743" cy="288163"/>
              </a:xfrm>
            </p:grpSpPr>
            <p:cxnSp>
              <p:nvCxnSpPr>
                <p:cNvPr id="14" name="Connecteur droit 13"/>
                <p:cNvCxnSpPr/>
                <p:nvPr/>
              </p:nvCxnSpPr>
              <p:spPr>
                <a:xfrm rot="5400000">
                  <a:off x="2304478" y="3251641"/>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a:off x="2576221" y="3251641"/>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214695" y="4067326"/>
                <a:ext cx="292279"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b</a:t>
                </a:r>
              </a:p>
            </p:txBody>
          </p:sp>
        </p:grpSp>
        <p:grpSp>
          <p:nvGrpSpPr>
            <p:cNvPr id="82" name="Grouper 81"/>
            <p:cNvGrpSpPr/>
            <p:nvPr/>
          </p:nvGrpSpPr>
          <p:grpSpPr>
            <a:xfrm>
              <a:off x="4311921" y="4054795"/>
              <a:ext cx="296433" cy="501217"/>
              <a:chOff x="3269976" y="4054795"/>
              <a:chExt cx="296433" cy="501217"/>
            </a:xfrm>
          </p:grpSpPr>
          <p:sp>
            <p:nvSpPr>
              <p:cNvPr id="26" name="Rectangle 25"/>
              <p:cNvSpPr/>
              <p:nvPr/>
            </p:nvSpPr>
            <p:spPr>
              <a:xfrm>
                <a:off x="3271859" y="4054795"/>
                <a:ext cx="294550"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C</a:t>
                </a:r>
              </a:p>
            </p:txBody>
          </p:sp>
          <p:grpSp>
            <p:nvGrpSpPr>
              <p:cNvPr id="46" name="Grouper 45"/>
              <p:cNvGrpSpPr/>
              <p:nvPr/>
            </p:nvGrpSpPr>
            <p:grpSpPr>
              <a:xfrm>
                <a:off x="3269976" y="4267849"/>
                <a:ext cx="271743" cy="288163"/>
                <a:chOff x="3482173" y="3095031"/>
                <a:chExt cx="271743" cy="288163"/>
              </a:xfrm>
            </p:grpSpPr>
            <p:cxnSp>
              <p:nvCxnSpPr>
                <p:cNvPr id="18" name="Connecteur droit 17"/>
                <p:cNvCxnSpPr/>
                <p:nvPr/>
              </p:nvCxnSpPr>
              <p:spPr>
                <a:xfrm rot="5400000">
                  <a:off x="3338091" y="3239113"/>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a:off x="3609834" y="3239113"/>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3497609" y="3139497"/>
                  <a:ext cx="241193" cy="218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4" name="Grouper 43"/>
            <p:cNvGrpSpPr/>
            <p:nvPr/>
          </p:nvGrpSpPr>
          <p:grpSpPr>
            <a:xfrm>
              <a:off x="2237277" y="3138062"/>
              <a:ext cx="271743" cy="288163"/>
              <a:chOff x="2455243" y="3784106"/>
              <a:chExt cx="271743" cy="288163"/>
            </a:xfrm>
          </p:grpSpPr>
          <p:cxnSp>
            <p:nvCxnSpPr>
              <p:cNvPr id="16" name="Connecteur droit 15"/>
              <p:cNvCxnSpPr/>
              <p:nvPr/>
            </p:nvCxnSpPr>
            <p:spPr>
              <a:xfrm rot="5400000">
                <a:off x="2311161" y="3928188"/>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2582904" y="3928188"/>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2468920" y="3816044"/>
                <a:ext cx="241193" cy="218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6" name="Connecteur droit 55"/>
            <p:cNvCxnSpPr/>
            <p:nvPr/>
          </p:nvCxnSpPr>
          <p:spPr>
            <a:xfrm>
              <a:off x="3524413" y="3284224"/>
              <a:ext cx="7616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er 91"/>
            <p:cNvGrpSpPr/>
            <p:nvPr/>
          </p:nvGrpSpPr>
          <p:grpSpPr>
            <a:xfrm>
              <a:off x="4289097" y="2869209"/>
              <a:ext cx="342080" cy="545458"/>
              <a:chOff x="4287997" y="2869209"/>
              <a:chExt cx="342080" cy="545458"/>
            </a:xfrm>
          </p:grpSpPr>
          <p:grpSp>
            <p:nvGrpSpPr>
              <p:cNvPr id="53" name="Grouper 52"/>
              <p:cNvGrpSpPr/>
              <p:nvPr/>
            </p:nvGrpSpPr>
            <p:grpSpPr>
              <a:xfrm>
                <a:off x="4287997" y="3126504"/>
                <a:ext cx="271743" cy="288163"/>
                <a:chOff x="3488855" y="3771577"/>
                <a:chExt cx="271743" cy="288163"/>
              </a:xfrm>
            </p:grpSpPr>
            <p:cxnSp>
              <p:nvCxnSpPr>
                <p:cNvPr id="54" name="Connecteur droit 53"/>
                <p:cNvCxnSpPr/>
                <p:nvPr/>
              </p:nvCxnSpPr>
              <p:spPr>
                <a:xfrm rot="5400000">
                  <a:off x="3344773" y="3915659"/>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rot="5400000">
                  <a:off x="3616516" y="3915659"/>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Rectangle 56"/>
              <p:cNvSpPr/>
              <p:nvPr/>
            </p:nvSpPr>
            <p:spPr>
              <a:xfrm>
                <a:off x="4298430" y="2869209"/>
                <a:ext cx="331647"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c</a:t>
                </a:r>
              </a:p>
            </p:txBody>
          </p:sp>
        </p:grpSp>
        <p:cxnSp>
          <p:nvCxnSpPr>
            <p:cNvPr id="63" name="Connecteur droit 62"/>
            <p:cNvCxnSpPr/>
            <p:nvPr/>
          </p:nvCxnSpPr>
          <p:spPr>
            <a:xfrm>
              <a:off x="1904486" y="3848898"/>
              <a:ext cx="3338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er 63"/>
            <p:cNvGrpSpPr/>
            <p:nvPr/>
          </p:nvGrpSpPr>
          <p:grpSpPr>
            <a:xfrm>
              <a:off x="2237277" y="3704644"/>
              <a:ext cx="271743" cy="288163"/>
              <a:chOff x="2448560" y="3107559"/>
              <a:chExt cx="271743" cy="288163"/>
            </a:xfrm>
          </p:grpSpPr>
          <p:cxnSp>
            <p:nvCxnSpPr>
              <p:cNvPr id="72" name="Connecteur droit 71"/>
              <p:cNvCxnSpPr/>
              <p:nvPr/>
            </p:nvCxnSpPr>
            <p:spPr>
              <a:xfrm rot="5400000">
                <a:off x="2304478" y="3251641"/>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rot="5400000">
                <a:off x="2576221" y="3251641"/>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Connecteur droit 64"/>
            <p:cNvCxnSpPr/>
            <p:nvPr/>
          </p:nvCxnSpPr>
          <p:spPr>
            <a:xfrm>
              <a:off x="2508250" y="3843571"/>
              <a:ext cx="7659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2227009" y="3491593"/>
              <a:ext cx="292279"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grpSp>
          <p:nvGrpSpPr>
            <p:cNvPr id="80" name="Grouper 79"/>
            <p:cNvGrpSpPr/>
            <p:nvPr/>
          </p:nvGrpSpPr>
          <p:grpSpPr>
            <a:xfrm>
              <a:off x="3268379" y="3479062"/>
              <a:ext cx="296433" cy="501217"/>
              <a:chOff x="3269976" y="3479062"/>
              <a:chExt cx="296433" cy="501217"/>
            </a:xfrm>
          </p:grpSpPr>
          <p:sp>
            <p:nvSpPr>
              <p:cNvPr id="67" name="Rectangle 66"/>
              <p:cNvSpPr/>
              <p:nvPr/>
            </p:nvSpPr>
            <p:spPr>
              <a:xfrm>
                <a:off x="3271859" y="3479062"/>
                <a:ext cx="294550"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B</a:t>
                </a:r>
              </a:p>
            </p:txBody>
          </p:sp>
          <p:grpSp>
            <p:nvGrpSpPr>
              <p:cNvPr id="68" name="Grouper 67"/>
              <p:cNvGrpSpPr/>
              <p:nvPr/>
            </p:nvGrpSpPr>
            <p:grpSpPr>
              <a:xfrm>
                <a:off x="3269976" y="3692116"/>
                <a:ext cx="271743" cy="288163"/>
                <a:chOff x="3482173" y="3095031"/>
                <a:chExt cx="271743" cy="288163"/>
              </a:xfrm>
            </p:grpSpPr>
            <p:cxnSp>
              <p:nvCxnSpPr>
                <p:cNvPr id="69" name="Connecteur droit 68"/>
                <p:cNvCxnSpPr/>
                <p:nvPr/>
              </p:nvCxnSpPr>
              <p:spPr>
                <a:xfrm rot="5400000">
                  <a:off x="3338091" y="3239113"/>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rot="5400000">
                  <a:off x="3609834" y="3239113"/>
                  <a:ext cx="288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flipH="1">
                  <a:off x="3504333" y="3139497"/>
                  <a:ext cx="241193" cy="218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76" name="Connecteur droit 75"/>
            <p:cNvCxnSpPr/>
            <p:nvPr/>
          </p:nvCxnSpPr>
          <p:spPr>
            <a:xfrm flipH="1">
              <a:off x="3547533" y="3846031"/>
              <a:ext cx="13066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flipH="1">
              <a:off x="3545405" y="4417726"/>
              <a:ext cx="763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Espace réservé du contenu 2"/>
          <p:cNvSpPr txBox="1">
            <a:spLocks/>
          </p:cNvSpPr>
          <p:nvPr/>
        </p:nvSpPr>
        <p:spPr>
          <a:xfrm>
            <a:off x="797749" y="5407772"/>
            <a:ext cx="6997135" cy="633264"/>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Les contacts de même nom, ainsi que leur négation (par exemple b et </a:t>
            </a:r>
            <a:r>
              <a:rPr kumimoji="0" lang="fr-FR">
                <a:latin typeface="Calibri_boole" charset="0"/>
                <a:ea typeface="Calibri_boole" charset="0"/>
                <a:cs typeface="Calibri_boole" charset="0"/>
              </a:rPr>
              <a:t>B</a:t>
            </a:r>
            <a:r>
              <a:rPr kumimoji="0" lang="fr-FR"/>
              <a:t>), fonctionnent simultanément.</a:t>
            </a:r>
          </a:p>
        </p:txBody>
      </p:sp>
      <p:sp>
        <p:nvSpPr>
          <p:cNvPr id="101" name="Rectangle 100"/>
          <p:cNvSpPr/>
          <p:nvPr/>
        </p:nvSpPr>
        <p:spPr>
          <a:xfrm>
            <a:off x="786983" y="1932616"/>
            <a:ext cx="4572000" cy="369332"/>
          </a:xfrm>
          <a:prstGeom prst="rect">
            <a:avLst/>
          </a:prstGeom>
        </p:spPr>
        <p:txBody>
          <a:bodyPr vert="horz" lIns="0" tIns="45720" rIns="0" bIns="45720" rtlCol="0">
            <a:normAutofit/>
          </a:bodyPr>
          <a:lstStyle/>
          <a:p>
            <a:pPr marL="91440" indent="-91440" algn="just" eaLnBrk="1" fontAlgn="auto" hangingPunct="1">
              <a:lnSpc>
                <a:spcPct val="90000"/>
              </a:lnSpc>
              <a:spcBef>
                <a:spcPts val="1200"/>
              </a:spcBef>
              <a:spcAft>
                <a:spcPts val="200"/>
              </a:spcAft>
              <a:buClr>
                <a:schemeClr val="accent1"/>
              </a:buClr>
              <a:buSzPct val="100000"/>
              <a:buFont typeface="Calibri" panose="020F0502020204030204" pitchFamily="34" charset="0"/>
              <a:buChar char=" "/>
            </a:pPr>
            <a:r>
              <a:rPr kumimoji="0" lang="fr-FR" sz="2000">
                <a:solidFill>
                  <a:schemeClr val="tx1">
                    <a:lumMod val="75000"/>
                    <a:lumOff val="25000"/>
                  </a:schemeClr>
                </a:solidFill>
                <a:latin typeface="+mn-lt"/>
              </a:rPr>
              <a:t>On retrouve les 3 circuits en parallèle :</a:t>
            </a:r>
          </a:p>
        </p:txBody>
      </p:sp>
    </p:spTree>
    <p:extLst>
      <p:ext uri="{BB962C8B-B14F-4D97-AF65-F5344CB8AC3E}">
        <p14:creationId xmlns:p14="http://schemas.microsoft.com/office/powerpoint/2010/main" val="1022374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wipe(left)">
                                      <p:cBhvr>
                                        <p:cTn id="15" dur="500"/>
                                        <p:tgtEl>
                                          <p:spTgt spid="9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0" grpId="0" build="p"/>
      <p:bldP spid="10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Algèbre de Boole 1/3</a:t>
            </a:r>
          </a:p>
        </p:txBody>
      </p:sp>
      <p:sp>
        <p:nvSpPr>
          <p:cNvPr id="3" name="Espace réservé du contenu 2"/>
          <p:cNvSpPr>
            <a:spLocks noGrp="1"/>
          </p:cNvSpPr>
          <p:nvPr>
            <p:ph idx="1"/>
          </p:nvPr>
        </p:nvSpPr>
        <p:spPr>
          <a:xfrm>
            <a:off x="957872" y="2081606"/>
            <a:ext cx="7496580" cy="661593"/>
          </a:xfrm>
        </p:spPr>
        <p:txBody>
          <a:bodyPr>
            <a:normAutofit fontScale="85000" lnSpcReduction="20000"/>
          </a:bodyPr>
          <a:lstStyle/>
          <a:p>
            <a:r>
              <a:rPr lang="fr-FR"/>
              <a:t>Les produits et sommes booléens fonctionnent comme les produits et sommes réels. C’est pourquoi on peut utiliser les mêmes opérateurs. De même, on retrouve les mêmes propriétés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968" y="580424"/>
            <a:ext cx="626762" cy="762405"/>
          </a:xfrm>
          <a:prstGeom prst="rect">
            <a:avLst/>
          </a:prstGeom>
        </p:spPr>
      </p:pic>
      <p:sp>
        <p:nvSpPr>
          <p:cNvPr id="8" name="Espace réservé du contenu 2"/>
          <p:cNvSpPr txBox="1">
            <a:spLocks/>
          </p:cNvSpPr>
          <p:nvPr/>
        </p:nvSpPr>
        <p:spPr>
          <a:xfrm>
            <a:off x="975360" y="1709351"/>
            <a:ext cx="2624778" cy="391769"/>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Propriétés de base.</a:t>
            </a:r>
          </a:p>
        </p:txBody>
      </p:sp>
      <p:graphicFrame>
        <p:nvGraphicFramePr>
          <p:cNvPr id="9" name="Tableau 8"/>
          <p:cNvGraphicFramePr>
            <a:graphicFrameLocks noGrp="1"/>
          </p:cNvGraphicFramePr>
          <p:nvPr>
            <p:extLst>
              <p:ext uri="{D42A27DB-BD31-4B8C-83A1-F6EECF244321}">
                <p14:modId xmlns:p14="http://schemas.microsoft.com/office/powerpoint/2010/main" val="2080213860"/>
              </p:ext>
            </p:extLst>
          </p:nvPr>
        </p:nvGraphicFramePr>
        <p:xfrm>
          <a:off x="1138989" y="2973137"/>
          <a:ext cx="7415463" cy="3271252"/>
        </p:xfrm>
        <a:graphic>
          <a:graphicData uri="http://schemas.openxmlformats.org/drawingml/2006/table">
            <a:tbl>
              <a:tblPr firstRow="1" bandRow="1">
                <a:tableStyleId>{5C22544A-7EE6-4342-B048-85BDC9FD1C3A}</a:tableStyleId>
              </a:tblPr>
              <a:tblGrid>
                <a:gridCol w="2471821"/>
                <a:gridCol w="2471821"/>
                <a:gridCol w="2471821"/>
              </a:tblGrid>
              <a:tr h="407737">
                <a:tc>
                  <a:txBody>
                    <a:bodyPr/>
                    <a:lstStyle/>
                    <a:p>
                      <a:pPr algn="ctr"/>
                      <a:r>
                        <a:rPr lang="fr-FR"/>
                        <a:t>Propriétés</a:t>
                      </a:r>
                    </a:p>
                  </a:txBody>
                  <a:tcPr anchor="ctr"/>
                </a:tc>
                <a:tc>
                  <a:txBody>
                    <a:bodyPr/>
                    <a:lstStyle/>
                    <a:p>
                      <a:pPr algn="ctr"/>
                      <a:r>
                        <a:rPr lang="fr-FR"/>
                        <a:t>Équation</a:t>
                      </a:r>
                    </a:p>
                  </a:txBody>
                  <a:tcPr anchor="ctr"/>
                </a:tc>
                <a:tc>
                  <a:txBody>
                    <a:bodyPr/>
                    <a:lstStyle/>
                    <a:p>
                      <a:pPr algn="ctr"/>
                      <a:r>
                        <a:rPr lang="fr-FR"/>
                        <a:t>Schéma</a:t>
                      </a:r>
                      <a:r>
                        <a:rPr lang="fr-FR" baseline="0"/>
                        <a:t> contact</a:t>
                      </a:r>
                      <a:endParaRPr lang="fr-FR"/>
                    </a:p>
                  </a:txBody>
                  <a:tcPr anchor="ctr"/>
                </a:tc>
              </a:tr>
              <a:tr h="615749">
                <a:tc>
                  <a:txBody>
                    <a:bodyPr/>
                    <a:lstStyle/>
                    <a:p>
                      <a:pPr algn="l"/>
                      <a:r>
                        <a:rPr lang="fr-FR"/>
                        <a:t>Commutativité</a:t>
                      </a:r>
                    </a:p>
                  </a:txBody>
                  <a:tcPr anchor="ctr"/>
                </a:tc>
                <a:tc>
                  <a:txBody>
                    <a:bodyPr/>
                    <a:lstStyle/>
                    <a:p>
                      <a:pPr algn="ctr"/>
                      <a:r>
                        <a:rPr lang="fr-FR">
                          <a:latin typeface="Calibri_boole" charset="0"/>
                          <a:ea typeface="Calibri_boole" charset="0"/>
                          <a:cs typeface="Calibri_boole" charset="0"/>
                        </a:rPr>
                        <a:t>a.b</a:t>
                      </a:r>
                      <a:r>
                        <a:rPr lang="fr-FR" baseline="0">
                          <a:latin typeface="Calibri_boole" charset="0"/>
                          <a:ea typeface="Calibri_boole" charset="0"/>
                          <a:cs typeface="Calibri_boole" charset="0"/>
                        </a:rPr>
                        <a:t> </a:t>
                      </a:r>
                      <a:r>
                        <a:rPr lang="fr-FR">
                          <a:latin typeface="Calibri_boole" charset="0"/>
                          <a:ea typeface="Calibri_boole" charset="0"/>
                          <a:cs typeface="Calibri_boole" charset="0"/>
                        </a:rPr>
                        <a:t>= b.a</a:t>
                      </a:r>
                    </a:p>
                    <a:p>
                      <a:pPr algn="ctr"/>
                      <a:r>
                        <a:rPr lang="fr-FR">
                          <a:latin typeface="Calibri_boole" charset="0"/>
                          <a:ea typeface="Calibri_boole" charset="0"/>
                          <a:cs typeface="Calibri_boole" charset="0"/>
                        </a:rPr>
                        <a:t>a + b = b + a </a:t>
                      </a:r>
                    </a:p>
                  </a:txBody>
                  <a:tcPr anchor="ctr"/>
                </a:tc>
                <a:tc>
                  <a:txBody>
                    <a:bodyPr/>
                    <a:lstStyle/>
                    <a:p>
                      <a:pPr algn="ctr"/>
                      <a:endParaRPr lang="fr-FR"/>
                    </a:p>
                  </a:txBody>
                  <a:tcPr anchor="ctr"/>
                </a:tc>
              </a:tr>
              <a:tr h="615749">
                <a:tc>
                  <a:txBody>
                    <a:bodyPr/>
                    <a:lstStyle/>
                    <a:p>
                      <a:pPr algn="l"/>
                      <a:r>
                        <a:rPr lang="fr-FR"/>
                        <a:t>Associativité</a:t>
                      </a:r>
                    </a:p>
                  </a:txBody>
                  <a:tcPr anchor="ctr"/>
                </a:tc>
                <a:tc>
                  <a:txBody>
                    <a:bodyPr/>
                    <a:lstStyle/>
                    <a:p>
                      <a:pPr algn="ctr"/>
                      <a:r>
                        <a:rPr lang="fr-FR">
                          <a:latin typeface="Calibri_boole" charset="0"/>
                          <a:ea typeface="Calibri_boole" charset="0"/>
                          <a:cs typeface="Calibri_boole" charset="0"/>
                        </a:rPr>
                        <a:t>a.(b.c) = (a.b).c</a:t>
                      </a:r>
                    </a:p>
                    <a:p>
                      <a:pPr marL="0" marR="0" indent="0" algn="ctr" defTabSz="914400" rtl="0" eaLnBrk="1" fontAlgn="auto" latinLnBrk="0" hangingPunct="1">
                        <a:lnSpc>
                          <a:spcPct val="100000"/>
                        </a:lnSpc>
                        <a:spcBef>
                          <a:spcPts val="0"/>
                        </a:spcBef>
                        <a:spcAft>
                          <a:spcPts val="0"/>
                        </a:spcAft>
                        <a:buClrTx/>
                        <a:buSzTx/>
                        <a:buFontTx/>
                        <a:buNone/>
                        <a:tabLst/>
                        <a:defRPr/>
                      </a:pPr>
                      <a:r>
                        <a:rPr lang="fr-FR">
                          <a:latin typeface="Calibri_boole" charset="0"/>
                          <a:ea typeface="Calibri_boole" charset="0"/>
                          <a:cs typeface="Calibri_boole" charset="0"/>
                        </a:rPr>
                        <a:t>a+(b+c) = (a+b)+c </a:t>
                      </a:r>
                    </a:p>
                  </a:txBody>
                  <a:tcPr anchor="ctr"/>
                </a:tc>
                <a:tc>
                  <a:txBody>
                    <a:bodyPr/>
                    <a:lstStyle/>
                    <a:p>
                      <a:pPr algn="ctr"/>
                      <a:endParaRPr lang="fr-FR"/>
                    </a:p>
                  </a:txBody>
                  <a:tcPr anchor="ctr"/>
                </a:tc>
              </a:tr>
              <a:tr h="615749">
                <a:tc>
                  <a:txBody>
                    <a:bodyPr/>
                    <a:lstStyle/>
                    <a:p>
                      <a:pPr algn="l"/>
                      <a:r>
                        <a:rPr lang="fr-FR"/>
                        <a:t>Distributivité</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atin typeface="Calibri_boole" charset="0"/>
                          <a:ea typeface="Calibri_boole" charset="0"/>
                          <a:cs typeface="Calibri_boole" charset="0"/>
                        </a:rPr>
                        <a:t>a.(b+c) = a.b + a.c</a:t>
                      </a:r>
                    </a:p>
                  </a:txBody>
                  <a:tcPr anchor="ctr"/>
                </a:tc>
                <a:tc rowSpan="2">
                  <a:txBody>
                    <a:bodyPr/>
                    <a:lstStyle/>
                    <a:p>
                      <a:pPr algn="ctr"/>
                      <a:endParaRPr lang="fr-FR"/>
                    </a:p>
                  </a:txBody>
                  <a:tcPr anchor="ctr"/>
                </a:tc>
              </a:tr>
              <a:tr h="967606">
                <a:tc>
                  <a:txBody>
                    <a:bodyPr/>
                    <a:lstStyle/>
                    <a:p>
                      <a:pPr algn="l"/>
                      <a:r>
                        <a:rPr lang="fr-FR"/>
                        <a:t>Complément</a:t>
                      </a:r>
                    </a:p>
                  </a:txBody>
                  <a:tcPr anchor="ctr"/>
                </a:tc>
                <a:tc>
                  <a:txBody>
                    <a:bodyPr/>
                    <a:lstStyle/>
                    <a:p>
                      <a:pPr algn="ctr"/>
                      <a:r>
                        <a:rPr lang="fr-FR">
                          <a:latin typeface="Calibri_boole" charset="0"/>
                          <a:ea typeface="Calibri_boole" charset="0"/>
                          <a:cs typeface="Calibri_boole" charset="0"/>
                        </a:rPr>
                        <a:t>a</a:t>
                      </a:r>
                      <a:r>
                        <a:rPr lang="fr-FR" baseline="0">
                          <a:latin typeface="Calibri_boole" charset="0"/>
                          <a:ea typeface="Calibri_boole" charset="0"/>
                          <a:cs typeface="Calibri_boole" charset="0"/>
                        </a:rPr>
                        <a:t> + A = 1</a:t>
                      </a:r>
                    </a:p>
                    <a:p>
                      <a:pPr algn="ctr"/>
                      <a:r>
                        <a:rPr lang="fr-FR" baseline="0">
                          <a:latin typeface="Calibri_boole" charset="0"/>
                          <a:ea typeface="Calibri_boole" charset="0"/>
                          <a:cs typeface="Calibri_boole" charset="0"/>
                        </a:rPr>
                        <a:t>a.A = 0</a:t>
                      </a:r>
                      <a:endParaRPr lang="fr-FR">
                        <a:latin typeface="Calibri_boole" charset="0"/>
                        <a:ea typeface="Calibri_boole" charset="0"/>
                        <a:cs typeface="Calibri_boole" charset="0"/>
                      </a:endParaRPr>
                    </a:p>
                  </a:txBody>
                  <a:tcPr anchor="ctr"/>
                </a:tc>
                <a:tc vMerge="1">
                  <a:txBody>
                    <a:bodyPr/>
                    <a:lstStyle/>
                    <a:p>
                      <a:pPr algn="ctr"/>
                      <a:endParaRPr lang="fr-FR"/>
                    </a:p>
                  </a:txBody>
                  <a:tcPr anchor="ctr"/>
                </a:tc>
              </a:tr>
            </a:tbl>
          </a:graphicData>
        </a:graphic>
      </p:graphicFrame>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136" y="4827136"/>
            <a:ext cx="1149096" cy="457200"/>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9136" y="5659786"/>
            <a:ext cx="1149096" cy="457200"/>
          </a:xfrm>
          <a:prstGeom prst="rect">
            <a:avLst/>
          </a:prstGeom>
        </p:spPr>
      </p:pic>
      <p:sp>
        <p:nvSpPr>
          <p:cNvPr id="17" name="Rectangle 16"/>
          <p:cNvSpPr/>
          <p:nvPr/>
        </p:nvSpPr>
        <p:spPr>
          <a:xfrm>
            <a:off x="6997812" y="4613820"/>
            <a:ext cx="235970"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18" name="Rectangle 17"/>
          <p:cNvSpPr/>
          <p:nvPr/>
        </p:nvSpPr>
        <p:spPr>
          <a:xfrm>
            <a:off x="6997867" y="4935019"/>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19" name="Rectangle 18"/>
          <p:cNvSpPr/>
          <p:nvPr/>
        </p:nvSpPr>
        <p:spPr>
          <a:xfrm>
            <a:off x="6812009" y="5586674"/>
            <a:ext cx="235970"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20" name="Rectangle 19"/>
          <p:cNvSpPr/>
          <p:nvPr/>
        </p:nvSpPr>
        <p:spPr>
          <a:xfrm>
            <a:off x="7169056" y="5575934"/>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21" name="Rectangle 20"/>
          <p:cNvSpPr/>
          <p:nvPr/>
        </p:nvSpPr>
        <p:spPr>
          <a:xfrm>
            <a:off x="7509347" y="4939194"/>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S</a:t>
            </a:r>
          </a:p>
        </p:txBody>
      </p:sp>
      <p:sp>
        <p:nvSpPr>
          <p:cNvPr id="22" name="Rectangle 21"/>
          <p:cNvSpPr/>
          <p:nvPr/>
        </p:nvSpPr>
        <p:spPr>
          <a:xfrm>
            <a:off x="7486383" y="5548794"/>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S</a:t>
            </a:r>
          </a:p>
        </p:txBody>
      </p:sp>
      <p:cxnSp>
        <p:nvCxnSpPr>
          <p:cNvPr id="25" name="Connecteur droit avec flèche 24"/>
          <p:cNvCxnSpPr/>
          <p:nvPr/>
        </p:nvCxnSpPr>
        <p:spPr>
          <a:xfrm flipV="1">
            <a:off x="5304773" y="5066778"/>
            <a:ext cx="1371600" cy="5636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5304773" y="5906022"/>
            <a:ext cx="1365337" cy="187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2278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Algèbre de Boole 2/3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968" y="580424"/>
            <a:ext cx="626762" cy="762405"/>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1815986089"/>
              </p:ext>
            </p:extLst>
          </p:nvPr>
        </p:nvGraphicFramePr>
        <p:xfrm>
          <a:off x="1069717" y="2171021"/>
          <a:ext cx="7415463" cy="3509684"/>
        </p:xfrm>
        <a:graphic>
          <a:graphicData uri="http://schemas.openxmlformats.org/drawingml/2006/table">
            <a:tbl>
              <a:tblPr firstRow="1" bandRow="1">
                <a:tableStyleId>{5C22544A-7EE6-4342-B048-85BDC9FD1C3A}</a:tableStyleId>
              </a:tblPr>
              <a:tblGrid>
                <a:gridCol w="2471821"/>
                <a:gridCol w="2471821"/>
                <a:gridCol w="2471821"/>
              </a:tblGrid>
              <a:tr h="407737">
                <a:tc>
                  <a:txBody>
                    <a:bodyPr/>
                    <a:lstStyle/>
                    <a:p>
                      <a:pPr algn="ctr"/>
                      <a:r>
                        <a:rPr lang="fr-FR"/>
                        <a:t>Propriétés</a:t>
                      </a:r>
                    </a:p>
                  </a:txBody>
                  <a:tcPr anchor="ctr"/>
                </a:tc>
                <a:tc>
                  <a:txBody>
                    <a:bodyPr/>
                    <a:lstStyle/>
                    <a:p>
                      <a:pPr algn="ctr"/>
                      <a:r>
                        <a:rPr lang="fr-FR"/>
                        <a:t>Équation</a:t>
                      </a:r>
                    </a:p>
                  </a:txBody>
                  <a:tcPr anchor="ctr"/>
                </a:tc>
                <a:tc>
                  <a:txBody>
                    <a:bodyPr/>
                    <a:lstStyle/>
                    <a:p>
                      <a:pPr algn="ctr"/>
                      <a:r>
                        <a:rPr lang="fr-FR"/>
                        <a:t>Schéma</a:t>
                      </a:r>
                      <a:r>
                        <a:rPr lang="fr-FR" baseline="0"/>
                        <a:t> contact</a:t>
                      </a:r>
                      <a:endParaRPr lang="fr-FR"/>
                    </a:p>
                  </a:txBody>
                  <a:tcPr anchor="ctr"/>
                </a:tc>
              </a:tr>
              <a:tr h="1178600">
                <a:tc>
                  <a:txBody>
                    <a:bodyPr/>
                    <a:lstStyle/>
                    <a:p>
                      <a:pPr algn="l"/>
                      <a:r>
                        <a:rPr lang="fr-FR"/>
                        <a:t>Indempotence</a:t>
                      </a:r>
                    </a:p>
                  </a:txBody>
                  <a:tcPr anchor="ctr"/>
                </a:tc>
                <a:tc>
                  <a:txBody>
                    <a:bodyPr/>
                    <a:lstStyle/>
                    <a:p>
                      <a:pPr algn="ctr"/>
                      <a:r>
                        <a:rPr lang="fr-FR">
                          <a:latin typeface="Calibri_boole" charset="0"/>
                          <a:ea typeface="Calibri_boole" charset="0"/>
                          <a:cs typeface="Calibri_boole" charset="0"/>
                        </a:rPr>
                        <a:t>a.a</a:t>
                      </a:r>
                      <a:r>
                        <a:rPr lang="fr-FR" baseline="0">
                          <a:latin typeface="Calibri_boole" charset="0"/>
                          <a:ea typeface="Calibri_boole" charset="0"/>
                          <a:cs typeface="Calibri_boole" charset="0"/>
                        </a:rPr>
                        <a:t> </a:t>
                      </a:r>
                      <a:r>
                        <a:rPr lang="fr-FR">
                          <a:latin typeface="Calibri_boole" charset="0"/>
                          <a:ea typeface="Calibri_boole" charset="0"/>
                          <a:cs typeface="Calibri_boole" charset="0"/>
                        </a:rPr>
                        <a:t>= a</a:t>
                      </a:r>
                    </a:p>
                    <a:p>
                      <a:pPr algn="ctr"/>
                      <a:r>
                        <a:rPr lang="fr-FR">
                          <a:latin typeface="Calibri_boole" charset="0"/>
                          <a:ea typeface="Calibri_boole" charset="0"/>
                          <a:cs typeface="Calibri_boole" charset="0"/>
                        </a:rPr>
                        <a:t>a + a = a </a:t>
                      </a:r>
                    </a:p>
                  </a:txBody>
                  <a:tcPr anchor="ctr"/>
                </a:tc>
                <a:tc>
                  <a:txBody>
                    <a:bodyPr/>
                    <a:lstStyle/>
                    <a:p>
                      <a:pPr algn="ctr"/>
                      <a:endParaRPr lang="fr-FR"/>
                    </a:p>
                  </a:txBody>
                  <a:tcPr anchor="ctr"/>
                </a:tc>
              </a:tr>
              <a:tr h="992763">
                <a:tc>
                  <a:txBody>
                    <a:bodyPr/>
                    <a:lstStyle/>
                    <a:p>
                      <a:pPr algn="l"/>
                      <a:r>
                        <a:rPr lang="fr-FR"/>
                        <a:t>Éléments neutres</a:t>
                      </a:r>
                    </a:p>
                  </a:txBody>
                  <a:tcPr anchor="ctr"/>
                </a:tc>
                <a:tc>
                  <a:txBody>
                    <a:bodyPr/>
                    <a:lstStyle/>
                    <a:p>
                      <a:pPr algn="ctr"/>
                      <a:r>
                        <a:rPr lang="fr-FR">
                          <a:latin typeface="Calibri_boole" charset="0"/>
                          <a:ea typeface="Calibri_boole" charset="0"/>
                          <a:cs typeface="Calibri_boole" charset="0"/>
                        </a:rPr>
                        <a:t>a</a:t>
                      </a:r>
                      <a:r>
                        <a:rPr lang="fr-FR" baseline="0">
                          <a:latin typeface="Calibri_boole" charset="0"/>
                          <a:ea typeface="Calibri_boole" charset="0"/>
                          <a:cs typeface="Calibri_boole" charset="0"/>
                        </a:rPr>
                        <a:t> + 0</a:t>
                      </a:r>
                      <a:r>
                        <a:rPr lang="fr-FR">
                          <a:latin typeface="Calibri_boole" charset="0"/>
                          <a:ea typeface="Calibri_boole" charset="0"/>
                          <a:cs typeface="Calibri_boole" charset="0"/>
                        </a:rPr>
                        <a:t> = a</a:t>
                      </a:r>
                    </a:p>
                    <a:p>
                      <a:pPr marL="0" marR="0" indent="0" algn="ctr" defTabSz="914400" rtl="0" eaLnBrk="1" fontAlgn="auto" latinLnBrk="0" hangingPunct="1">
                        <a:lnSpc>
                          <a:spcPct val="100000"/>
                        </a:lnSpc>
                        <a:spcBef>
                          <a:spcPts val="0"/>
                        </a:spcBef>
                        <a:spcAft>
                          <a:spcPts val="0"/>
                        </a:spcAft>
                        <a:buClrTx/>
                        <a:buSzTx/>
                        <a:buFontTx/>
                        <a:buNone/>
                        <a:tabLst/>
                        <a:defRPr/>
                      </a:pPr>
                      <a:r>
                        <a:rPr lang="fr-FR">
                          <a:latin typeface="Calibri_boole" charset="0"/>
                          <a:ea typeface="Calibri_boole" charset="0"/>
                          <a:cs typeface="Calibri_boole" charset="0"/>
                        </a:rPr>
                        <a:t>a.1 = a</a:t>
                      </a:r>
                    </a:p>
                  </a:txBody>
                  <a:tcPr anchor="ctr"/>
                </a:tc>
                <a:tc>
                  <a:txBody>
                    <a:bodyPr/>
                    <a:lstStyle/>
                    <a:p>
                      <a:pPr algn="ctr"/>
                      <a:endParaRPr lang="fr-FR"/>
                    </a:p>
                  </a:txBody>
                  <a:tcPr anchor="ctr"/>
                </a:tc>
              </a:tr>
              <a:tr h="9305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t>Éléments absorbants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atin typeface="Calibri_boole" charset="0"/>
                          <a:ea typeface="Calibri_boole" charset="0"/>
                          <a:cs typeface="Calibri_boole" charset="0"/>
                        </a:rPr>
                        <a:t>a.0 = 0</a:t>
                      </a:r>
                    </a:p>
                    <a:p>
                      <a:pPr marL="0" marR="0" indent="0" algn="ctr" defTabSz="914400" rtl="0" eaLnBrk="1" fontAlgn="auto" latinLnBrk="0" hangingPunct="1">
                        <a:lnSpc>
                          <a:spcPct val="100000"/>
                        </a:lnSpc>
                        <a:spcBef>
                          <a:spcPts val="0"/>
                        </a:spcBef>
                        <a:spcAft>
                          <a:spcPts val="0"/>
                        </a:spcAft>
                        <a:buClrTx/>
                        <a:buSzTx/>
                        <a:buFontTx/>
                        <a:buNone/>
                        <a:tabLst/>
                        <a:defRPr/>
                      </a:pPr>
                      <a:r>
                        <a:rPr lang="fr-FR">
                          <a:latin typeface="Calibri_boole" charset="0"/>
                          <a:ea typeface="Calibri_boole" charset="0"/>
                          <a:cs typeface="Calibri_boole" charset="0"/>
                        </a:rPr>
                        <a:t>a + 1 = 1</a:t>
                      </a:r>
                    </a:p>
                  </a:txBody>
                  <a:tcPr anchor="ctr"/>
                </a:tc>
                <a:tc>
                  <a:txBody>
                    <a:bodyPr/>
                    <a:lstStyle/>
                    <a:p>
                      <a:pPr algn="ctr"/>
                      <a:endParaRPr lang="fr-FR"/>
                    </a:p>
                  </a:txBody>
                  <a:tcPr anchor="ctr"/>
                </a:tc>
              </a:tr>
            </a:tbl>
          </a:graphicData>
        </a:graphic>
      </p:graphicFrame>
      <p:sp>
        <p:nvSpPr>
          <p:cNvPr id="18" name="Rectangle 17"/>
          <p:cNvSpPr/>
          <p:nvPr/>
        </p:nvSpPr>
        <p:spPr>
          <a:xfrm>
            <a:off x="6882475" y="2696937"/>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20" name="Rectangle 19"/>
          <p:cNvSpPr/>
          <p:nvPr/>
        </p:nvSpPr>
        <p:spPr>
          <a:xfrm>
            <a:off x="7031618" y="3858633"/>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21" name="Rectangle 20"/>
          <p:cNvSpPr/>
          <p:nvPr/>
        </p:nvSpPr>
        <p:spPr>
          <a:xfrm>
            <a:off x="7559019" y="2642642"/>
            <a:ext cx="212949"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S</a:t>
            </a:r>
          </a:p>
        </p:txBody>
      </p:sp>
      <p:sp>
        <p:nvSpPr>
          <p:cNvPr id="22" name="Rectangle 21"/>
          <p:cNvSpPr/>
          <p:nvPr/>
        </p:nvSpPr>
        <p:spPr>
          <a:xfrm>
            <a:off x="7590346" y="4840994"/>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S</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131" y="2759803"/>
            <a:ext cx="1149096" cy="36325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7131" y="3307693"/>
            <a:ext cx="1149096" cy="363255"/>
          </a:xfrm>
          <a:prstGeom prst="rect">
            <a:avLst/>
          </a:prstGeom>
        </p:spPr>
      </p:pic>
      <p:sp>
        <p:nvSpPr>
          <p:cNvPr id="23" name="Rectangle 22"/>
          <p:cNvSpPr/>
          <p:nvPr/>
        </p:nvSpPr>
        <p:spPr>
          <a:xfrm>
            <a:off x="7291658" y="2699025"/>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24" name="Rectangle 23"/>
          <p:cNvSpPr/>
          <p:nvPr/>
        </p:nvSpPr>
        <p:spPr>
          <a:xfrm>
            <a:off x="7036962" y="3130006"/>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27" name="Rectangle 26"/>
          <p:cNvSpPr/>
          <p:nvPr/>
        </p:nvSpPr>
        <p:spPr>
          <a:xfrm>
            <a:off x="7045313" y="3376351"/>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28" name="Rectangle 27"/>
          <p:cNvSpPr/>
          <p:nvPr/>
        </p:nvSpPr>
        <p:spPr>
          <a:xfrm>
            <a:off x="7558881" y="3075726"/>
            <a:ext cx="212949"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S</a:t>
            </a:r>
          </a:p>
        </p:txBody>
      </p:sp>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4497" y="4028789"/>
            <a:ext cx="1149096" cy="457200"/>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6442" y="4950506"/>
            <a:ext cx="1149096" cy="457200"/>
          </a:xfrm>
          <a:prstGeom prst="rect">
            <a:avLst/>
          </a:prstGeom>
        </p:spPr>
      </p:pic>
      <p:sp>
        <p:nvSpPr>
          <p:cNvPr id="29" name="Rectangle 28"/>
          <p:cNvSpPr/>
          <p:nvPr/>
        </p:nvSpPr>
        <p:spPr>
          <a:xfrm>
            <a:off x="6920671" y="4910805"/>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a</a:t>
            </a:r>
          </a:p>
        </p:txBody>
      </p:sp>
      <p:sp>
        <p:nvSpPr>
          <p:cNvPr id="30" name="Rectangle 29"/>
          <p:cNvSpPr/>
          <p:nvPr/>
        </p:nvSpPr>
        <p:spPr>
          <a:xfrm>
            <a:off x="7567181" y="3801015"/>
            <a:ext cx="285964" cy="307777"/>
          </a:xfrm>
          <a:prstGeom prst="rect">
            <a:avLst/>
          </a:prstGeom>
        </p:spPr>
        <p:txBody>
          <a:bodyPr wrap="square">
            <a:spAutoFit/>
          </a:bodyPr>
          <a:lstStyle/>
          <a:p>
            <a:r>
              <a:rPr lang="fr-FR" sz="1400">
                <a:solidFill>
                  <a:schemeClr val="tx1"/>
                </a:solidFill>
                <a:latin typeface="Calibri_boole" charset="0"/>
                <a:ea typeface="Calibri_boole" charset="0"/>
                <a:cs typeface="Calibri_boole" charset="0"/>
              </a:rPr>
              <a:t>S</a:t>
            </a:r>
          </a:p>
        </p:txBody>
      </p:sp>
    </p:spTree>
    <p:extLst>
      <p:ext uri="{BB962C8B-B14F-4D97-AF65-F5344CB8AC3E}">
        <p14:creationId xmlns:p14="http://schemas.microsoft.com/office/powerpoint/2010/main" val="147694212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Algèbre de Boole 3/3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968" y="580424"/>
            <a:ext cx="626762" cy="762405"/>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874601120"/>
              </p:ext>
            </p:extLst>
          </p:nvPr>
        </p:nvGraphicFramePr>
        <p:xfrm>
          <a:off x="1138989" y="2145636"/>
          <a:ext cx="7415463" cy="3171625"/>
        </p:xfrm>
        <a:graphic>
          <a:graphicData uri="http://schemas.openxmlformats.org/drawingml/2006/table">
            <a:tbl>
              <a:tblPr firstRow="1" bandRow="1">
                <a:tableStyleId>{5C22544A-7EE6-4342-B048-85BDC9FD1C3A}</a:tableStyleId>
              </a:tblPr>
              <a:tblGrid>
                <a:gridCol w="2471821"/>
                <a:gridCol w="2471821"/>
                <a:gridCol w="2471821"/>
              </a:tblGrid>
              <a:tr h="815204">
                <a:tc>
                  <a:txBody>
                    <a:bodyPr/>
                    <a:lstStyle/>
                    <a:p>
                      <a:pPr algn="ctr"/>
                      <a:r>
                        <a:rPr lang="fr-FR"/>
                        <a:t>Propriétés</a:t>
                      </a:r>
                    </a:p>
                  </a:txBody>
                  <a:tcPr anchor="ctr"/>
                </a:tc>
                <a:tc>
                  <a:txBody>
                    <a:bodyPr/>
                    <a:lstStyle/>
                    <a:p>
                      <a:pPr algn="ctr"/>
                      <a:r>
                        <a:rPr lang="fr-FR"/>
                        <a:t>Équation</a:t>
                      </a:r>
                    </a:p>
                  </a:txBody>
                  <a:tcPr anchor="ctr"/>
                </a:tc>
                <a:tc>
                  <a:txBody>
                    <a:bodyPr/>
                    <a:lstStyle/>
                    <a:p>
                      <a:pPr algn="ctr"/>
                      <a:r>
                        <a:rPr lang="fr-FR"/>
                        <a:t>Schéma</a:t>
                      </a:r>
                      <a:r>
                        <a:rPr lang="fr-FR" baseline="0"/>
                        <a:t> contact</a:t>
                      </a:r>
                      <a:endParaRPr lang="fr-FR"/>
                    </a:p>
                  </a:txBody>
                  <a:tcPr anchor="ctr"/>
                </a:tc>
              </a:tr>
              <a:tr h="2356421">
                <a:tc>
                  <a:txBody>
                    <a:bodyPr/>
                    <a:lstStyle/>
                    <a:p>
                      <a:pPr algn="l"/>
                      <a:r>
                        <a:rPr lang="fr-FR"/>
                        <a:t>Absorption</a:t>
                      </a:r>
                    </a:p>
                  </a:txBody>
                  <a:tcPr anchor="ctr"/>
                </a:tc>
                <a:tc>
                  <a:txBody>
                    <a:bodyPr/>
                    <a:lstStyle/>
                    <a:p>
                      <a:pPr algn="ctr"/>
                      <a:r>
                        <a:rPr lang="fr-FR">
                          <a:latin typeface="Calibri_boole" charset="0"/>
                          <a:ea typeface="Calibri_boole" charset="0"/>
                          <a:cs typeface="Calibri_boole" charset="0"/>
                        </a:rPr>
                        <a:t>a.x + a</a:t>
                      </a:r>
                      <a:r>
                        <a:rPr lang="fr-FR" baseline="0">
                          <a:latin typeface="Calibri_boole" charset="0"/>
                          <a:ea typeface="Calibri_boole" charset="0"/>
                          <a:cs typeface="Calibri_boole" charset="0"/>
                        </a:rPr>
                        <a:t> </a:t>
                      </a:r>
                      <a:r>
                        <a:rPr lang="fr-FR">
                          <a:latin typeface="Calibri_boole" charset="0"/>
                          <a:ea typeface="Calibri_boole" charset="0"/>
                          <a:cs typeface="Calibri_boole" charset="0"/>
                        </a:rPr>
                        <a:t>= a    (</a:t>
                      </a:r>
                      <a:r>
                        <a:rPr lang="fr-FR" sz="1600">
                          <a:latin typeface="Calibri_boole" charset="0"/>
                          <a:ea typeface="Calibri_boole" charset="0"/>
                          <a:cs typeface="Calibri_boole" charset="0"/>
                        </a:rPr>
                        <a:t>qqs x)</a:t>
                      </a:r>
                      <a:endParaRPr lang="fr-FR">
                        <a:latin typeface="Calibri_boole" charset="0"/>
                        <a:ea typeface="Calibri_boole" charset="0"/>
                        <a:cs typeface="Calibri_boole" charset="0"/>
                      </a:endParaRPr>
                    </a:p>
                    <a:p>
                      <a:pPr algn="ctr"/>
                      <a:r>
                        <a:rPr lang="fr-FR">
                          <a:latin typeface="Calibri_boole" charset="0"/>
                          <a:ea typeface="Calibri_boole" charset="0"/>
                          <a:cs typeface="Calibri_boole" charset="0"/>
                        </a:rPr>
                        <a:t>a.b + B = a + B</a:t>
                      </a:r>
                    </a:p>
                    <a:p>
                      <a:pPr algn="ctr"/>
                      <a:r>
                        <a:rPr lang="fr-FR">
                          <a:latin typeface="Calibri_boole" charset="0"/>
                          <a:ea typeface="Calibri_boole" charset="0"/>
                          <a:cs typeface="Calibri_boole" charset="0"/>
                        </a:rPr>
                        <a:t>a.B + b = a + b</a:t>
                      </a:r>
                    </a:p>
                    <a:p>
                      <a:pPr algn="ctr"/>
                      <a:r>
                        <a:rPr lang="fr-FR">
                          <a:latin typeface="Calibri_boole" charset="0"/>
                          <a:ea typeface="Calibri_boole" charset="0"/>
                          <a:cs typeface="Calibri_boole" charset="0"/>
                        </a:rPr>
                        <a:t>A.b</a:t>
                      </a:r>
                      <a:r>
                        <a:rPr lang="fr-FR" baseline="0">
                          <a:latin typeface="Calibri_boole" charset="0"/>
                          <a:ea typeface="Calibri_boole" charset="0"/>
                          <a:cs typeface="Calibri_boole" charset="0"/>
                        </a:rPr>
                        <a:t> + B = A + B</a:t>
                      </a:r>
                    </a:p>
                    <a:p>
                      <a:pPr algn="ctr"/>
                      <a:r>
                        <a:rPr lang="fr-FR" baseline="0">
                          <a:latin typeface="Calibri_boole" charset="0"/>
                          <a:ea typeface="Calibri_boole" charset="0"/>
                          <a:cs typeface="Calibri_boole" charset="0"/>
                        </a:rPr>
                        <a:t>A.B + b = A + b</a:t>
                      </a:r>
                      <a:endParaRPr lang="fr-FR">
                        <a:latin typeface="Calibri_boole" charset="0"/>
                        <a:ea typeface="Calibri_boole" charset="0"/>
                        <a:cs typeface="Calibri_boole" charset="0"/>
                      </a:endParaRPr>
                    </a:p>
                  </a:txBody>
                  <a:tcPr anchor="ctr"/>
                </a:tc>
                <a:tc>
                  <a:txBody>
                    <a:bodyPr/>
                    <a:lstStyle/>
                    <a:p>
                      <a:pPr algn="ctr"/>
                      <a:r>
                        <a:rPr lang="fr-FR"/>
                        <a:t>Ces propriétés seront démontrées ultérieurement !</a:t>
                      </a:r>
                    </a:p>
                  </a:txBody>
                  <a:tcPr anchor="ctr"/>
                </a:tc>
              </a:tr>
            </a:tbl>
          </a:graphicData>
        </a:graphic>
      </p:graphicFrame>
    </p:spTree>
    <p:extLst>
      <p:ext uri="{BB962C8B-B14F-4D97-AF65-F5344CB8AC3E}">
        <p14:creationId xmlns:p14="http://schemas.microsoft.com/office/powerpoint/2010/main" val="21074632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Tables de vérités</a:t>
            </a:r>
          </a:p>
        </p:txBody>
      </p:sp>
      <p:sp>
        <p:nvSpPr>
          <p:cNvPr id="3" name="Espace réservé du contenu 2"/>
          <p:cNvSpPr>
            <a:spLocks noGrp="1"/>
          </p:cNvSpPr>
          <p:nvPr>
            <p:ph idx="1"/>
          </p:nvPr>
        </p:nvSpPr>
        <p:spPr>
          <a:xfrm>
            <a:off x="822959" y="1556952"/>
            <a:ext cx="7543801" cy="564456"/>
          </a:xfrm>
        </p:spPr>
        <p:txBody>
          <a:bodyPr>
            <a:normAutofit fontScale="70000" lnSpcReduction="20000"/>
          </a:bodyPr>
          <a:lstStyle/>
          <a:p>
            <a:r>
              <a:rPr lang="fr-FR" dirty="0"/>
              <a:t>Une table de vérité exprime le cahier des charges sous la forme d’un tableau, et ce du point de vue des relations sorties/entrées. Si un système possède 3 entrées et une sortie, le nombre de cas (donc de lignes du tableau) à examiner est de 2</a:t>
            </a:r>
            <a:r>
              <a:rPr lang="fr-FR" baseline="30000" dirty="0"/>
              <a:t>3</a:t>
            </a:r>
            <a:r>
              <a:rPr lang="fr-FR" dirty="0"/>
              <a:t> = 8. Ci-dessous un exemple de table de vérité à 3 variables.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8" name="Tableau 7"/>
          <p:cNvGraphicFramePr>
            <a:graphicFrameLocks noGrp="1"/>
          </p:cNvGraphicFramePr>
          <p:nvPr>
            <p:extLst>
              <p:ext uri="{D42A27DB-BD31-4B8C-83A1-F6EECF244321}">
                <p14:modId xmlns:p14="http://schemas.microsoft.com/office/powerpoint/2010/main" val="1845835895"/>
              </p:ext>
            </p:extLst>
          </p:nvPr>
        </p:nvGraphicFramePr>
        <p:xfrm>
          <a:off x="989991" y="2355291"/>
          <a:ext cx="2528620" cy="3337560"/>
        </p:xfrm>
        <a:graphic>
          <a:graphicData uri="http://schemas.openxmlformats.org/drawingml/2006/table">
            <a:tbl>
              <a:tblPr firstRow="1" bandRow="1">
                <a:tableStyleId>{5C22544A-7EE6-4342-B048-85BDC9FD1C3A}</a:tableStyleId>
              </a:tblPr>
              <a:tblGrid>
                <a:gridCol w="632155"/>
                <a:gridCol w="632155"/>
                <a:gridCol w="632155"/>
                <a:gridCol w="632155"/>
              </a:tblGrid>
              <a:tr h="370840">
                <a:tc>
                  <a:txBody>
                    <a:bodyPr/>
                    <a:lstStyle/>
                    <a:p>
                      <a:pPr algn="ctr"/>
                      <a:r>
                        <a:rPr lang="fr-FR"/>
                        <a:t>a</a:t>
                      </a:r>
                    </a:p>
                  </a:txBody>
                  <a:tcPr/>
                </a:tc>
                <a:tc>
                  <a:txBody>
                    <a:bodyPr/>
                    <a:lstStyle/>
                    <a:p>
                      <a:pPr algn="ctr"/>
                      <a:r>
                        <a:rPr lang="fr-FR"/>
                        <a:t>b</a:t>
                      </a:r>
                    </a:p>
                  </a:txBody>
                  <a:tcPr/>
                </a:tc>
                <a:tc>
                  <a:txBody>
                    <a:bodyPr/>
                    <a:lstStyle/>
                    <a:p>
                      <a:pPr algn="ctr"/>
                      <a:r>
                        <a:rPr lang="fr-FR"/>
                        <a:t>c</a:t>
                      </a:r>
                    </a:p>
                  </a:txBody>
                  <a:tcPr/>
                </a:tc>
                <a:tc>
                  <a:txBody>
                    <a:bodyPr/>
                    <a:lstStyle/>
                    <a:p>
                      <a:pPr algn="ctr"/>
                      <a:r>
                        <a:rPr lang="fr-FR"/>
                        <a:t>S</a:t>
                      </a:r>
                    </a:p>
                  </a:txBody>
                  <a:tcPr/>
                </a:tc>
              </a:tr>
              <a:tr h="370840">
                <a:tc>
                  <a:txBody>
                    <a:bodyPr/>
                    <a:lstStyle/>
                    <a:p>
                      <a:pPr algn="ctr"/>
                      <a:r>
                        <a:rPr lang="fr-FR"/>
                        <a:t>0</a:t>
                      </a:r>
                    </a:p>
                  </a:txBody>
                  <a:tcPr/>
                </a:tc>
                <a:tc>
                  <a:txBody>
                    <a:bodyPr/>
                    <a:lstStyle/>
                    <a:p>
                      <a:pPr algn="ctr"/>
                      <a:r>
                        <a:rPr lang="fr-FR"/>
                        <a:t>0</a:t>
                      </a:r>
                    </a:p>
                  </a:txBody>
                  <a:tcPr/>
                </a:tc>
                <a:tc>
                  <a:txBody>
                    <a:bodyPr/>
                    <a:lstStyle/>
                    <a:p>
                      <a:pPr algn="ctr"/>
                      <a:r>
                        <a:rPr lang="fr-FR"/>
                        <a:t>0</a:t>
                      </a:r>
                    </a:p>
                  </a:txBody>
                  <a:tcPr/>
                </a:tc>
                <a:tc>
                  <a:txBody>
                    <a:bodyPr/>
                    <a:lstStyle/>
                    <a:p>
                      <a:pPr algn="ctr"/>
                      <a:r>
                        <a:rPr lang="fr-FR"/>
                        <a:t>0</a:t>
                      </a:r>
                    </a:p>
                  </a:txBody>
                  <a:tcPr/>
                </a:tc>
              </a:tr>
              <a:tr h="370840">
                <a:tc>
                  <a:txBody>
                    <a:bodyPr/>
                    <a:lstStyle/>
                    <a:p>
                      <a:pPr algn="ctr"/>
                      <a:r>
                        <a:rPr lang="fr-FR"/>
                        <a:t>0</a:t>
                      </a:r>
                    </a:p>
                  </a:txBody>
                  <a:tcPr/>
                </a:tc>
                <a:tc>
                  <a:txBody>
                    <a:bodyPr/>
                    <a:lstStyle/>
                    <a:p>
                      <a:pPr algn="ctr"/>
                      <a:r>
                        <a:rPr lang="fr-FR"/>
                        <a:t>0</a:t>
                      </a:r>
                    </a:p>
                  </a:txBody>
                  <a:tcPr/>
                </a:tc>
                <a:tc>
                  <a:txBody>
                    <a:bodyPr/>
                    <a:lstStyle/>
                    <a:p>
                      <a:pPr algn="ctr"/>
                      <a:r>
                        <a:rPr lang="fr-FR"/>
                        <a:t>1</a:t>
                      </a:r>
                    </a:p>
                  </a:txBody>
                  <a:tcPr/>
                </a:tc>
                <a:tc>
                  <a:txBody>
                    <a:bodyPr/>
                    <a:lstStyle/>
                    <a:p>
                      <a:pPr algn="ctr"/>
                      <a:r>
                        <a:rPr lang="fr-FR"/>
                        <a:t>1</a:t>
                      </a:r>
                    </a:p>
                  </a:txBody>
                  <a:tcPr/>
                </a:tc>
              </a:tr>
              <a:tr h="370840">
                <a:tc>
                  <a:txBody>
                    <a:bodyPr/>
                    <a:lstStyle/>
                    <a:p>
                      <a:pPr algn="ctr"/>
                      <a:r>
                        <a:rPr lang="fr-FR"/>
                        <a:t>0</a:t>
                      </a:r>
                    </a:p>
                  </a:txBody>
                  <a:tcPr/>
                </a:tc>
                <a:tc>
                  <a:txBody>
                    <a:bodyPr/>
                    <a:lstStyle/>
                    <a:p>
                      <a:pPr algn="ctr"/>
                      <a:r>
                        <a:rPr lang="fr-FR"/>
                        <a:t>1</a:t>
                      </a:r>
                    </a:p>
                  </a:txBody>
                  <a:tcPr/>
                </a:tc>
                <a:tc>
                  <a:txBody>
                    <a:bodyPr/>
                    <a:lstStyle/>
                    <a:p>
                      <a:pPr algn="ctr"/>
                      <a:r>
                        <a:rPr lang="fr-FR"/>
                        <a:t>0</a:t>
                      </a:r>
                    </a:p>
                  </a:txBody>
                  <a:tcPr/>
                </a:tc>
                <a:tc>
                  <a:txBody>
                    <a:bodyPr/>
                    <a:lstStyle/>
                    <a:p>
                      <a:pPr algn="ctr"/>
                      <a:r>
                        <a:rPr lang="fr-FR"/>
                        <a:t>0</a:t>
                      </a:r>
                    </a:p>
                  </a:txBody>
                  <a:tcPr/>
                </a:tc>
              </a:tr>
              <a:tr h="370840">
                <a:tc>
                  <a:txBody>
                    <a:bodyPr/>
                    <a:lstStyle/>
                    <a:p>
                      <a:pPr algn="ctr"/>
                      <a:r>
                        <a:rPr lang="fr-FR"/>
                        <a:t>0</a:t>
                      </a:r>
                    </a:p>
                  </a:txBody>
                  <a:tcPr/>
                </a:tc>
                <a:tc>
                  <a:txBody>
                    <a:bodyPr/>
                    <a:lstStyle/>
                    <a:p>
                      <a:pPr algn="ctr"/>
                      <a:r>
                        <a:rPr lang="fr-FR"/>
                        <a:t>1</a:t>
                      </a:r>
                    </a:p>
                  </a:txBody>
                  <a:tcPr/>
                </a:tc>
                <a:tc>
                  <a:txBody>
                    <a:bodyPr/>
                    <a:lstStyle/>
                    <a:p>
                      <a:pPr algn="ctr"/>
                      <a:r>
                        <a:rPr lang="fr-FR"/>
                        <a:t>1</a:t>
                      </a:r>
                    </a:p>
                  </a:txBody>
                  <a:tcPr/>
                </a:tc>
                <a:tc>
                  <a:txBody>
                    <a:bodyPr/>
                    <a:lstStyle/>
                    <a:p>
                      <a:pPr algn="ctr"/>
                      <a:r>
                        <a:rPr lang="fr-FR"/>
                        <a:t>0</a:t>
                      </a:r>
                    </a:p>
                  </a:txBody>
                  <a:tcPr/>
                </a:tc>
              </a:tr>
              <a:tr h="370840">
                <a:tc>
                  <a:txBody>
                    <a:bodyPr/>
                    <a:lstStyle/>
                    <a:p>
                      <a:pPr algn="ctr"/>
                      <a:r>
                        <a:rPr lang="fr-FR"/>
                        <a:t>1</a:t>
                      </a:r>
                    </a:p>
                  </a:txBody>
                  <a:tcPr/>
                </a:tc>
                <a:tc>
                  <a:txBody>
                    <a:bodyPr/>
                    <a:lstStyle/>
                    <a:p>
                      <a:pPr algn="ctr"/>
                      <a:r>
                        <a:rPr lang="fr-FR"/>
                        <a:t>0</a:t>
                      </a:r>
                    </a:p>
                  </a:txBody>
                  <a:tcPr/>
                </a:tc>
                <a:tc>
                  <a:txBody>
                    <a:bodyPr/>
                    <a:lstStyle/>
                    <a:p>
                      <a:pPr algn="ctr"/>
                      <a:r>
                        <a:rPr lang="fr-FR"/>
                        <a:t>0</a:t>
                      </a:r>
                    </a:p>
                  </a:txBody>
                  <a:tcPr/>
                </a:tc>
                <a:tc>
                  <a:txBody>
                    <a:bodyPr/>
                    <a:lstStyle/>
                    <a:p>
                      <a:pPr algn="ctr"/>
                      <a:r>
                        <a:rPr lang="fr-FR"/>
                        <a:t>0</a:t>
                      </a:r>
                    </a:p>
                  </a:txBody>
                  <a:tcPr/>
                </a:tc>
              </a:tr>
              <a:tr h="370840">
                <a:tc>
                  <a:txBody>
                    <a:bodyPr/>
                    <a:lstStyle/>
                    <a:p>
                      <a:pPr algn="ctr"/>
                      <a:r>
                        <a:rPr lang="fr-FR"/>
                        <a:t>1</a:t>
                      </a:r>
                    </a:p>
                  </a:txBody>
                  <a:tcPr/>
                </a:tc>
                <a:tc>
                  <a:txBody>
                    <a:bodyPr/>
                    <a:lstStyle/>
                    <a:p>
                      <a:pPr algn="ctr"/>
                      <a:r>
                        <a:rPr lang="fr-FR"/>
                        <a:t>0</a:t>
                      </a:r>
                    </a:p>
                  </a:txBody>
                  <a:tcPr/>
                </a:tc>
                <a:tc>
                  <a:txBody>
                    <a:bodyPr/>
                    <a:lstStyle/>
                    <a:p>
                      <a:pPr algn="ctr"/>
                      <a:r>
                        <a:rPr lang="fr-FR"/>
                        <a:t>1</a:t>
                      </a:r>
                    </a:p>
                  </a:txBody>
                  <a:tcPr/>
                </a:tc>
                <a:tc>
                  <a:txBody>
                    <a:bodyPr/>
                    <a:lstStyle/>
                    <a:p>
                      <a:pPr algn="ctr"/>
                      <a:r>
                        <a:rPr lang="fr-FR"/>
                        <a:t>0</a:t>
                      </a:r>
                    </a:p>
                  </a:txBody>
                  <a:tcPr/>
                </a:tc>
              </a:tr>
              <a:tr h="370840">
                <a:tc>
                  <a:txBody>
                    <a:bodyPr/>
                    <a:lstStyle/>
                    <a:p>
                      <a:pPr algn="ctr"/>
                      <a:r>
                        <a:rPr lang="fr-FR"/>
                        <a:t>1</a:t>
                      </a:r>
                    </a:p>
                  </a:txBody>
                  <a:tcPr/>
                </a:tc>
                <a:tc>
                  <a:txBody>
                    <a:bodyPr/>
                    <a:lstStyle/>
                    <a:p>
                      <a:pPr algn="ctr"/>
                      <a:r>
                        <a:rPr lang="fr-FR"/>
                        <a:t>1</a:t>
                      </a:r>
                    </a:p>
                  </a:txBody>
                  <a:tcPr/>
                </a:tc>
                <a:tc>
                  <a:txBody>
                    <a:bodyPr/>
                    <a:lstStyle/>
                    <a:p>
                      <a:pPr algn="ctr"/>
                      <a:r>
                        <a:rPr lang="fr-FR"/>
                        <a:t>0</a:t>
                      </a:r>
                    </a:p>
                  </a:txBody>
                  <a:tcPr/>
                </a:tc>
                <a:tc>
                  <a:txBody>
                    <a:bodyPr/>
                    <a:lstStyle/>
                    <a:p>
                      <a:pPr algn="ctr"/>
                      <a:r>
                        <a:rPr lang="fr-FR"/>
                        <a:t>1</a:t>
                      </a:r>
                    </a:p>
                  </a:txBody>
                  <a:tcPr/>
                </a:tc>
              </a:tr>
              <a:tr h="370840">
                <a:tc>
                  <a:txBody>
                    <a:bodyPr/>
                    <a:lstStyle/>
                    <a:p>
                      <a:pPr algn="ctr"/>
                      <a:r>
                        <a:rPr lang="fr-FR"/>
                        <a:t>1</a:t>
                      </a:r>
                    </a:p>
                  </a:txBody>
                  <a:tcPr/>
                </a:tc>
                <a:tc>
                  <a:txBody>
                    <a:bodyPr/>
                    <a:lstStyle/>
                    <a:p>
                      <a:pPr algn="ctr"/>
                      <a:r>
                        <a:rPr lang="fr-FR"/>
                        <a:t>1</a:t>
                      </a:r>
                    </a:p>
                  </a:txBody>
                  <a:tcPr/>
                </a:tc>
                <a:tc>
                  <a:txBody>
                    <a:bodyPr/>
                    <a:lstStyle/>
                    <a:p>
                      <a:pPr algn="ctr"/>
                      <a:r>
                        <a:rPr lang="fr-FR"/>
                        <a:t>1</a:t>
                      </a:r>
                    </a:p>
                  </a:txBody>
                  <a:tcPr/>
                </a:tc>
                <a:tc>
                  <a:txBody>
                    <a:bodyPr/>
                    <a:lstStyle/>
                    <a:p>
                      <a:pPr algn="ctr"/>
                      <a:r>
                        <a:rPr lang="fr-FR"/>
                        <a:t>1</a:t>
                      </a:r>
                    </a:p>
                  </a:txBody>
                  <a:tcPr/>
                </a:tc>
              </a:tr>
            </a:tbl>
          </a:graphicData>
        </a:graphic>
      </p:graphicFrame>
      <p:sp>
        <p:nvSpPr>
          <p:cNvPr id="9" name="Espace réservé du contenu 2"/>
          <p:cNvSpPr txBox="1">
            <a:spLocks/>
          </p:cNvSpPr>
          <p:nvPr/>
        </p:nvSpPr>
        <p:spPr>
          <a:xfrm>
            <a:off x="3657601" y="2345775"/>
            <a:ext cx="4337913" cy="419371"/>
          </a:xfrm>
          <a:prstGeom prst="rect">
            <a:avLst/>
          </a:prstGeom>
        </p:spPr>
        <p:txBody>
          <a:bodyPr vert="horz" lIns="0" tIns="45720" rIns="0" bIns="45720" rtlCol="0">
            <a:normAutofit fontScale="70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b="1" dirty="0"/>
              <a:t>Chaque ligne indique l’état de la sortie (0/1) pour une combinaison de a,b et c.</a:t>
            </a:r>
          </a:p>
        </p:txBody>
      </p:sp>
      <p:sp>
        <p:nvSpPr>
          <p:cNvPr id="10" name="Espace réservé du contenu 2"/>
          <p:cNvSpPr txBox="1">
            <a:spLocks/>
          </p:cNvSpPr>
          <p:nvPr/>
        </p:nvSpPr>
        <p:spPr>
          <a:xfrm>
            <a:off x="4929227" y="2812729"/>
            <a:ext cx="3293058" cy="325492"/>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1400" dirty="0"/>
              <a:t>On « ajoute » ensuite les lignes ou S vaut 1.</a:t>
            </a:r>
          </a:p>
        </p:txBody>
      </p:sp>
      <p:sp>
        <p:nvSpPr>
          <p:cNvPr id="11" name="Espace réservé du contenu 2"/>
          <p:cNvSpPr txBox="1">
            <a:spLocks/>
          </p:cNvSpPr>
          <p:nvPr/>
        </p:nvSpPr>
        <p:spPr>
          <a:xfrm>
            <a:off x="4957269" y="3177273"/>
            <a:ext cx="1845867" cy="325492"/>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1400" dirty="0">
                <a:latin typeface="Calibri_boole" charset="0"/>
                <a:ea typeface="Calibri_boole" charset="0"/>
                <a:cs typeface="Calibri_boole" charset="0"/>
              </a:rPr>
              <a:t>S = A.B.c + a.b.C + a.b.c</a:t>
            </a:r>
          </a:p>
        </p:txBody>
      </p:sp>
      <p:grpSp>
        <p:nvGrpSpPr>
          <p:cNvPr id="12" name="Group 7"/>
          <p:cNvGrpSpPr>
            <a:grpSpLocks/>
          </p:cNvGrpSpPr>
          <p:nvPr/>
        </p:nvGrpSpPr>
        <p:grpSpPr bwMode="auto">
          <a:xfrm>
            <a:off x="3749749" y="2749220"/>
            <a:ext cx="1009650" cy="685800"/>
            <a:chOff x="1872" y="1248"/>
            <a:chExt cx="636" cy="432"/>
          </a:xfrm>
        </p:grpSpPr>
        <p:sp>
          <p:nvSpPr>
            <p:cNvPr id="13" name="AutoShape 8"/>
            <p:cNvSpPr>
              <a:spLocks noChangeArrowheads="1"/>
            </p:cNvSpPr>
            <p:nvPr/>
          </p:nvSpPr>
          <p:spPr bwMode="auto">
            <a:xfrm flipV="1">
              <a:off x="1872" y="1248"/>
              <a:ext cx="624" cy="432"/>
            </a:xfrm>
            <a:prstGeom prst="wedgeRoundRectCallout">
              <a:avLst>
                <a:gd name="adj1" fmla="val -83783"/>
                <a:gd name="adj2" fmla="val -35991"/>
                <a:gd name="adj3" fmla="val 16667"/>
              </a:avLst>
            </a:prstGeom>
            <a:solidFill>
              <a:schemeClr val="bg1"/>
            </a:solidFill>
            <a:ln w="12700">
              <a:solidFill>
                <a:schemeClr val="tx1"/>
              </a:solidFill>
              <a:miter lim="800000"/>
              <a:headEnd type="none" w="sm" len="sm"/>
              <a:tailEnd type="none" w="sm" len="sm"/>
            </a:ln>
            <a:effectLst/>
          </p:spPr>
          <p:txBody>
            <a:bodyPr rot="10800000" wrap="none" anchor="ctr"/>
            <a:lstStyle/>
            <a:p>
              <a:pPr algn="ctr"/>
              <a:endParaRPr lang="fr-FR" sz="2800"/>
            </a:p>
          </p:txBody>
        </p:sp>
        <p:graphicFrame>
          <p:nvGraphicFramePr>
            <p:cNvPr id="14" name="Object 9"/>
            <p:cNvGraphicFramePr>
              <a:graphicFrameLocks noChangeAspect="1"/>
            </p:cNvGraphicFramePr>
            <p:nvPr/>
          </p:nvGraphicFramePr>
          <p:xfrm>
            <a:off x="1872" y="1248"/>
            <a:ext cx="636" cy="402"/>
          </p:xfrm>
          <a:graphic>
            <a:graphicData uri="http://schemas.openxmlformats.org/presentationml/2006/ole">
              <mc:AlternateContent xmlns:mc="http://schemas.openxmlformats.org/markup-compatibility/2006">
                <mc:Choice xmlns:v="urn:schemas-microsoft-com:vml" Requires="v">
                  <p:oleObj spid="_x0000_s4987116" name="Équation" r:id="rId4" imgW="279360" imgH="177480" progId="Equation.3">
                    <p:embed/>
                  </p:oleObj>
                </mc:Choice>
                <mc:Fallback>
                  <p:oleObj name="Équation" r:id="rId4" imgW="27936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1248"/>
                          <a:ext cx="636"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5" name="Group 10"/>
          <p:cNvGrpSpPr>
            <a:grpSpLocks/>
          </p:cNvGrpSpPr>
          <p:nvPr/>
        </p:nvGrpSpPr>
        <p:grpSpPr bwMode="auto">
          <a:xfrm>
            <a:off x="3749749" y="4030675"/>
            <a:ext cx="1033463" cy="690128"/>
            <a:chOff x="2112" y="1968"/>
            <a:chExt cx="651" cy="384"/>
          </a:xfrm>
          <a:solidFill>
            <a:schemeClr val="bg1"/>
          </a:solidFill>
        </p:grpSpPr>
        <p:sp>
          <p:nvSpPr>
            <p:cNvPr id="16" name="AutoShape 11"/>
            <p:cNvSpPr>
              <a:spLocks noChangeArrowheads="1"/>
            </p:cNvSpPr>
            <p:nvPr/>
          </p:nvSpPr>
          <p:spPr bwMode="auto">
            <a:xfrm flipV="1">
              <a:off x="2112" y="1968"/>
              <a:ext cx="624" cy="384"/>
            </a:xfrm>
            <a:prstGeom prst="wedgeRoundRectCallout">
              <a:avLst>
                <a:gd name="adj1" fmla="val -84276"/>
                <a:gd name="adj2" fmla="val -120800"/>
                <a:gd name="adj3" fmla="val 16667"/>
              </a:avLst>
            </a:prstGeom>
            <a:grpFill/>
            <a:ln w="12700">
              <a:solidFill>
                <a:schemeClr val="tx1"/>
              </a:solidFill>
              <a:miter lim="800000"/>
              <a:headEnd type="none" w="sm" len="sm"/>
              <a:tailEnd type="none" w="sm" len="sm"/>
            </a:ln>
            <a:effectLst/>
          </p:spPr>
          <p:txBody>
            <a:bodyPr rot="10800000" wrap="none" anchor="ctr"/>
            <a:lstStyle/>
            <a:p>
              <a:pPr algn="ctr"/>
              <a:endParaRPr lang="fr-FR" sz="2800"/>
            </a:p>
          </p:txBody>
        </p:sp>
        <p:graphicFrame>
          <p:nvGraphicFramePr>
            <p:cNvPr id="17" name="Object 12"/>
            <p:cNvGraphicFramePr>
              <a:graphicFrameLocks noChangeAspect="1"/>
            </p:cNvGraphicFramePr>
            <p:nvPr/>
          </p:nvGraphicFramePr>
          <p:xfrm>
            <a:off x="2160" y="1968"/>
            <a:ext cx="603" cy="344"/>
          </p:xfrm>
          <a:graphic>
            <a:graphicData uri="http://schemas.openxmlformats.org/presentationml/2006/ole">
              <mc:AlternateContent xmlns:mc="http://schemas.openxmlformats.org/markup-compatibility/2006">
                <mc:Choice xmlns:v="urn:schemas-microsoft-com:vml" Requires="v">
                  <p:oleObj spid="_x0000_s4987117" name="Équation" r:id="rId6" imgW="266400" imgH="152280" progId="Equation.3">
                    <p:embed/>
                  </p:oleObj>
                </mc:Choice>
                <mc:Fallback>
                  <p:oleObj name="Équation" r:id="rId6" imgW="266400" imgH="1522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 y="1968"/>
                          <a:ext cx="603"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8" name="Group 13"/>
          <p:cNvGrpSpPr>
            <a:grpSpLocks/>
          </p:cNvGrpSpPr>
          <p:nvPr/>
        </p:nvGrpSpPr>
        <p:grpSpPr bwMode="auto">
          <a:xfrm>
            <a:off x="3749749" y="5374201"/>
            <a:ext cx="914400" cy="609600"/>
            <a:chOff x="2496" y="2736"/>
            <a:chExt cx="576" cy="384"/>
          </a:xfrm>
          <a:solidFill>
            <a:schemeClr val="bg1"/>
          </a:solidFill>
        </p:grpSpPr>
        <p:sp>
          <p:nvSpPr>
            <p:cNvPr id="19" name="AutoShape 14"/>
            <p:cNvSpPr>
              <a:spLocks noChangeArrowheads="1"/>
            </p:cNvSpPr>
            <p:nvPr/>
          </p:nvSpPr>
          <p:spPr bwMode="auto">
            <a:xfrm flipV="1">
              <a:off x="2496" y="2736"/>
              <a:ext cx="576" cy="384"/>
            </a:xfrm>
            <a:prstGeom prst="wedgeRoundRectCallout">
              <a:avLst>
                <a:gd name="adj1" fmla="val -86766"/>
                <a:gd name="adj2" fmla="val 22434"/>
                <a:gd name="adj3" fmla="val 16667"/>
              </a:avLst>
            </a:prstGeom>
            <a:grpFill/>
            <a:ln w="12700">
              <a:solidFill>
                <a:schemeClr val="tx1"/>
              </a:solidFill>
              <a:miter lim="800000"/>
              <a:headEnd type="none" w="sm" len="sm"/>
              <a:tailEnd type="none" w="sm" len="sm"/>
            </a:ln>
            <a:effectLst/>
          </p:spPr>
          <p:txBody>
            <a:bodyPr rot="10800000" wrap="none" anchor="ctr"/>
            <a:lstStyle/>
            <a:p>
              <a:pPr algn="ctr"/>
              <a:endParaRPr lang="fr-FR" sz="2800"/>
            </a:p>
          </p:txBody>
        </p:sp>
        <p:graphicFrame>
          <p:nvGraphicFramePr>
            <p:cNvPr id="20" name="Object 15"/>
            <p:cNvGraphicFramePr>
              <a:graphicFrameLocks noChangeAspect="1"/>
            </p:cNvGraphicFramePr>
            <p:nvPr/>
          </p:nvGraphicFramePr>
          <p:xfrm>
            <a:off x="2496" y="2736"/>
            <a:ext cx="575" cy="344"/>
          </p:xfrm>
          <a:graphic>
            <a:graphicData uri="http://schemas.openxmlformats.org/presentationml/2006/ole">
              <mc:AlternateContent xmlns:mc="http://schemas.openxmlformats.org/markup-compatibility/2006">
                <mc:Choice xmlns:v="urn:schemas-microsoft-com:vml" Requires="v">
                  <p:oleObj spid="_x0000_s4987118" name="Équation" r:id="rId8" imgW="253800" imgH="152280" progId="Equation.3">
                    <p:embed/>
                  </p:oleObj>
                </mc:Choice>
                <mc:Fallback>
                  <p:oleObj name="Équation" r:id="rId8" imgW="253800" imgH="1522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6" y="2736"/>
                          <a:ext cx="575"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1" name="Espace réservé du contenu 2"/>
          <p:cNvSpPr txBox="1">
            <a:spLocks/>
          </p:cNvSpPr>
          <p:nvPr/>
        </p:nvSpPr>
        <p:spPr>
          <a:xfrm>
            <a:off x="4957269" y="3841736"/>
            <a:ext cx="1845867" cy="325492"/>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1400" dirty="0">
                <a:latin typeface="Calibri_boole" charset="0"/>
                <a:ea typeface="Calibri_boole" charset="0"/>
                <a:cs typeface="Calibri_boole" charset="0"/>
              </a:rPr>
              <a:t>S = A.B.c + a.b.(C + c)</a:t>
            </a:r>
          </a:p>
        </p:txBody>
      </p:sp>
      <p:sp>
        <p:nvSpPr>
          <p:cNvPr id="22" name="Espace réservé du contenu 2"/>
          <p:cNvSpPr txBox="1">
            <a:spLocks/>
          </p:cNvSpPr>
          <p:nvPr/>
        </p:nvSpPr>
        <p:spPr>
          <a:xfrm>
            <a:off x="4957269" y="3518648"/>
            <a:ext cx="1845867" cy="325492"/>
          </a:xfrm>
          <a:prstGeom prst="rect">
            <a:avLst/>
          </a:prstGeom>
        </p:spPr>
        <p:txBody>
          <a:bodyPr vert="horz" lIns="0" tIns="45720" rIns="0" bIns="45720" rtlCol="0">
            <a:normAutofit fontScale="925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1400" dirty="0">
                <a:latin typeface="Calibri_boole" charset="0"/>
                <a:ea typeface="Calibri_boole" charset="0"/>
                <a:cs typeface="Calibri_boole" charset="0"/>
              </a:rPr>
              <a:t>Simplification par calcul :</a:t>
            </a:r>
          </a:p>
        </p:txBody>
      </p:sp>
      <p:sp>
        <p:nvSpPr>
          <p:cNvPr id="23" name="Espace réservé du contenu 2"/>
          <p:cNvSpPr txBox="1">
            <a:spLocks/>
          </p:cNvSpPr>
          <p:nvPr/>
        </p:nvSpPr>
        <p:spPr>
          <a:xfrm>
            <a:off x="4957269" y="4198961"/>
            <a:ext cx="1845867" cy="325492"/>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1400" dirty="0">
                <a:latin typeface="Calibri_boole" charset="0"/>
                <a:ea typeface="Calibri_boole" charset="0"/>
                <a:cs typeface="Calibri_boole" charset="0"/>
              </a:rPr>
              <a:t>C + c = 1 et x.1 = x</a:t>
            </a:r>
          </a:p>
        </p:txBody>
      </p:sp>
      <p:sp>
        <p:nvSpPr>
          <p:cNvPr id="24" name="Espace réservé du contenu 2"/>
          <p:cNvSpPr txBox="1">
            <a:spLocks/>
          </p:cNvSpPr>
          <p:nvPr/>
        </p:nvSpPr>
        <p:spPr>
          <a:xfrm>
            <a:off x="4977997" y="4570817"/>
            <a:ext cx="1261870" cy="325492"/>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1400" b="1" dirty="0">
                <a:latin typeface="Calibri_boole" charset="0"/>
                <a:ea typeface="Calibri_boole" charset="0"/>
                <a:cs typeface="Calibri_boole" charset="0"/>
              </a:rPr>
              <a:t>S = A.B.c + a.b</a:t>
            </a:r>
          </a:p>
        </p:txBody>
      </p:sp>
    </p:spTree>
    <p:extLst>
      <p:ext uri="{BB962C8B-B14F-4D97-AF65-F5344CB8AC3E}">
        <p14:creationId xmlns:p14="http://schemas.microsoft.com/office/powerpoint/2010/main" val="140632234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Simplifications d’équations</a:t>
            </a:r>
          </a:p>
        </p:txBody>
      </p:sp>
      <p:sp>
        <p:nvSpPr>
          <p:cNvPr id="3" name="Espace réservé du contenu 2"/>
          <p:cNvSpPr>
            <a:spLocks noGrp="1"/>
          </p:cNvSpPr>
          <p:nvPr>
            <p:ph idx="1"/>
          </p:nvPr>
        </p:nvSpPr>
        <p:spPr/>
        <p:txBody>
          <a:bodyPr/>
          <a:lstStyle/>
          <a:p>
            <a:r>
              <a:rPr lang="fr-FR"/>
              <a:t>Les équations des sorties (relais, électrovannes, lampes, etc.) doivent faire l’objet d’une simplification. Il s’agit de minimiser les coûts en simplifiant l’installation et en minimisant le matériel. </a:t>
            </a:r>
          </a:p>
          <a:p>
            <a:r>
              <a:rPr lang="fr-FR"/>
              <a:t>Plusieurs techniques existent (elles peuvent être complémentaires) :</a:t>
            </a:r>
          </a:p>
          <a:p>
            <a:pPr>
              <a:buFont typeface="Arial" charset="0"/>
              <a:buChar char="•"/>
            </a:pPr>
            <a:r>
              <a:rPr lang="fr-FR"/>
              <a:t> la simplification par le calcul ;</a:t>
            </a:r>
          </a:p>
          <a:p>
            <a:pPr>
              <a:buFont typeface="Arial" charset="0"/>
              <a:buChar char="•"/>
            </a:pPr>
            <a:r>
              <a:rPr lang="fr-FR"/>
              <a:t> L’utilisation des tableaux de Karnaugh ;</a:t>
            </a:r>
          </a:p>
          <a:p>
            <a:pPr>
              <a:buFont typeface="Arial" charset="0"/>
              <a:buChar char="•"/>
            </a:pPr>
            <a:r>
              <a:rPr lang="fr-FR"/>
              <a:t> L’utilisation de certaines fonctions logiques avancées telle la fonction OU Exclusif/</a:t>
            </a:r>
            <a:r>
              <a:rPr lang="fr-FR" i="1"/>
              <a:t>XOR</a:t>
            </a:r>
            <a:r>
              <a:rPr lang="fr-FR"/>
              <a:t>.</a:t>
            </a:r>
          </a:p>
          <a:p>
            <a:r>
              <a:rPr lang="fr-FR"/>
              <a:t>Nous verrons dans un premier temps  la simplification par le calcul.</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51702877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0" y="4152192"/>
            <a:ext cx="3312000" cy="900000"/>
          </a:xfrm>
          <a:prstGeom prst="rect">
            <a:avLst/>
          </a:prstGeom>
        </p:spPr>
      </p:pic>
      <p:pic>
        <p:nvPicPr>
          <p:cNvPr id="28" name="Image 27"/>
          <p:cNvPicPr>
            <a:picLocks/>
          </p:cNvPicPr>
          <p:nvPr/>
        </p:nvPicPr>
        <p:blipFill>
          <a:blip r:embed="rId4">
            <a:extLst>
              <a:ext uri="{28A0092B-C50C-407E-A947-70E740481C1C}">
                <a14:useLocalDpi xmlns:a14="http://schemas.microsoft.com/office/drawing/2010/main" val="0"/>
              </a:ext>
            </a:extLst>
          </a:blip>
          <a:stretch>
            <a:fillRect/>
          </a:stretch>
        </p:blipFill>
        <p:spPr>
          <a:xfrm>
            <a:off x="4320000" y="4140000"/>
            <a:ext cx="3312000" cy="900000"/>
          </a:xfrm>
          <a:prstGeom prst="rect">
            <a:avLst/>
          </a:prstGeom>
        </p:spPr>
      </p:pic>
      <p:sp>
        <p:nvSpPr>
          <p:cNvPr id="2" name="Titre 1"/>
          <p:cNvSpPr>
            <a:spLocks noGrp="1"/>
          </p:cNvSpPr>
          <p:nvPr>
            <p:ph type="title"/>
          </p:nvPr>
        </p:nvSpPr>
        <p:spPr/>
        <p:txBody>
          <a:bodyPr>
            <a:normAutofit/>
          </a:bodyPr>
          <a:lstStyle/>
          <a:p>
            <a:r>
              <a:rPr lang="fr-FR"/>
              <a:t>Simplifications par calcul 1/3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39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17" name="Espace réservé du contenu 2"/>
          <p:cNvSpPr>
            <a:spLocks noGrp="1"/>
          </p:cNvSpPr>
          <p:nvPr>
            <p:ph idx="1"/>
          </p:nvPr>
        </p:nvSpPr>
        <p:spPr>
          <a:xfrm>
            <a:off x="822959" y="1556952"/>
            <a:ext cx="7543801" cy="562793"/>
          </a:xfrm>
        </p:spPr>
        <p:txBody>
          <a:bodyPr>
            <a:normAutofit fontScale="92500" lnSpcReduction="10000"/>
          </a:bodyPr>
          <a:lstStyle/>
          <a:p>
            <a:r>
              <a:rPr lang="fr-FR">
                <a:cs typeface="Times New Roman" pitchFamily="18" charset="0"/>
              </a:rPr>
              <a:t>On tire profit des propriétés spécifiques de l’algèbre de Boole. On cherche à faire apparaître certaines figures de simplification :</a:t>
            </a:r>
          </a:p>
        </p:txBody>
      </p:sp>
      <p:sp>
        <p:nvSpPr>
          <p:cNvPr id="19" name="Espace réservé du contenu 2"/>
          <p:cNvSpPr txBox="1">
            <a:spLocks/>
          </p:cNvSpPr>
          <p:nvPr/>
        </p:nvSpPr>
        <p:spPr>
          <a:xfrm>
            <a:off x="906088" y="2429787"/>
            <a:ext cx="5633258" cy="3499958"/>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latin typeface="Calibri_boole" charset="0"/>
                <a:ea typeface="Calibri_boole" charset="0"/>
                <a:cs typeface="Calibri_boole" charset="0"/>
              </a:rPr>
              <a:t>A + a = 1</a:t>
            </a:r>
          </a:p>
          <a:p>
            <a:pPr fontAlgn="auto"/>
            <a:r>
              <a:rPr kumimoji="0" lang="fr-FR">
                <a:latin typeface="Calibri_boole" charset="0"/>
                <a:ea typeface="Calibri_boole" charset="0"/>
                <a:cs typeface="Calibri_boole" charset="0"/>
              </a:rPr>
              <a:t>a + 1 = 1</a:t>
            </a:r>
          </a:p>
          <a:p>
            <a:pPr fontAlgn="auto"/>
            <a:r>
              <a:rPr kumimoji="0" lang="fr-FR">
                <a:latin typeface="Calibri_boole" charset="0"/>
                <a:ea typeface="Calibri_boole" charset="0"/>
                <a:cs typeface="Calibri_boole" charset="0"/>
              </a:rPr>
              <a:t>a + a.x = a qqs x  car a.(x+1) = a.1 = a   -- factorisation</a:t>
            </a:r>
          </a:p>
          <a:p>
            <a:pPr algn="l"/>
            <a:r>
              <a:rPr lang="fr-FR">
                <a:latin typeface="Calibri_boole" charset="0"/>
                <a:ea typeface="Calibri_boole" charset="0"/>
                <a:cs typeface="Calibri_boole" charset="0"/>
              </a:rPr>
              <a:t>a.b + B = a + B</a:t>
            </a:r>
          </a:p>
          <a:p>
            <a:pPr algn="l"/>
            <a:r>
              <a:rPr lang="fr-FR">
                <a:latin typeface="Calibri_boole" charset="0"/>
                <a:ea typeface="Calibri_boole" charset="0"/>
                <a:cs typeface="Calibri_boole" charset="0"/>
              </a:rPr>
              <a:t>a.B + b = a + b</a:t>
            </a:r>
          </a:p>
          <a:p>
            <a:pPr algn="l"/>
            <a:r>
              <a:rPr lang="fr-FR">
                <a:latin typeface="Calibri_boole" charset="0"/>
                <a:ea typeface="Calibri_boole" charset="0"/>
                <a:cs typeface="Calibri_boole" charset="0"/>
              </a:rPr>
              <a:t>A.b + B = A + B</a:t>
            </a:r>
          </a:p>
          <a:p>
            <a:pPr algn="l"/>
            <a:r>
              <a:rPr lang="fr-FR">
                <a:latin typeface="Calibri_boole" charset="0"/>
                <a:ea typeface="Calibri_boole" charset="0"/>
                <a:cs typeface="Calibri_boole" charset="0"/>
              </a:rPr>
              <a:t>A.B + b = A + b</a:t>
            </a:r>
          </a:p>
          <a:p>
            <a:pPr fontAlgn="auto"/>
            <a:endParaRPr kumimoji="0" lang="fr-FR">
              <a:latin typeface="Calibri_boole" charset="0"/>
              <a:ea typeface="Calibri_boole" charset="0"/>
              <a:cs typeface="Calibri_boole" charset="0"/>
            </a:endParaRPr>
          </a:p>
        </p:txBody>
      </p:sp>
      <p:sp>
        <p:nvSpPr>
          <p:cNvPr id="20" name="Espace réservé du contenu 2"/>
          <p:cNvSpPr txBox="1">
            <a:spLocks/>
          </p:cNvSpPr>
          <p:nvPr/>
        </p:nvSpPr>
        <p:spPr>
          <a:xfrm>
            <a:off x="3289068" y="5422371"/>
            <a:ext cx="4829695" cy="1089266"/>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On fait apparaître ces figures par factorisation, développement, application des propriété d’associativité et distributivité.</a:t>
            </a:r>
          </a:p>
        </p:txBody>
      </p:sp>
      <p:sp>
        <p:nvSpPr>
          <p:cNvPr id="21" name="Espace réservé du contenu 2"/>
          <p:cNvSpPr txBox="1">
            <a:spLocks/>
          </p:cNvSpPr>
          <p:nvPr/>
        </p:nvSpPr>
        <p:spPr>
          <a:xfrm>
            <a:off x="4941367" y="3900862"/>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latin typeface="Calibri_boole" charset="0"/>
                <a:ea typeface="Calibri_boole" charset="0"/>
                <a:cs typeface="Calibri_boole" charset="0"/>
              </a:rPr>
              <a:t>B</a:t>
            </a:r>
          </a:p>
        </p:txBody>
      </p:sp>
      <p:sp>
        <p:nvSpPr>
          <p:cNvPr id="22" name="Espace réservé du contenu 2"/>
          <p:cNvSpPr txBox="1">
            <a:spLocks/>
          </p:cNvSpPr>
          <p:nvPr/>
        </p:nvSpPr>
        <p:spPr>
          <a:xfrm>
            <a:off x="4941367" y="4503539"/>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b</a:t>
            </a:r>
          </a:p>
        </p:txBody>
      </p:sp>
      <p:sp>
        <p:nvSpPr>
          <p:cNvPr id="23" name="Espace réservé du contenu 2"/>
          <p:cNvSpPr txBox="1">
            <a:spLocks/>
          </p:cNvSpPr>
          <p:nvPr/>
        </p:nvSpPr>
        <p:spPr>
          <a:xfrm>
            <a:off x="5717219" y="3900862"/>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a</a:t>
            </a:r>
          </a:p>
        </p:txBody>
      </p:sp>
      <p:sp>
        <p:nvSpPr>
          <p:cNvPr id="29" name="Espace réservé du contenu 2"/>
          <p:cNvSpPr txBox="1">
            <a:spLocks/>
          </p:cNvSpPr>
          <p:nvPr/>
        </p:nvSpPr>
        <p:spPr>
          <a:xfrm>
            <a:off x="7088819" y="3870382"/>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S</a:t>
            </a:r>
          </a:p>
        </p:txBody>
      </p:sp>
    </p:spTree>
    <p:extLst>
      <p:ext uri="{BB962C8B-B14F-4D97-AF65-F5344CB8AC3E}">
        <p14:creationId xmlns:p14="http://schemas.microsoft.com/office/powerpoint/2010/main" val="635774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9">
                                            <p:txEl>
                                              <p:pRg st="4" end="4"/>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9">
                                            <p:txEl>
                                              <p:pRg st="5" end="5"/>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nodeType="clickEffect">
                                  <p:stCondLst>
                                    <p:cond delay="0"/>
                                  </p:stCondLst>
                                  <p:childTnLst>
                                    <p:animEffect transition="out" filter="dissolv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childTnLst>
                          </p:cTn>
                        </p:par>
                        <p:par>
                          <p:cTn id="51" fill="hold">
                            <p:stCondLst>
                              <p:cond delay="500"/>
                            </p:stCondLst>
                            <p:childTnLst>
                              <p:par>
                                <p:cTn id="52" presetID="9"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dissolv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xEl>
                                              <p:pRg st="0" end="0"/>
                                            </p:txEl>
                                          </p:spTgt>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9" grpId="0" build="p"/>
      <p:bldP spid="20" grpId="0" build="p"/>
      <p:bldP spid="21" grpId="0"/>
      <p:bldP spid="22" grpId="0"/>
      <p:bldP spid="23"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èche vers la droite 11"/>
          <p:cNvSpPr/>
          <p:nvPr/>
        </p:nvSpPr>
        <p:spPr>
          <a:xfrm>
            <a:off x="1722923" y="3773102"/>
            <a:ext cx="4394542"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Un S.A. : Le lave-linge 1/2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11" name="ZoneTexte 10"/>
          <p:cNvSpPr txBox="1"/>
          <p:nvPr/>
        </p:nvSpPr>
        <p:spPr>
          <a:xfrm>
            <a:off x="521418" y="3436218"/>
            <a:ext cx="1191879"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000">
                <a:solidFill>
                  <a:schemeClr val="tx1"/>
                </a:solidFill>
                <a:latin typeface="+mn-lt"/>
              </a:rPr>
              <a:t>MOE</a:t>
            </a:r>
          </a:p>
          <a:p>
            <a:pPr algn="ctr"/>
            <a:r>
              <a:rPr lang="fr-FR" sz="2000">
                <a:solidFill>
                  <a:schemeClr val="tx1"/>
                </a:solidFill>
                <a:latin typeface="+mn-lt"/>
              </a:rPr>
              <a:t>Linge sale</a:t>
            </a:r>
          </a:p>
        </p:txBody>
      </p:sp>
      <p:sp>
        <p:nvSpPr>
          <p:cNvPr id="3" name="Rectangle à coins arrondis 2"/>
          <p:cNvSpPr/>
          <p:nvPr/>
        </p:nvSpPr>
        <p:spPr>
          <a:xfrm>
            <a:off x="2492943" y="2656572"/>
            <a:ext cx="2858703" cy="2598821"/>
          </a:xfrm>
          <a:prstGeom prst="roundRect">
            <a:avLst/>
          </a:prstGeom>
          <a:solidFill>
            <a:schemeClr val="accent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ZoneTexte 79"/>
          <p:cNvSpPr txBox="1"/>
          <p:nvPr/>
        </p:nvSpPr>
        <p:spPr>
          <a:xfrm>
            <a:off x="6140966" y="3453866"/>
            <a:ext cx="1539994"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000">
                <a:solidFill>
                  <a:schemeClr val="tx1"/>
                </a:solidFill>
                <a:latin typeface="+mn-lt"/>
              </a:rPr>
              <a:t>MOS</a:t>
            </a:r>
          </a:p>
          <a:p>
            <a:pPr algn="ctr"/>
            <a:r>
              <a:rPr lang="fr-FR" sz="2000">
                <a:solidFill>
                  <a:schemeClr val="tx1"/>
                </a:solidFill>
                <a:latin typeface="+mn-lt"/>
              </a:rPr>
              <a:t>Linge propre</a:t>
            </a:r>
          </a:p>
        </p:txBody>
      </p:sp>
      <p:sp>
        <p:nvSpPr>
          <p:cNvPr id="82" name="Rectangle 81"/>
          <p:cNvSpPr/>
          <p:nvPr/>
        </p:nvSpPr>
        <p:spPr>
          <a:xfrm>
            <a:off x="3052168" y="2132259"/>
            <a:ext cx="863991" cy="3606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000"/>
              <a:t>Eau</a:t>
            </a:r>
          </a:p>
        </p:txBody>
      </p:sp>
      <p:sp>
        <p:nvSpPr>
          <p:cNvPr id="83" name="Rectangle 82"/>
          <p:cNvSpPr/>
          <p:nvPr/>
        </p:nvSpPr>
        <p:spPr>
          <a:xfrm>
            <a:off x="4032375" y="2132257"/>
            <a:ext cx="863281" cy="3600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000"/>
              <a:t>Produits Lessiviels</a:t>
            </a:r>
          </a:p>
        </p:txBody>
      </p:sp>
      <p:sp>
        <p:nvSpPr>
          <p:cNvPr id="84" name="Rectangle 83"/>
          <p:cNvSpPr/>
          <p:nvPr/>
        </p:nvSpPr>
        <p:spPr>
          <a:xfrm>
            <a:off x="3607992" y="5501814"/>
            <a:ext cx="785446" cy="227938"/>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000"/>
              <a:t>Énergie</a:t>
            </a:r>
          </a:p>
        </p:txBody>
      </p:sp>
      <p:sp>
        <p:nvSpPr>
          <p:cNvPr id="14" name="ZoneTexte 13"/>
          <p:cNvSpPr txBox="1"/>
          <p:nvPr/>
        </p:nvSpPr>
        <p:spPr>
          <a:xfrm>
            <a:off x="2737751" y="2839449"/>
            <a:ext cx="2439556" cy="238601"/>
          </a:xfrm>
          <a:prstGeom prst="rect">
            <a:avLst/>
          </a:prstGeom>
          <a:noFill/>
        </p:spPr>
        <p:txBody>
          <a:bodyPr wrap="square" rtlCol="0">
            <a:spAutoFit/>
          </a:bodyPr>
          <a:lstStyle/>
          <a:p>
            <a:r>
              <a:rPr lang="fr-FR" sz="900">
                <a:solidFill>
                  <a:schemeClr val="tx1"/>
                </a:solidFill>
                <a:latin typeface="+mn-lt"/>
              </a:rPr>
              <a:t>Permettre la programmation du type de lavage</a:t>
            </a:r>
          </a:p>
        </p:txBody>
      </p:sp>
      <p:sp>
        <p:nvSpPr>
          <p:cNvPr id="87" name="ZoneTexte 86"/>
          <p:cNvSpPr txBox="1"/>
          <p:nvPr/>
        </p:nvSpPr>
        <p:spPr>
          <a:xfrm>
            <a:off x="3044149" y="3627120"/>
            <a:ext cx="1964827" cy="369332"/>
          </a:xfrm>
          <a:prstGeom prst="rect">
            <a:avLst/>
          </a:prstGeom>
          <a:noFill/>
        </p:spPr>
        <p:txBody>
          <a:bodyPr wrap="square" rtlCol="0">
            <a:spAutoFit/>
          </a:bodyPr>
          <a:lstStyle/>
          <a:p>
            <a:r>
              <a:rPr lang="fr-FR" sz="900">
                <a:solidFill>
                  <a:schemeClr val="tx1"/>
                </a:solidFill>
                <a:latin typeface="+mn-lt"/>
              </a:rPr>
              <a:t>L’adduction d’eau (activation/désactivation/niveau)</a:t>
            </a:r>
          </a:p>
        </p:txBody>
      </p:sp>
      <p:sp>
        <p:nvSpPr>
          <p:cNvPr id="88" name="ZoneTexte 87"/>
          <p:cNvSpPr txBox="1"/>
          <p:nvPr/>
        </p:nvSpPr>
        <p:spPr>
          <a:xfrm>
            <a:off x="3044148" y="3973631"/>
            <a:ext cx="2057235" cy="369332"/>
          </a:xfrm>
          <a:prstGeom prst="rect">
            <a:avLst/>
          </a:prstGeom>
          <a:noFill/>
        </p:spPr>
        <p:txBody>
          <a:bodyPr wrap="square" rtlCol="0">
            <a:spAutoFit/>
          </a:bodyPr>
          <a:lstStyle/>
          <a:p>
            <a:r>
              <a:rPr lang="fr-FR" sz="900">
                <a:solidFill>
                  <a:schemeClr val="tx1"/>
                </a:solidFill>
                <a:latin typeface="+mn-lt"/>
              </a:rPr>
              <a:t>Le chauffage de l’eau</a:t>
            </a:r>
          </a:p>
          <a:p>
            <a:r>
              <a:rPr lang="fr-FR" sz="900">
                <a:solidFill>
                  <a:schemeClr val="tx1"/>
                </a:solidFill>
                <a:latin typeface="+mn-lt"/>
              </a:rPr>
              <a:t>(activation/désactivation/température)</a:t>
            </a:r>
          </a:p>
        </p:txBody>
      </p:sp>
      <p:sp>
        <p:nvSpPr>
          <p:cNvPr id="92" name="ZoneTexte 91"/>
          <p:cNvSpPr txBox="1"/>
          <p:nvPr/>
        </p:nvSpPr>
        <p:spPr>
          <a:xfrm>
            <a:off x="3063400" y="4320139"/>
            <a:ext cx="2105360" cy="369332"/>
          </a:xfrm>
          <a:prstGeom prst="rect">
            <a:avLst/>
          </a:prstGeom>
          <a:noFill/>
        </p:spPr>
        <p:txBody>
          <a:bodyPr wrap="square" rtlCol="0">
            <a:spAutoFit/>
          </a:bodyPr>
          <a:lstStyle/>
          <a:p>
            <a:r>
              <a:rPr lang="fr-FR" sz="900">
                <a:solidFill>
                  <a:schemeClr val="tx1"/>
                </a:solidFill>
                <a:latin typeface="+mn-lt"/>
              </a:rPr>
              <a:t>La rotation du tambour</a:t>
            </a:r>
          </a:p>
          <a:p>
            <a:r>
              <a:rPr lang="fr-FR" sz="900">
                <a:solidFill>
                  <a:schemeClr val="tx1"/>
                </a:solidFill>
                <a:latin typeface="+mn-lt"/>
              </a:rPr>
              <a:t>(activation/désactivation/sens/vitesse)</a:t>
            </a:r>
          </a:p>
        </p:txBody>
      </p:sp>
      <p:sp>
        <p:nvSpPr>
          <p:cNvPr id="94" name="ZoneTexte 93"/>
          <p:cNvSpPr txBox="1"/>
          <p:nvPr/>
        </p:nvSpPr>
        <p:spPr>
          <a:xfrm>
            <a:off x="2736147" y="3136229"/>
            <a:ext cx="2260856" cy="230832"/>
          </a:xfrm>
          <a:prstGeom prst="rect">
            <a:avLst/>
          </a:prstGeom>
          <a:noFill/>
        </p:spPr>
        <p:txBody>
          <a:bodyPr wrap="square" rtlCol="0">
            <a:spAutoFit/>
          </a:bodyPr>
          <a:lstStyle/>
          <a:p>
            <a:r>
              <a:rPr lang="fr-FR" sz="900">
                <a:solidFill>
                  <a:schemeClr val="tx1"/>
                </a:solidFill>
                <a:latin typeface="+mn-lt"/>
              </a:rPr>
              <a:t>Permettre la mise en route du programme</a:t>
            </a:r>
          </a:p>
        </p:txBody>
      </p:sp>
      <p:sp>
        <p:nvSpPr>
          <p:cNvPr id="96" name="ZoneTexte 95"/>
          <p:cNvSpPr txBox="1"/>
          <p:nvPr/>
        </p:nvSpPr>
        <p:spPr>
          <a:xfrm>
            <a:off x="2734543" y="3461884"/>
            <a:ext cx="1964827" cy="230832"/>
          </a:xfrm>
          <a:prstGeom prst="rect">
            <a:avLst/>
          </a:prstGeom>
          <a:noFill/>
        </p:spPr>
        <p:txBody>
          <a:bodyPr wrap="square" rtlCol="0">
            <a:spAutoFit/>
          </a:bodyPr>
          <a:lstStyle/>
          <a:p>
            <a:r>
              <a:rPr lang="fr-FR" sz="900">
                <a:solidFill>
                  <a:schemeClr val="tx1"/>
                </a:solidFill>
                <a:latin typeface="+mn-lt"/>
              </a:rPr>
              <a:t>Exécuter le(s) cycle(s) en contrôlant :</a:t>
            </a:r>
          </a:p>
        </p:txBody>
      </p:sp>
      <p:sp>
        <p:nvSpPr>
          <p:cNvPr id="97" name="ZoneTexte 96"/>
          <p:cNvSpPr txBox="1"/>
          <p:nvPr/>
        </p:nvSpPr>
        <p:spPr>
          <a:xfrm>
            <a:off x="3078479" y="4685895"/>
            <a:ext cx="1945907" cy="369332"/>
          </a:xfrm>
          <a:prstGeom prst="rect">
            <a:avLst/>
          </a:prstGeom>
          <a:noFill/>
        </p:spPr>
        <p:txBody>
          <a:bodyPr wrap="square" rtlCol="0">
            <a:spAutoFit/>
          </a:bodyPr>
          <a:lstStyle/>
          <a:p>
            <a:r>
              <a:rPr lang="fr-FR" sz="900">
                <a:solidFill>
                  <a:schemeClr val="tx1"/>
                </a:solidFill>
                <a:latin typeface="+mn-lt"/>
              </a:rPr>
              <a:t>L’évacuation de l’eau et des produits lessiviels</a:t>
            </a:r>
          </a:p>
        </p:txBody>
      </p:sp>
      <p:pic>
        <p:nvPicPr>
          <p:cNvPr id="98" name="Image 97"/>
          <p:cNvPicPr>
            <a:picLocks noChangeAspect="1"/>
          </p:cNvPicPr>
          <p:nvPr/>
        </p:nvPicPr>
        <p:blipFill>
          <a:blip r:embed="rId3"/>
          <a:stretch>
            <a:fillRect/>
          </a:stretch>
        </p:blipFill>
        <p:spPr>
          <a:xfrm>
            <a:off x="5662630" y="4536544"/>
            <a:ext cx="1240446" cy="1240446"/>
          </a:xfrm>
          <a:prstGeom prst="rect">
            <a:avLst/>
          </a:prstGeom>
        </p:spPr>
      </p:pic>
      <p:sp>
        <p:nvSpPr>
          <p:cNvPr id="16" name="Flèche vers la droite 15"/>
          <p:cNvSpPr/>
          <p:nvPr/>
        </p:nvSpPr>
        <p:spPr>
          <a:xfrm rot="16200000">
            <a:off x="3753853" y="5178391"/>
            <a:ext cx="471638" cy="18288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Flèche vers la droite 98"/>
          <p:cNvSpPr/>
          <p:nvPr/>
        </p:nvSpPr>
        <p:spPr>
          <a:xfrm rot="5400000">
            <a:off x="3314299" y="2592404"/>
            <a:ext cx="338490" cy="155607"/>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Flèche vers la droite 101"/>
          <p:cNvSpPr/>
          <p:nvPr/>
        </p:nvSpPr>
        <p:spPr>
          <a:xfrm rot="5400000">
            <a:off x="4284849" y="2590801"/>
            <a:ext cx="338490" cy="155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p:cNvSpPr/>
          <p:nvPr/>
        </p:nvSpPr>
        <p:spPr>
          <a:xfrm>
            <a:off x="815062" y="4592317"/>
            <a:ext cx="785446" cy="335818"/>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000"/>
              <a:t>Techniques de lavage</a:t>
            </a:r>
          </a:p>
        </p:txBody>
      </p:sp>
      <p:sp>
        <p:nvSpPr>
          <p:cNvPr id="104" name="Flèche vers la droite 103"/>
          <p:cNvSpPr/>
          <p:nvPr/>
        </p:nvSpPr>
        <p:spPr>
          <a:xfrm>
            <a:off x="1596188" y="4628147"/>
            <a:ext cx="1118135" cy="222986"/>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ZoneTexte 106"/>
          <p:cNvSpPr txBox="1"/>
          <p:nvPr/>
        </p:nvSpPr>
        <p:spPr>
          <a:xfrm>
            <a:off x="6825803" y="4585060"/>
            <a:ext cx="1767411" cy="461665"/>
          </a:xfrm>
          <a:prstGeom prst="rect">
            <a:avLst/>
          </a:prstGeom>
          <a:solidFill>
            <a:schemeClr val="bg1"/>
          </a:solidFill>
          <a:ln w="28575">
            <a:solidFill>
              <a:srgbClr val="FF000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1200">
                <a:solidFill>
                  <a:schemeClr val="tx1"/>
                </a:solidFill>
                <a:latin typeface="+mn-lt"/>
              </a:rPr>
              <a:t>Protection de biens</a:t>
            </a:r>
          </a:p>
          <a:p>
            <a:pPr algn="ctr"/>
            <a:r>
              <a:rPr lang="fr-FR" sz="1200">
                <a:solidFill>
                  <a:schemeClr val="tx1"/>
                </a:solidFill>
              </a:rPr>
              <a:t>Protection de personnes</a:t>
            </a:r>
          </a:p>
        </p:txBody>
      </p:sp>
    </p:spTree>
    <p:extLst>
      <p:ext uri="{BB962C8B-B14F-4D97-AF65-F5344CB8AC3E}">
        <p14:creationId xmlns:p14="http://schemas.microsoft.com/office/powerpoint/2010/main" val="1213639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wipe(left)">
                                      <p:cBhvr>
                                        <p:cTn id="23" dur="500"/>
                                        <p:tgtEl>
                                          <p:spTgt spid="10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4"/>
                                        </p:tgtEl>
                                        <p:attrNameLst>
                                          <p:attrName>style.visibility</p:attrName>
                                        </p:attrNameLst>
                                      </p:cBhvr>
                                      <p:to>
                                        <p:strVal val="visible"/>
                                      </p:to>
                                    </p:set>
                                    <p:animEffect transition="in" filter="wipe(left)">
                                      <p:cBhvr>
                                        <p:cTn id="26" dur="500"/>
                                        <p:tgtEl>
                                          <p:spTgt spid="10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up)">
                                      <p:cBhvr>
                                        <p:cTn id="31" dur="500"/>
                                        <p:tgtEl>
                                          <p:spTgt spid="8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up)">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up)">
                                      <p:cBhvr>
                                        <p:cTn id="39" dur="500"/>
                                        <p:tgtEl>
                                          <p:spTgt spid="8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wipe(up)">
                                      <p:cBhvr>
                                        <p:cTn id="42" dur="500"/>
                                        <p:tgtEl>
                                          <p:spTgt spid="10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wipe(down)">
                                      <p:cBhvr>
                                        <p:cTn id="50" dur="500"/>
                                        <p:tgtEl>
                                          <p:spTgt spid="8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dissolve">
                                      <p:cBhvr>
                                        <p:cTn id="60" dur="500"/>
                                        <p:tgtEl>
                                          <p:spTgt spid="9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96"/>
                                        </p:tgtEl>
                                        <p:attrNameLst>
                                          <p:attrName>style.visibility</p:attrName>
                                        </p:attrNameLst>
                                      </p:cBhvr>
                                      <p:to>
                                        <p:strVal val="visible"/>
                                      </p:to>
                                    </p:set>
                                    <p:animEffect transition="in" filter="dissolve">
                                      <p:cBhvr>
                                        <p:cTn id="65" dur="500"/>
                                        <p:tgtEl>
                                          <p:spTgt spid="96"/>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dissolv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dissolve">
                                      <p:cBhvr>
                                        <p:cTn id="75" dur="500"/>
                                        <p:tgtEl>
                                          <p:spTgt spid="8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dissolve">
                                      <p:cBhvr>
                                        <p:cTn id="80" dur="500"/>
                                        <p:tgtEl>
                                          <p:spTgt spid="92"/>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dissolve">
                                      <p:cBhvr>
                                        <p:cTn id="85" dur="500"/>
                                        <p:tgtEl>
                                          <p:spTgt spid="9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9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 grpId="0" animBg="1"/>
      <p:bldP spid="80" grpId="0" animBg="1"/>
      <p:bldP spid="82" grpId="0" animBg="1"/>
      <p:bldP spid="83" grpId="0" animBg="1"/>
      <p:bldP spid="84" grpId="0" animBg="1"/>
      <p:bldP spid="14" grpId="0"/>
      <p:bldP spid="87" grpId="0"/>
      <p:bldP spid="88" grpId="0"/>
      <p:bldP spid="92" grpId="0"/>
      <p:bldP spid="94" grpId="0"/>
      <p:bldP spid="96" grpId="0"/>
      <p:bldP spid="97" grpId="0"/>
      <p:bldP spid="16" grpId="0" animBg="1"/>
      <p:bldP spid="99" grpId="0" animBg="1"/>
      <p:bldP spid="102" grpId="0" animBg="1"/>
      <p:bldP spid="103" grpId="0" animBg="1"/>
      <p:bldP spid="104" grpId="0" animBg="1"/>
      <p:bldP spid="10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Simplifications par calcul 2/3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40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Object 3"/>
          <p:cNvGraphicFramePr>
            <a:graphicFrameLocks noChangeAspect="1"/>
          </p:cNvGraphicFramePr>
          <p:nvPr>
            <p:extLst>
              <p:ext uri="{D42A27DB-BD31-4B8C-83A1-F6EECF244321}">
                <p14:modId xmlns:p14="http://schemas.microsoft.com/office/powerpoint/2010/main" val="1754707222"/>
              </p:ext>
            </p:extLst>
          </p:nvPr>
        </p:nvGraphicFramePr>
        <p:xfrm>
          <a:off x="1196253" y="1721281"/>
          <a:ext cx="5770562" cy="525462"/>
        </p:xfrm>
        <a:graphic>
          <a:graphicData uri="http://schemas.openxmlformats.org/presentationml/2006/ole">
            <mc:AlternateContent xmlns:mc="http://schemas.openxmlformats.org/markup-compatibility/2006">
              <mc:Choice xmlns:v="urn:schemas-microsoft-com:vml" Requires="v">
                <p:oleObj spid="_x0000_s4806526" name="Equation" r:id="rId4" imgW="1955520" imgH="177480" progId="Equation.3">
                  <p:embed/>
                </p:oleObj>
              </mc:Choice>
              <mc:Fallback>
                <p:oleObj name="Equation" r:id="rId4" imgW="195552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53" y="1721281"/>
                        <a:ext cx="5770562" cy="52546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1230816929"/>
              </p:ext>
            </p:extLst>
          </p:nvPr>
        </p:nvGraphicFramePr>
        <p:xfrm>
          <a:off x="1224828" y="2435849"/>
          <a:ext cx="4411813" cy="542878"/>
        </p:xfrm>
        <a:graphic>
          <a:graphicData uri="http://schemas.openxmlformats.org/presentationml/2006/ole">
            <mc:AlternateContent xmlns:mc="http://schemas.openxmlformats.org/markup-compatibility/2006">
              <mc:Choice xmlns:v="urn:schemas-microsoft-com:vml" Requires="v">
                <p:oleObj spid="_x0000_s4806527" name="Equation" r:id="rId6" imgW="1549080" imgH="190440" progId="Equation.3">
                  <p:embed/>
                </p:oleObj>
              </mc:Choice>
              <mc:Fallback>
                <p:oleObj name="Equation" r:id="rId6" imgW="1549080" imgH="1904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4828" y="2435849"/>
                        <a:ext cx="4411813" cy="542878"/>
                      </a:xfrm>
                      <a:prstGeom prst="rect">
                        <a:avLst/>
                      </a:prstGeom>
                      <a:solidFill>
                        <a:schemeClr val="bg1"/>
                      </a:solidFill>
                      <a:ln>
                        <a:noFill/>
                      </a:ln>
                      <a:effectLs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965990729"/>
              </p:ext>
            </p:extLst>
          </p:nvPr>
        </p:nvGraphicFramePr>
        <p:xfrm>
          <a:off x="1229590" y="4435622"/>
          <a:ext cx="1925638" cy="436562"/>
        </p:xfrm>
        <a:graphic>
          <a:graphicData uri="http://schemas.openxmlformats.org/presentationml/2006/ole">
            <mc:AlternateContent xmlns:mc="http://schemas.openxmlformats.org/markup-compatibility/2006">
              <mc:Choice xmlns:v="urn:schemas-microsoft-com:vml" Requires="v">
                <p:oleObj spid="_x0000_s4806528" name="Equation" r:id="rId8" imgW="672840" imgH="152280" progId="Equation.3">
                  <p:embed/>
                </p:oleObj>
              </mc:Choice>
              <mc:Fallback>
                <p:oleObj name="Equation" r:id="rId8" imgW="672840" imgH="1522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9590" y="4435622"/>
                        <a:ext cx="1925638" cy="436562"/>
                      </a:xfrm>
                      <a:prstGeom prst="rect">
                        <a:avLst/>
                      </a:prstGeom>
                      <a:solidFill>
                        <a:schemeClr val="bg1"/>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6"/>
          <p:cNvGraphicFramePr>
            <a:graphicFrameLocks noChangeAspect="1"/>
          </p:cNvGraphicFramePr>
          <p:nvPr>
            <p:extLst>
              <p:ext uri="{D42A27DB-BD31-4B8C-83A1-F6EECF244321}">
                <p14:modId xmlns:p14="http://schemas.microsoft.com/office/powerpoint/2010/main" val="1777637799"/>
              </p:ext>
            </p:extLst>
          </p:nvPr>
        </p:nvGraphicFramePr>
        <p:xfrm>
          <a:off x="1258165" y="3102360"/>
          <a:ext cx="3348038" cy="1130300"/>
        </p:xfrm>
        <a:graphic>
          <a:graphicData uri="http://schemas.openxmlformats.org/presentationml/2006/ole">
            <mc:AlternateContent xmlns:mc="http://schemas.openxmlformats.org/markup-compatibility/2006">
              <mc:Choice xmlns:v="urn:schemas-microsoft-com:vml" Requires="v">
                <p:oleObj spid="_x0000_s4806529" name="Equation" r:id="rId10" imgW="1168200" imgH="393480" progId="Equation.3">
                  <p:embed/>
                </p:oleObj>
              </mc:Choice>
              <mc:Fallback>
                <p:oleObj name="Equation" r:id="rId10" imgW="116820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8165" y="3102360"/>
                        <a:ext cx="3348038" cy="11303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1" name="Group 11"/>
          <p:cNvGrpSpPr>
            <a:grpSpLocks/>
          </p:cNvGrpSpPr>
          <p:nvPr/>
        </p:nvGrpSpPr>
        <p:grpSpPr bwMode="auto">
          <a:xfrm>
            <a:off x="6453909" y="2793278"/>
            <a:ext cx="2078038" cy="1671637"/>
            <a:chOff x="4216" y="2807"/>
            <a:chExt cx="1061" cy="877"/>
          </a:xfrm>
        </p:grpSpPr>
        <p:graphicFrame>
          <p:nvGraphicFramePr>
            <p:cNvPr id="12" name="Object 12"/>
            <p:cNvGraphicFramePr>
              <a:graphicFrameLocks noChangeAspect="1"/>
            </p:cNvGraphicFramePr>
            <p:nvPr/>
          </p:nvGraphicFramePr>
          <p:xfrm>
            <a:off x="4218" y="2818"/>
            <a:ext cx="1059" cy="866"/>
          </p:xfrm>
          <a:graphic>
            <a:graphicData uri="http://schemas.openxmlformats.org/presentationml/2006/ole">
              <mc:AlternateContent xmlns:mc="http://schemas.openxmlformats.org/markup-compatibility/2006">
                <mc:Choice xmlns:v="urn:schemas-microsoft-com:vml" Requires="v">
                  <p:oleObj spid="_x0000_s4806530" name="Equation" r:id="rId12" imgW="1066680" imgH="939600" progId="Equation.3">
                    <p:embed/>
                  </p:oleObj>
                </mc:Choice>
                <mc:Fallback>
                  <p:oleObj name="Equation" r:id="rId12" imgW="1066680" imgH="939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18" y="2818"/>
                          <a:ext cx="1059" cy="86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3"/>
            <p:cNvSpPr>
              <a:spLocks noChangeArrowheads="1"/>
            </p:cNvSpPr>
            <p:nvPr/>
          </p:nvSpPr>
          <p:spPr bwMode="auto">
            <a:xfrm>
              <a:off x="4347" y="3487"/>
              <a:ext cx="126" cy="189"/>
            </a:xfrm>
            <a:prstGeom prst="rect">
              <a:avLst/>
            </a:prstGeom>
            <a:noFill/>
            <a:ln w="12700">
              <a:solidFill>
                <a:schemeClr val="tx1"/>
              </a:solidFill>
              <a:miter lim="800000"/>
              <a:headEnd type="none" w="sm" len="sm"/>
              <a:tailEnd type="none" w="sm" len="sm"/>
            </a:ln>
            <a:effectLst/>
          </p:spPr>
          <p:txBody>
            <a:bodyPr wrap="none" anchor="ctr"/>
            <a:lstStyle/>
            <a:p>
              <a:endParaRPr lang="fr-FR" sz="2800"/>
            </a:p>
          </p:txBody>
        </p:sp>
        <p:sp>
          <p:nvSpPr>
            <p:cNvPr id="14" name="Rectangle 14"/>
            <p:cNvSpPr>
              <a:spLocks noChangeArrowheads="1"/>
            </p:cNvSpPr>
            <p:nvPr/>
          </p:nvSpPr>
          <p:spPr bwMode="auto">
            <a:xfrm>
              <a:off x="4371" y="3255"/>
              <a:ext cx="126" cy="188"/>
            </a:xfrm>
            <a:prstGeom prst="rect">
              <a:avLst/>
            </a:prstGeom>
            <a:noFill/>
            <a:ln w="12700">
              <a:solidFill>
                <a:schemeClr val="tx1"/>
              </a:solidFill>
              <a:miter lim="800000"/>
              <a:headEnd type="none" w="sm" len="sm"/>
              <a:tailEnd type="none" w="sm" len="sm"/>
            </a:ln>
            <a:effectLst/>
          </p:spPr>
          <p:txBody>
            <a:bodyPr wrap="none" anchor="ctr"/>
            <a:lstStyle/>
            <a:p>
              <a:endParaRPr lang="fr-FR" sz="2800"/>
            </a:p>
          </p:txBody>
        </p:sp>
        <p:sp>
          <p:nvSpPr>
            <p:cNvPr id="15" name="Rectangle 15"/>
            <p:cNvSpPr>
              <a:spLocks noChangeArrowheads="1"/>
            </p:cNvSpPr>
            <p:nvPr/>
          </p:nvSpPr>
          <p:spPr bwMode="auto">
            <a:xfrm>
              <a:off x="4359" y="3028"/>
              <a:ext cx="126" cy="188"/>
            </a:xfrm>
            <a:prstGeom prst="rect">
              <a:avLst/>
            </a:prstGeom>
            <a:noFill/>
            <a:ln w="12700">
              <a:solidFill>
                <a:schemeClr val="tx1"/>
              </a:solidFill>
              <a:miter lim="800000"/>
              <a:headEnd type="none" w="sm" len="sm"/>
              <a:tailEnd type="none" w="sm" len="sm"/>
            </a:ln>
            <a:effectLst/>
          </p:spPr>
          <p:txBody>
            <a:bodyPr wrap="none" anchor="ctr"/>
            <a:lstStyle/>
            <a:p>
              <a:endParaRPr lang="fr-FR" sz="2800"/>
            </a:p>
          </p:txBody>
        </p:sp>
        <p:sp>
          <p:nvSpPr>
            <p:cNvPr id="16" name="Rectangle 16"/>
            <p:cNvSpPr>
              <a:spLocks noChangeArrowheads="1"/>
            </p:cNvSpPr>
            <p:nvPr/>
          </p:nvSpPr>
          <p:spPr bwMode="auto">
            <a:xfrm>
              <a:off x="4216" y="2807"/>
              <a:ext cx="125" cy="188"/>
            </a:xfrm>
            <a:prstGeom prst="rect">
              <a:avLst/>
            </a:prstGeom>
            <a:noFill/>
            <a:ln w="12700">
              <a:solidFill>
                <a:schemeClr val="tx1"/>
              </a:solidFill>
              <a:miter lim="800000"/>
              <a:headEnd type="none" w="sm" len="sm"/>
              <a:tailEnd type="none" w="sm" len="sm"/>
            </a:ln>
            <a:effectLst/>
          </p:spPr>
          <p:txBody>
            <a:bodyPr wrap="none" anchor="ctr"/>
            <a:lstStyle/>
            <a:p>
              <a:endParaRPr lang="fr-FR" sz="2800"/>
            </a:p>
          </p:txBody>
        </p:sp>
      </p:grpSp>
      <p:sp>
        <p:nvSpPr>
          <p:cNvPr id="3" name="Rectangle 2"/>
          <p:cNvSpPr/>
          <p:nvPr/>
        </p:nvSpPr>
        <p:spPr>
          <a:xfrm>
            <a:off x="1666875" y="3352800"/>
            <a:ext cx="2571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3207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Simplifications par calcul 3/3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41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11" name="Group 11"/>
          <p:cNvGrpSpPr>
            <a:grpSpLocks/>
          </p:cNvGrpSpPr>
          <p:nvPr/>
        </p:nvGrpSpPr>
        <p:grpSpPr bwMode="auto">
          <a:xfrm>
            <a:off x="6453909" y="2890260"/>
            <a:ext cx="2078038" cy="1671637"/>
            <a:chOff x="4216" y="2807"/>
            <a:chExt cx="1061" cy="877"/>
          </a:xfrm>
        </p:grpSpPr>
        <p:graphicFrame>
          <p:nvGraphicFramePr>
            <p:cNvPr id="12" name="Object 12"/>
            <p:cNvGraphicFramePr>
              <a:graphicFrameLocks noChangeAspect="1"/>
            </p:cNvGraphicFramePr>
            <p:nvPr/>
          </p:nvGraphicFramePr>
          <p:xfrm>
            <a:off x="4218" y="2818"/>
            <a:ext cx="1059" cy="866"/>
          </p:xfrm>
          <a:graphic>
            <a:graphicData uri="http://schemas.openxmlformats.org/presentationml/2006/ole">
              <mc:AlternateContent xmlns:mc="http://schemas.openxmlformats.org/markup-compatibility/2006">
                <mc:Choice xmlns:v="urn:schemas-microsoft-com:vml" Requires="v">
                  <p:oleObj spid="_x0000_s4918987" name="Equation" r:id="rId4" imgW="1066680" imgH="939600" progId="Equation.3">
                    <p:embed/>
                  </p:oleObj>
                </mc:Choice>
                <mc:Fallback>
                  <p:oleObj name="Equation" r:id="rId4" imgW="1066680" imgH="939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 y="2818"/>
                          <a:ext cx="1059" cy="86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3"/>
            <p:cNvSpPr>
              <a:spLocks noChangeArrowheads="1"/>
            </p:cNvSpPr>
            <p:nvPr/>
          </p:nvSpPr>
          <p:spPr bwMode="auto">
            <a:xfrm>
              <a:off x="4347" y="3487"/>
              <a:ext cx="126" cy="189"/>
            </a:xfrm>
            <a:prstGeom prst="rect">
              <a:avLst/>
            </a:prstGeom>
            <a:noFill/>
            <a:ln w="12700">
              <a:solidFill>
                <a:schemeClr val="tx1"/>
              </a:solidFill>
              <a:miter lim="800000"/>
              <a:headEnd type="none" w="sm" len="sm"/>
              <a:tailEnd type="none" w="sm" len="sm"/>
            </a:ln>
            <a:effectLst/>
          </p:spPr>
          <p:txBody>
            <a:bodyPr wrap="none" anchor="ctr"/>
            <a:lstStyle/>
            <a:p>
              <a:endParaRPr lang="fr-FR" sz="2800"/>
            </a:p>
          </p:txBody>
        </p:sp>
        <p:sp>
          <p:nvSpPr>
            <p:cNvPr id="14" name="Rectangle 14"/>
            <p:cNvSpPr>
              <a:spLocks noChangeArrowheads="1"/>
            </p:cNvSpPr>
            <p:nvPr/>
          </p:nvSpPr>
          <p:spPr bwMode="auto">
            <a:xfrm>
              <a:off x="4371" y="3255"/>
              <a:ext cx="126" cy="188"/>
            </a:xfrm>
            <a:prstGeom prst="rect">
              <a:avLst/>
            </a:prstGeom>
            <a:noFill/>
            <a:ln w="12700">
              <a:solidFill>
                <a:schemeClr val="tx1"/>
              </a:solidFill>
              <a:miter lim="800000"/>
              <a:headEnd type="none" w="sm" len="sm"/>
              <a:tailEnd type="none" w="sm" len="sm"/>
            </a:ln>
            <a:effectLst/>
          </p:spPr>
          <p:txBody>
            <a:bodyPr wrap="none" anchor="ctr"/>
            <a:lstStyle/>
            <a:p>
              <a:endParaRPr lang="fr-FR" sz="2800"/>
            </a:p>
          </p:txBody>
        </p:sp>
        <p:sp>
          <p:nvSpPr>
            <p:cNvPr id="15" name="Rectangle 15"/>
            <p:cNvSpPr>
              <a:spLocks noChangeArrowheads="1"/>
            </p:cNvSpPr>
            <p:nvPr/>
          </p:nvSpPr>
          <p:spPr bwMode="auto">
            <a:xfrm>
              <a:off x="4359" y="3028"/>
              <a:ext cx="126" cy="188"/>
            </a:xfrm>
            <a:prstGeom prst="rect">
              <a:avLst/>
            </a:prstGeom>
            <a:noFill/>
            <a:ln w="12700">
              <a:solidFill>
                <a:schemeClr val="tx1"/>
              </a:solidFill>
              <a:miter lim="800000"/>
              <a:headEnd type="none" w="sm" len="sm"/>
              <a:tailEnd type="none" w="sm" len="sm"/>
            </a:ln>
            <a:effectLst/>
          </p:spPr>
          <p:txBody>
            <a:bodyPr wrap="none" anchor="ctr"/>
            <a:lstStyle/>
            <a:p>
              <a:endParaRPr lang="fr-FR" sz="2800"/>
            </a:p>
          </p:txBody>
        </p:sp>
        <p:sp>
          <p:nvSpPr>
            <p:cNvPr id="16" name="Rectangle 16"/>
            <p:cNvSpPr>
              <a:spLocks noChangeArrowheads="1"/>
            </p:cNvSpPr>
            <p:nvPr/>
          </p:nvSpPr>
          <p:spPr bwMode="auto">
            <a:xfrm>
              <a:off x="4216" y="2807"/>
              <a:ext cx="125" cy="188"/>
            </a:xfrm>
            <a:prstGeom prst="rect">
              <a:avLst/>
            </a:prstGeom>
            <a:noFill/>
            <a:ln w="12700">
              <a:solidFill>
                <a:schemeClr val="tx1"/>
              </a:solidFill>
              <a:miter lim="800000"/>
              <a:headEnd type="none" w="sm" len="sm"/>
              <a:tailEnd type="none" w="sm" len="sm"/>
            </a:ln>
            <a:effectLst/>
          </p:spPr>
          <p:txBody>
            <a:bodyPr wrap="none" anchor="ctr"/>
            <a:lstStyle/>
            <a:p>
              <a:endParaRPr lang="fr-FR" sz="2800"/>
            </a:p>
          </p:txBody>
        </p:sp>
      </p:grpSp>
      <p:graphicFrame>
        <p:nvGraphicFramePr>
          <p:cNvPr id="17" name="Object 7"/>
          <p:cNvGraphicFramePr>
            <a:graphicFrameLocks noChangeAspect="1"/>
          </p:cNvGraphicFramePr>
          <p:nvPr>
            <p:extLst>
              <p:ext uri="{D42A27DB-BD31-4B8C-83A1-F6EECF244321}">
                <p14:modId xmlns:p14="http://schemas.microsoft.com/office/powerpoint/2010/main" val="153259184"/>
              </p:ext>
            </p:extLst>
          </p:nvPr>
        </p:nvGraphicFramePr>
        <p:xfrm>
          <a:off x="890011" y="1773238"/>
          <a:ext cx="4986337" cy="466725"/>
        </p:xfrm>
        <a:graphic>
          <a:graphicData uri="http://schemas.openxmlformats.org/presentationml/2006/ole">
            <mc:AlternateContent xmlns:mc="http://schemas.openxmlformats.org/markup-compatibility/2006">
              <mc:Choice xmlns:v="urn:schemas-microsoft-com:vml" Requires="v">
                <p:oleObj spid="_x0000_s4918988" name="Equation" r:id="rId6" imgW="1892160" imgH="177480" progId="Equation.3">
                  <p:embed/>
                </p:oleObj>
              </mc:Choice>
              <mc:Fallback>
                <p:oleObj name="Equation" r:id="rId6" imgW="189216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011" y="1773238"/>
                        <a:ext cx="4986337" cy="4667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ct 8"/>
          <p:cNvGraphicFramePr>
            <a:graphicFrameLocks noChangeAspect="1"/>
          </p:cNvGraphicFramePr>
          <p:nvPr>
            <p:extLst>
              <p:ext uri="{D42A27DB-BD31-4B8C-83A1-F6EECF244321}">
                <p14:modId xmlns:p14="http://schemas.microsoft.com/office/powerpoint/2010/main" val="994212735"/>
              </p:ext>
            </p:extLst>
          </p:nvPr>
        </p:nvGraphicFramePr>
        <p:xfrm>
          <a:off x="880486" y="2436380"/>
          <a:ext cx="4651375" cy="498475"/>
        </p:xfrm>
        <a:graphic>
          <a:graphicData uri="http://schemas.openxmlformats.org/presentationml/2006/ole">
            <mc:AlternateContent xmlns:mc="http://schemas.openxmlformats.org/markup-compatibility/2006">
              <mc:Choice xmlns:v="urn:schemas-microsoft-com:vml" Requires="v">
                <p:oleObj spid="_x0000_s4918989" name="Equation" r:id="rId8" imgW="1765080" imgH="190440" progId="Equation.3">
                  <p:embed/>
                </p:oleObj>
              </mc:Choice>
              <mc:Fallback>
                <p:oleObj name="Equation" r:id="rId8" imgW="1765080" imgH="1904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0486" y="2436380"/>
                        <a:ext cx="4651375" cy="4984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9"/>
          <p:cNvGraphicFramePr>
            <a:graphicFrameLocks noChangeAspect="1"/>
          </p:cNvGraphicFramePr>
          <p:nvPr>
            <p:extLst>
              <p:ext uri="{D42A27DB-BD31-4B8C-83A1-F6EECF244321}">
                <p14:modId xmlns:p14="http://schemas.microsoft.com/office/powerpoint/2010/main" val="163179838"/>
              </p:ext>
            </p:extLst>
          </p:nvPr>
        </p:nvGraphicFramePr>
        <p:xfrm>
          <a:off x="883661" y="3131272"/>
          <a:ext cx="3783012" cy="500062"/>
        </p:xfrm>
        <a:graphic>
          <a:graphicData uri="http://schemas.openxmlformats.org/presentationml/2006/ole">
            <mc:AlternateContent xmlns:mc="http://schemas.openxmlformats.org/markup-compatibility/2006">
              <mc:Choice xmlns:v="urn:schemas-microsoft-com:vml" Requires="v">
                <p:oleObj spid="_x0000_s4918990" name="Equation" r:id="rId10" imgW="1434960" imgH="190440" progId="Equation.3">
                  <p:embed/>
                </p:oleObj>
              </mc:Choice>
              <mc:Fallback>
                <p:oleObj name="Equation" r:id="rId10" imgW="1434960" imgH="1904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661" y="3131272"/>
                        <a:ext cx="3783012" cy="50006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226920047"/>
              </p:ext>
            </p:extLst>
          </p:nvPr>
        </p:nvGraphicFramePr>
        <p:xfrm>
          <a:off x="853498" y="3827751"/>
          <a:ext cx="4762500" cy="539750"/>
        </p:xfrm>
        <a:graphic>
          <a:graphicData uri="http://schemas.openxmlformats.org/presentationml/2006/ole">
            <mc:AlternateContent xmlns:mc="http://schemas.openxmlformats.org/markup-compatibility/2006">
              <mc:Choice xmlns:v="urn:schemas-microsoft-com:vml" Requires="v">
                <p:oleObj spid="_x0000_s4918991" name="Equation" r:id="rId12" imgW="1676160" imgH="190440" progId="Equation.3">
                  <p:embed/>
                </p:oleObj>
              </mc:Choice>
              <mc:Fallback>
                <p:oleObj name="Equation" r:id="rId12" imgW="1676160" imgH="1904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3498" y="3827751"/>
                        <a:ext cx="4762500" cy="5397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17"/>
          <p:cNvGraphicFramePr>
            <a:graphicFrameLocks noChangeAspect="1"/>
          </p:cNvGraphicFramePr>
          <p:nvPr>
            <p:extLst>
              <p:ext uri="{D42A27DB-BD31-4B8C-83A1-F6EECF244321}">
                <p14:modId xmlns:p14="http://schemas.microsoft.com/office/powerpoint/2010/main" val="2099961147"/>
              </p:ext>
            </p:extLst>
          </p:nvPr>
        </p:nvGraphicFramePr>
        <p:xfrm>
          <a:off x="912236" y="5273100"/>
          <a:ext cx="1828800" cy="520700"/>
        </p:xfrm>
        <a:graphic>
          <a:graphicData uri="http://schemas.openxmlformats.org/presentationml/2006/ole">
            <mc:AlternateContent xmlns:mc="http://schemas.openxmlformats.org/markup-compatibility/2006">
              <mc:Choice xmlns:v="urn:schemas-microsoft-com:vml" Requires="v">
                <p:oleObj spid="_x0000_s4918992" name="Equation" r:id="rId14" imgW="622080" imgH="177480" progId="Equation.3">
                  <p:embed/>
                </p:oleObj>
              </mc:Choice>
              <mc:Fallback>
                <p:oleObj name="Equation" r:id="rId14" imgW="622080" imgH="1774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2236" y="5273100"/>
                        <a:ext cx="1828800" cy="520700"/>
                      </a:xfrm>
                      <a:prstGeom prst="rect">
                        <a:avLst/>
                      </a:prstGeom>
                      <a:solidFill>
                        <a:schemeClr val="bg1"/>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 name="Object 18"/>
          <p:cNvGraphicFramePr>
            <a:graphicFrameLocks noChangeAspect="1"/>
          </p:cNvGraphicFramePr>
          <p:nvPr>
            <p:extLst>
              <p:ext uri="{D42A27DB-BD31-4B8C-83A1-F6EECF244321}">
                <p14:modId xmlns:p14="http://schemas.microsoft.com/office/powerpoint/2010/main" val="2061756504"/>
              </p:ext>
            </p:extLst>
          </p:nvPr>
        </p:nvGraphicFramePr>
        <p:xfrm>
          <a:off x="839211" y="4563918"/>
          <a:ext cx="4421187" cy="512763"/>
        </p:xfrm>
        <a:graphic>
          <a:graphicData uri="http://schemas.openxmlformats.org/presentationml/2006/ole">
            <mc:AlternateContent xmlns:mc="http://schemas.openxmlformats.org/markup-compatibility/2006">
              <mc:Choice xmlns:v="urn:schemas-microsoft-com:vml" Requires="v">
                <p:oleObj spid="_x0000_s4918993" name="Equation" r:id="rId16" imgW="1638000" imgH="190440" progId="Equation.3">
                  <p:embed/>
                </p:oleObj>
              </mc:Choice>
              <mc:Fallback>
                <p:oleObj name="Equation" r:id="rId16" imgW="1638000" imgH="19044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9211" y="4563918"/>
                        <a:ext cx="4421187" cy="5127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92228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Tableau de Karnaugh (TK)</a:t>
            </a:r>
          </a:p>
        </p:txBody>
      </p:sp>
      <p:sp>
        <p:nvSpPr>
          <p:cNvPr id="3" name="Espace réservé du contenu 2"/>
          <p:cNvSpPr>
            <a:spLocks noGrp="1"/>
          </p:cNvSpPr>
          <p:nvPr>
            <p:ph idx="1"/>
          </p:nvPr>
        </p:nvSpPr>
        <p:spPr>
          <a:xfrm>
            <a:off x="822959" y="1556953"/>
            <a:ext cx="7543801" cy="656312"/>
          </a:xfrm>
        </p:spPr>
        <p:txBody>
          <a:bodyPr>
            <a:normAutofit fontScale="85000" lnSpcReduction="20000"/>
          </a:bodyPr>
          <a:lstStyle/>
          <a:p>
            <a:r>
              <a:rPr lang="fr-FR">
                <a:cs typeface="Times New Roman" pitchFamily="18" charset="0"/>
              </a:rPr>
              <a:t>Un tableau de Karnaugh est tracé à partir de la table de vérité. Son nombre de lignes et de colonnes est toujours celui d'une puissance de 2 (2, 4, 8, 16...) . On utilise le </a:t>
            </a:r>
            <a:r>
              <a:rPr lang="fr-FR" b="1">
                <a:cs typeface="Times New Roman" pitchFamily="18" charset="0"/>
              </a:rPr>
              <a:t>code Gray</a:t>
            </a:r>
            <a:r>
              <a:rPr lang="fr-FR">
                <a:cs typeface="Times New Roman" pitchFamily="18" charset="0"/>
              </a:rPr>
              <a:t>.</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42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Tableau 6"/>
          <p:cNvGraphicFramePr>
            <a:graphicFrameLocks noGrp="1"/>
          </p:cNvGraphicFramePr>
          <p:nvPr>
            <p:extLst>
              <p:ext uri="{D42A27DB-BD31-4B8C-83A1-F6EECF244321}">
                <p14:modId xmlns:p14="http://schemas.microsoft.com/office/powerpoint/2010/main" val="1439226422"/>
              </p:ext>
            </p:extLst>
          </p:nvPr>
        </p:nvGraphicFramePr>
        <p:xfrm>
          <a:off x="1108363" y="2824016"/>
          <a:ext cx="1399308" cy="1854200"/>
        </p:xfrm>
        <a:graphic>
          <a:graphicData uri="http://schemas.openxmlformats.org/drawingml/2006/table">
            <a:tbl>
              <a:tblPr firstRow="1" bandRow="1">
                <a:tableStyleId>{5C22544A-7EE6-4342-B048-85BDC9FD1C3A}</a:tableStyleId>
              </a:tblPr>
              <a:tblGrid>
                <a:gridCol w="466436"/>
                <a:gridCol w="466436"/>
                <a:gridCol w="466436"/>
              </a:tblGrid>
              <a:tr h="370840">
                <a:tc>
                  <a:txBody>
                    <a:bodyPr/>
                    <a:lstStyle/>
                    <a:p>
                      <a:r>
                        <a:rPr lang="fr-FR"/>
                        <a:t>a</a:t>
                      </a:r>
                    </a:p>
                  </a:txBody>
                  <a:tcPr/>
                </a:tc>
                <a:tc>
                  <a:txBody>
                    <a:bodyPr/>
                    <a:lstStyle/>
                    <a:p>
                      <a:r>
                        <a:rPr lang="fr-FR"/>
                        <a:t>b</a:t>
                      </a:r>
                    </a:p>
                  </a:txBody>
                  <a:tcPr/>
                </a:tc>
                <a:tc>
                  <a:txBody>
                    <a:bodyPr/>
                    <a:lstStyle/>
                    <a:p>
                      <a:r>
                        <a:rPr lang="fr-FR"/>
                        <a:t>S</a:t>
                      </a:r>
                    </a:p>
                  </a:txBody>
                  <a:tcPr/>
                </a:tc>
              </a:tr>
              <a:tr h="370840">
                <a:tc>
                  <a:txBody>
                    <a:bodyPr/>
                    <a:lstStyle/>
                    <a:p>
                      <a:r>
                        <a:rPr lang="fr-FR"/>
                        <a:t>0</a:t>
                      </a:r>
                    </a:p>
                  </a:txBody>
                  <a:tcPr/>
                </a:tc>
                <a:tc>
                  <a:txBody>
                    <a:bodyPr/>
                    <a:lstStyle/>
                    <a:p>
                      <a:r>
                        <a:rPr lang="fr-FR"/>
                        <a:t>0</a:t>
                      </a:r>
                    </a:p>
                  </a:txBody>
                  <a:tcPr/>
                </a:tc>
                <a:tc>
                  <a:txBody>
                    <a:bodyPr/>
                    <a:lstStyle/>
                    <a:p>
                      <a:r>
                        <a:rPr lang="fr-FR"/>
                        <a:t>0</a:t>
                      </a:r>
                    </a:p>
                  </a:txBody>
                  <a:tcPr/>
                </a:tc>
              </a:tr>
              <a:tr h="370840">
                <a:tc>
                  <a:txBody>
                    <a:bodyPr/>
                    <a:lstStyle/>
                    <a:p>
                      <a:r>
                        <a:rPr lang="fr-FR"/>
                        <a:t>0</a:t>
                      </a:r>
                    </a:p>
                  </a:txBody>
                  <a:tcPr/>
                </a:tc>
                <a:tc>
                  <a:txBody>
                    <a:bodyPr/>
                    <a:lstStyle/>
                    <a:p>
                      <a:r>
                        <a:rPr lang="fr-FR"/>
                        <a:t>1</a:t>
                      </a:r>
                    </a:p>
                  </a:txBody>
                  <a:tcPr/>
                </a:tc>
                <a:tc>
                  <a:txBody>
                    <a:bodyPr/>
                    <a:lstStyle/>
                    <a:p>
                      <a:r>
                        <a:rPr lang="fr-FR"/>
                        <a:t>1</a:t>
                      </a:r>
                    </a:p>
                  </a:txBody>
                  <a:tcPr/>
                </a:tc>
              </a:tr>
              <a:tr h="370840">
                <a:tc>
                  <a:txBody>
                    <a:bodyPr/>
                    <a:lstStyle/>
                    <a:p>
                      <a:r>
                        <a:rPr lang="fr-FR"/>
                        <a:t>1</a:t>
                      </a:r>
                    </a:p>
                  </a:txBody>
                  <a:tcPr/>
                </a:tc>
                <a:tc>
                  <a:txBody>
                    <a:bodyPr/>
                    <a:lstStyle/>
                    <a:p>
                      <a:r>
                        <a:rPr lang="fr-FR"/>
                        <a:t>0</a:t>
                      </a:r>
                    </a:p>
                  </a:txBody>
                  <a:tcPr/>
                </a:tc>
                <a:tc>
                  <a:txBody>
                    <a:bodyPr/>
                    <a:lstStyle/>
                    <a:p>
                      <a:r>
                        <a:rPr lang="fr-FR"/>
                        <a:t>1</a:t>
                      </a:r>
                    </a:p>
                  </a:txBody>
                  <a:tcPr/>
                </a:tc>
              </a:tr>
              <a:tr h="370840">
                <a:tc>
                  <a:txBody>
                    <a:bodyPr/>
                    <a:lstStyle/>
                    <a:p>
                      <a:r>
                        <a:rPr lang="fr-FR"/>
                        <a:t>1</a:t>
                      </a:r>
                    </a:p>
                  </a:txBody>
                  <a:tcPr/>
                </a:tc>
                <a:tc>
                  <a:txBody>
                    <a:bodyPr/>
                    <a:lstStyle/>
                    <a:p>
                      <a:r>
                        <a:rPr lang="fr-FR"/>
                        <a:t>1</a:t>
                      </a:r>
                    </a:p>
                  </a:txBody>
                  <a:tcPr/>
                </a:tc>
                <a:tc>
                  <a:txBody>
                    <a:bodyPr/>
                    <a:lstStyle/>
                    <a:p>
                      <a:r>
                        <a:rPr lang="fr-FR"/>
                        <a:t>0</a:t>
                      </a:r>
                    </a:p>
                  </a:txBody>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1970158393"/>
              </p:ext>
            </p:extLst>
          </p:nvPr>
        </p:nvGraphicFramePr>
        <p:xfrm>
          <a:off x="4087094" y="3004126"/>
          <a:ext cx="2424546" cy="1112520"/>
        </p:xfrm>
        <a:graphic>
          <a:graphicData uri="http://schemas.openxmlformats.org/drawingml/2006/table">
            <a:tbl>
              <a:tblPr firstRow="1" bandRow="1">
                <a:tableStyleId>{5940675A-B579-460E-94D1-54222C63F5DA}</a:tableStyleId>
              </a:tblPr>
              <a:tblGrid>
                <a:gridCol w="808182"/>
                <a:gridCol w="808182"/>
                <a:gridCol w="808182"/>
              </a:tblGrid>
              <a:tr h="370840">
                <a:tc>
                  <a:txBody>
                    <a:bodyPr/>
                    <a:lstStyle/>
                    <a:p>
                      <a:pPr algn="ctr"/>
                      <a:endParaRPr lang="fr-FR"/>
                    </a:p>
                  </a:txBody>
                  <a:tcPr/>
                </a:tc>
                <a:tc>
                  <a:txBody>
                    <a:bodyPr/>
                    <a:lstStyle/>
                    <a:p>
                      <a:pPr algn="ctr"/>
                      <a:endParaRPr lang="fr-FR"/>
                    </a:p>
                  </a:txBody>
                  <a:tcPr/>
                </a:tc>
                <a:tc>
                  <a:txBody>
                    <a:bodyPr/>
                    <a:lstStyle/>
                    <a:p>
                      <a:pPr algn="ctr"/>
                      <a:endParaRPr lang="fr-FR"/>
                    </a:p>
                  </a:txBody>
                  <a:tcPr/>
                </a:tc>
              </a:tr>
              <a:tr h="370840">
                <a:tc>
                  <a:txBody>
                    <a:bodyPr/>
                    <a:lstStyle/>
                    <a:p>
                      <a:pPr algn="ctr"/>
                      <a:endParaRPr lang="fr-FR"/>
                    </a:p>
                  </a:txBody>
                  <a:tcPr/>
                </a:tc>
                <a:tc>
                  <a:txBody>
                    <a:bodyPr/>
                    <a:lstStyle/>
                    <a:p>
                      <a:pPr algn="ctr"/>
                      <a:endParaRPr lang="fr-FR"/>
                    </a:p>
                  </a:txBody>
                  <a:tcPr>
                    <a:solidFill>
                      <a:schemeClr val="bg1">
                        <a:lumMod val="85000"/>
                      </a:schemeClr>
                    </a:solidFill>
                  </a:tcPr>
                </a:tc>
                <a:tc>
                  <a:txBody>
                    <a:bodyPr/>
                    <a:lstStyle/>
                    <a:p>
                      <a:pPr algn="ctr"/>
                      <a:endParaRPr lang="fr-FR"/>
                    </a:p>
                  </a:txBody>
                  <a:tcPr>
                    <a:solidFill>
                      <a:schemeClr val="bg1">
                        <a:lumMod val="85000"/>
                      </a:schemeClr>
                    </a:solidFill>
                  </a:tcPr>
                </a:tc>
              </a:tr>
              <a:tr h="370840">
                <a:tc>
                  <a:txBody>
                    <a:bodyPr/>
                    <a:lstStyle/>
                    <a:p>
                      <a:pPr algn="ctr"/>
                      <a:endParaRPr lang="fr-FR"/>
                    </a:p>
                  </a:txBody>
                  <a:tcPr/>
                </a:tc>
                <a:tc>
                  <a:txBody>
                    <a:bodyPr/>
                    <a:lstStyle/>
                    <a:p>
                      <a:pPr algn="ctr"/>
                      <a:endParaRPr lang="fr-FR"/>
                    </a:p>
                  </a:txBody>
                  <a:tcPr>
                    <a:solidFill>
                      <a:schemeClr val="bg1">
                        <a:lumMod val="85000"/>
                      </a:schemeClr>
                    </a:solidFill>
                  </a:tcPr>
                </a:tc>
                <a:tc>
                  <a:txBody>
                    <a:bodyPr/>
                    <a:lstStyle/>
                    <a:p>
                      <a:pPr algn="ctr"/>
                      <a:endParaRPr lang="fr-FR"/>
                    </a:p>
                  </a:txBody>
                  <a:tcPr>
                    <a:solidFill>
                      <a:schemeClr val="bg1">
                        <a:lumMod val="85000"/>
                      </a:schemeClr>
                    </a:solidFill>
                  </a:tcPr>
                </a:tc>
              </a:tr>
            </a:tbl>
          </a:graphicData>
        </a:graphic>
      </p:graphicFrame>
      <p:sp>
        <p:nvSpPr>
          <p:cNvPr id="9" name="Espace réservé du contenu 2"/>
          <p:cNvSpPr txBox="1">
            <a:spLocks/>
          </p:cNvSpPr>
          <p:nvPr/>
        </p:nvSpPr>
        <p:spPr>
          <a:xfrm>
            <a:off x="3678384" y="3510441"/>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a</a:t>
            </a:r>
          </a:p>
        </p:txBody>
      </p:sp>
      <p:sp>
        <p:nvSpPr>
          <p:cNvPr id="10" name="Espace réservé du contenu 2"/>
          <p:cNvSpPr txBox="1">
            <a:spLocks/>
          </p:cNvSpPr>
          <p:nvPr/>
        </p:nvSpPr>
        <p:spPr>
          <a:xfrm>
            <a:off x="5604166" y="2540623"/>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b</a:t>
            </a:r>
          </a:p>
        </p:txBody>
      </p:sp>
      <p:sp>
        <p:nvSpPr>
          <p:cNvPr id="11" name="Espace réservé du contenu 2"/>
          <p:cNvSpPr txBox="1">
            <a:spLocks/>
          </p:cNvSpPr>
          <p:nvPr/>
        </p:nvSpPr>
        <p:spPr>
          <a:xfrm>
            <a:off x="5160820" y="3399605"/>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12" name="Espace réservé du contenu 2"/>
          <p:cNvSpPr txBox="1">
            <a:spLocks/>
          </p:cNvSpPr>
          <p:nvPr/>
        </p:nvSpPr>
        <p:spPr>
          <a:xfrm>
            <a:off x="5174674" y="3773676"/>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a:t>
            </a:r>
          </a:p>
        </p:txBody>
      </p:sp>
      <p:sp>
        <p:nvSpPr>
          <p:cNvPr id="13" name="Espace réservé du contenu 2"/>
          <p:cNvSpPr txBox="1">
            <a:spLocks/>
          </p:cNvSpPr>
          <p:nvPr/>
        </p:nvSpPr>
        <p:spPr>
          <a:xfrm>
            <a:off x="5160821" y="3032459"/>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14" name="Espace réservé du contenu 2"/>
          <p:cNvSpPr txBox="1">
            <a:spLocks/>
          </p:cNvSpPr>
          <p:nvPr/>
        </p:nvSpPr>
        <p:spPr>
          <a:xfrm>
            <a:off x="5978239" y="3032459"/>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a:t>
            </a:r>
          </a:p>
        </p:txBody>
      </p:sp>
      <p:sp>
        <p:nvSpPr>
          <p:cNvPr id="15" name="Espace réservé du contenu 2"/>
          <p:cNvSpPr txBox="1">
            <a:spLocks/>
          </p:cNvSpPr>
          <p:nvPr/>
        </p:nvSpPr>
        <p:spPr>
          <a:xfrm>
            <a:off x="4371111" y="3773677"/>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a:t>
            </a:r>
          </a:p>
        </p:txBody>
      </p:sp>
      <p:sp>
        <p:nvSpPr>
          <p:cNvPr id="16" name="Espace réservé du contenu 2"/>
          <p:cNvSpPr txBox="1">
            <a:spLocks/>
          </p:cNvSpPr>
          <p:nvPr/>
        </p:nvSpPr>
        <p:spPr>
          <a:xfrm>
            <a:off x="4371111" y="3399605"/>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17" name="Espace réservé du contenu 2"/>
          <p:cNvSpPr txBox="1">
            <a:spLocks/>
          </p:cNvSpPr>
          <p:nvPr/>
        </p:nvSpPr>
        <p:spPr>
          <a:xfrm>
            <a:off x="976745" y="2346656"/>
            <a:ext cx="1600199" cy="354976"/>
          </a:xfrm>
          <a:prstGeom prst="rect">
            <a:avLst/>
          </a:prstGeom>
        </p:spPr>
        <p:txBody>
          <a:bodyPr vert="horz" lIns="0" tIns="45720" rIns="0" bIns="45720" rtlCol="0">
            <a:normAutofit fontScale="925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Table de vérité</a:t>
            </a:r>
          </a:p>
        </p:txBody>
      </p:sp>
      <p:sp>
        <p:nvSpPr>
          <p:cNvPr id="18" name="Espace réservé du contenu 2"/>
          <p:cNvSpPr txBox="1">
            <a:spLocks/>
          </p:cNvSpPr>
          <p:nvPr/>
        </p:nvSpPr>
        <p:spPr>
          <a:xfrm>
            <a:off x="5978239" y="3773678"/>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19" name="Espace réservé du contenu 2"/>
          <p:cNvSpPr txBox="1">
            <a:spLocks/>
          </p:cNvSpPr>
          <p:nvPr/>
        </p:nvSpPr>
        <p:spPr>
          <a:xfrm>
            <a:off x="5978239" y="3399604"/>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a:t>
            </a:r>
          </a:p>
        </p:txBody>
      </p:sp>
      <p:sp>
        <p:nvSpPr>
          <p:cNvPr id="20" name="Espace réservé du contenu 2"/>
          <p:cNvSpPr txBox="1">
            <a:spLocks/>
          </p:cNvSpPr>
          <p:nvPr/>
        </p:nvSpPr>
        <p:spPr>
          <a:xfrm>
            <a:off x="2928850" y="4282830"/>
            <a:ext cx="5827223" cy="729048"/>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On reporte les valeurs de la sortie en fonction des combinaisons (produits) d’entrées. </a:t>
            </a:r>
          </a:p>
        </p:txBody>
      </p:sp>
      <p:sp>
        <p:nvSpPr>
          <p:cNvPr id="21" name="Espace réservé du contenu 2"/>
          <p:cNvSpPr txBox="1">
            <a:spLocks/>
          </p:cNvSpPr>
          <p:nvPr/>
        </p:nvSpPr>
        <p:spPr>
          <a:xfrm>
            <a:off x="989214" y="4927067"/>
            <a:ext cx="6353695" cy="382683"/>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L’équation de la sortie correspond aux produits ou S vaut 1 :</a:t>
            </a:r>
          </a:p>
        </p:txBody>
      </p:sp>
      <mc:AlternateContent xmlns:mc="http://schemas.openxmlformats.org/markup-compatibility/2006" xmlns:a14="http://schemas.microsoft.com/office/drawing/2010/main">
        <mc:Choice Requires="a14">
          <p:sp>
            <p:nvSpPr>
              <p:cNvPr id="22" name="ZoneTexte 21"/>
              <p:cNvSpPr txBox="1"/>
              <p:nvPr/>
            </p:nvSpPr>
            <p:spPr>
              <a:xfrm>
                <a:off x="2812473" y="5313214"/>
                <a:ext cx="2840182" cy="440377"/>
              </a:xfrm>
              <a:prstGeom prst="rect">
                <a:avLst/>
              </a:prstGeom>
              <a:noFill/>
              <a:ln w="38100">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b="0" i="1">
                          <a:solidFill>
                            <a:schemeClr val="tx1"/>
                          </a:solidFill>
                          <a:latin typeface="Cambria Math" charset="0"/>
                        </a:rPr>
                        <m:t>𝑆</m:t>
                      </m:r>
                      <m:r>
                        <a:rPr lang="fr-FR" b="0" i="1">
                          <a:solidFill>
                            <a:schemeClr val="tx1"/>
                          </a:solidFill>
                          <a:latin typeface="Cambria Math" charset="0"/>
                        </a:rPr>
                        <m:t>= </m:t>
                      </m:r>
                      <m:acc>
                        <m:accPr>
                          <m:chr m:val="̅"/>
                          <m:ctrlPr>
                            <a:rPr lang="fr-FR" b="0" i="1">
                              <a:solidFill>
                                <a:schemeClr val="tx1"/>
                              </a:solidFill>
                              <a:latin typeface="Cambria Math" charset="0"/>
                            </a:rPr>
                          </m:ctrlPr>
                        </m:accPr>
                        <m:e>
                          <m:r>
                            <a:rPr lang="fr-FR" b="0" i="1">
                              <a:solidFill>
                                <a:schemeClr val="tx1"/>
                              </a:solidFill>
                              <a:latin typeface="Cambria Math" charset="0"/>
                            </a:rPr>
                            <m:t>𝑎</m:t>
                          </m:r>
                          <m:r>
                            <a:rPr lang="fr-FR" b="0" i="1">
                              <a:solidFill>
                                <a:schemeClr val="tx1"/>
                              </a:solidFill>
                              <a:latin typeface="Cambria Math" charset="0"/>
                            </a:rPr>
                            <m:t>.</m:t>
                          </m:r>
                        </m:e>
                      </m:acc>
                      <m:r>
                        <a:rPr lang="fr-FR" b="0" i="1">
                          <a:solidFill>
                            <a:schemeClr val="tx1"/>
                          </a:solidFill>
                          <a:latin typeface="Cambria Math" charset="0"/>
                        </a:rPr>
                        <m:t>𝑏</m:t>
                      </m:r>
                      <m:r>
                        <a:rPr lang="fr-FR" b="0" i="1">
                          <a:solidFill>
                            <a:schemeClr val="tx1"/>
                          </a:solidFill>
                          <a:latin typeface="Cambria Math" charset="0"/>
                        </a:rPr>
                        <m:t>+</m:t>
                      </m:r>
                      <m:r>
                        <a:rPr lang="fr-FR" b="0" i="1">
                          <a:solidFill>
                            <a:schemeClr val="tx1"/>
                          </a:solidFill>
                          <a:latin typeface="Cambria Math" charset="0"/>
                        </a:rPr>
                        <m:t>𝑎</m:t>
                      </m:r>
                      <m:r>
                        <a:rPr lang="fr-FR" b="0" i="1">
                          <a:solidFill>
                            <a:schemeClr val="tx1"/>
                          </a:solidFill>
                          <a:latin typeface="Cambria Math" charset="0"/>
                        </a:rPr>
                        <m:t>.</m:t>
                      </m:r>
                      <m:acc>
                        <m:accPr>
                          <m:chr m:val="̅"/>
                          <m:ctrlPr>
                            <a:rPr lang="fr-FR" b="0" i="1">
                              <a:solidFill>
                                <a:schemeClr val="tx1"/>
                              </a:solidFill>
                              <a:latin typeface="Cambria Math" charset="0"/>
                            </a:rPr>
                          </m:ctrlPr>
                        </m:accPr>
                        <m:e>
                          <m:r>
                            <a:rPr lang="fr-FR" b="0" i="1">
                              <a:solidFill>
                                <a:schemeClr val="tx1"/>
                              </a:solidFill>
                              <a:latin typeface="Cambria Math" charset="0"/>
                            </a:rPr>
                            <m:t>𝑏</m:t>
                          </m:r>
                        </m:e>
                      </m:acc>
                    </m:oMath>
                  </m:oMathPara>
                </a14:m>
                <a:endParaRPr lang="fr-FR">
                  <a:solidFill>
                    <a:schemeClr val="tx1"/>
                  </a:solidFill>
                </a:endParaRPr>
              </a:p>
            </p:txBody>
          </p:sp>
        </mc:Choice>
        <mc:Fallback xmlns="">
          <p:sp>
            <p:nvSpPr>
              <p:cNvPr id="22" name="ZoneTexte 21"/>
              <p:cNvSpPr txBox="1">
                <a:spLocks noRot="1" noChangeAspect="1" noMove="1" noResize="1" noEditPoints="1" noAdjustHandles="1" noChangeArrowheads="1" noChangeShapeType="1" noTextEdit="1"/>
              </p:cNvSpPr>
              <p:nvPr/>
            </p:nvSpPr>
            <p:spPr>
              <a:xfrm>
                <a:off x="2812473" y="5313214"/>
                <a:ext cx="2840182" cy="440377"/>
              </a:xfrm>
              <a:prstGeom prst="rect">
                <a:avLst/>
              </a:prstGeom>
              <a:blipFill rotWithShape="0">
                <a:blip r:embed="rId3"/>
                <a:stretch>
                  <a:fillRect/>
                </a:stretch>
              </a:blipFill>
              <a:ln w="38100">
                <a:solidFill>
                  <a:srgbClr val="FF0000"/>
                </a:solidFill>
              </a:ln>
            </p:spPr>
            <p:txBody>
              <a:bodyPr/>
              <a:lstStyle/>
              <a:p>
                <a:r>
                  <a:rPr lang="fr-FR">
                    <a:noFill/>
                  </a:rPr>
                  <a:t> </a:t>
                </a:r>
              </a:p>
            </p:txBody>
          </p:sp>
        </mc:Fallback>
      </mc:AlternateContent>
      <p:sp>
        <p:nvSpPr>
          <p:cNvPr id="23" name="Espace réservé du contenu 2"/>
          <p:cNvSpPr txBox="1">
            <a:spLocks/>
          </p:cNvSpPr>
          <p:nvPr/>
        </p:nvSpPr>
        <p:spPr>
          <a:xfrm>
            <a:off x="3124200" y="2388222"/>
            <a:ext cx="2001982"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Tableau de Karnaugh</a:t>
            </a:r>
          </a:p>
        </p:txBody>
      </p:sp>
      <p:sp>
        <p:nvSpPr>
          <p:cNvPr id="24" name="Espace réservé du contenu 2"/>
          <p:cNvSpPr txBox="1">
            <a:spLocks/>
          </p:cNvSpPr>
          <p:nvPr/>
        </p:nvSpPr>
        <p:spPr>
          <a:xfrm>
            <a:off x="1235132" y="5870864"/>
            <a:ext cx="6353695" cy="453733"/>
          </a:xfrm>
          <a:prstGeom prst="rect">
            <a:avLst/>
          </a:prstGeom>
        </p:spPr>
        <p:txBody>
          <a:bodyPr vert="horz" lIns="0" tIns="45720" rIns="0" bIns="45720" rtlCol="0">
            <a:normAutofit fontScale="77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Suivant le cas, il peut être préférable de considérer les 0 plutôt que les 1. On obtient alors l’équation du complément de S :</a:t>
            </a:r>
          </a:p>
        </p:txBody>
      </p:sp>
      <mc:AlternateContent xmlns:mc="http://schemas.openxmlformats.org/markup-compatibility/2006" xmlns:a14="http://schemas.microsoft.com/office/drawing/2010/main">
        <mc:Choice Requires="a14">
          <p:sp>
            <p:nvSpPr>
              <p:cNvPr id="25" name="ZoneTexte 24"/>
              <p:cNvSpPr txBox="1"/>
              <p:nvPr/>
            </p:nvSpPr>
            <p:spPr>
              <a:xfrm>
                <a:off x="5299363" y="6037125"/>
                <a:ext cx="332509" cy="2158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1400" b="1" i="1">
                              <a:solidFill>
                                <a:schemeClr val="tx1"/>
                              </a:solidFill>
                              <a:latin typeface="Cambria Math" charset="0"/>
                            </a:rPr>
                          </m:ctrlPr>
                        </m:accPr>
                        <m:e>
                          <m:r>
                            <a:rPr lang="fr-FR" sz="1400" b="1" i="0">
                              <a:solidFill>
                                <a:schemeClr val="tx1"/>
                              </a:solidFill>
                              <a:latin typeface="Cambria Math" charset="0"/>
                            </a:rPr>
                            <m:t>𝐒</m:t>
                          </m:r>
                        </m:e>
                      </m:acc>
                    </m:oMath>
                  </m:oMathPara>
                </a14:m>
                <a:endParaRPr lang="fr-FR" sz="1400" b="1">
                  <a:solidFill>
                    <a:schemeClr val="tx1"/>
                  </a:solidFill>
                </a:endParaRPr>
              </a:p>
            </p:txBody>
          </p:sp>
        </mc:Choice>
        <mc:Fallback xmlns="">
          <p:sp>
            <p:nvSpPr>
              <p:cNvPr id="25" name="ZoneTexte 24"/>
              <p:cNvSpPr txBox="1">
                <a:spLocks noRot="1" noChangeAspect="1" noMove="1" noResize="1" noEditPoints="1" noAdjustHandles="1" noChangeArrowheads="1" noChangeShapeType="1" noTextEdit="1"/>
              </p:cNvSpPr>
              <p:nvPr/>
            </p:nvSpPr>
            <p:spPr>
              <a:xfrm>
                <a:off x="5299363" y="6037125"/>
                <a:ext cx="332509" cy="215893"/>
              </a:xfrm>
              <a:prstGeom prst="rect">
                <a:avLst/>
              </a:prstGeom>
              <a:blipFill rotWithShape="0">
                <a:blip r:embed="rId4"/>
                <a:stretch>
                  <a:fillRect t="-2778" r="-38182" b="-8333"/>
                </a:stretch>
              </a:blipFill>
            </p:spPr>
            <p:txBody>
              <a:bodyPr/>
              <a:lstStyle/>
              <a:p>
                <a:r>
                  <a:rPr lang="fr-FR">
                    <a:noFill/>
                  </a:rPr>
                  <a:t> </a:t>
                </a:r>
              </a:p>
            </p:txBody>
          </p:sp>
        </mc:Fallback>
      </mc:AlternateContent>
    </p:spTree>
    <p:extLst>
      <p:ext uri="{BB962C8B-B14F-4D97-AF65-F5344CB8AC3E}">
        <p14:creationId xmlns:p14="http://schemas.microsoft.com/office/powerpoint/2010/main" val="1704045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1"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500"/>
                                        <p:tgtEl>
                                          <p:spTgt spid="24"/>
                                        </p:tgtEl>
                                      </p:cBhvr>
                                    </p:animEffect>
                                  </p:childTnLst>
                                </p:cTn>
                              </p:par>
                            </p:childTnLst>
                          </p:cTn>
                        </p:par>
                        <p:par>
                          <p:cTn id="75" fill="hold">
                            <p:stCondLst>
                              <p:cond delay="500"/>
                            </p:stCondLst>
                            <p:childTnLst>
                              <p:par>
                                <p:cTn id="76" presetID="1"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animBg="1"/>
      <p:bldP spid="23" grpId="0"/>
      <p:bldP spid="24" grpId="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Simplification par TK 1/3</a:t>
            </a: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1321853703"/>
              </p:ext>
            </p:extLst>
          </p:nvPr>
        </p:nvGraphicFramePr>
        <p:xfrm>
          <a:off x="822325" y="2360904"/>
          <a:ext cx="1851604" cy="3337560"/>
        </p:xfrm>
        <a:graphic>
          <a:graphicData uri="http://schemas.openxmlformats.org/drawingml/2006/table">
            <a:tbl>
              <a:tblPr firstRow="1" bandRow="1">
                <a:tableStyleId>{5C22544A-7EE6-4342-B048-85BDC9FD1C3A}</a:tableStyleId>
              </a:tblPr>
              <a:tblGrid>
                <a:gridCol w="462901"/>
                <a:gridCol w="462901"/>
                <a:gridCol w="462901"/>
                <a:gridCol w="462901"/>
              </a:tblGrid>
              <a:tr h="370840">
                <a:tc>
                  <a:txBody>
                    <a:bodyPr/>
                    <a:lstStyle/>
                    <a:p>
                      <a:r>
                        <a:rPr lang="fr-FR"/>
                        <a:t>a</a:t>
                      </a:r>
                    </a:p>
                  </a:txBody>
                  <a:tcPr/>
                </a:tc>
                <a:tc>
                  <a:txBody>
                    <a:bodyPr/>
                    <a:lstStyle/>
                    <a:p>
                      <a:r>
                        <a:rPr lang="fr-FR"/>
                        <a:t>b</a:t>
                      </a:r>
                    </a:p>
                  </a:txBody>
                  <a:tcPr/>
                </a:tc>
                <a:tc>
                  <a:txBody>
                    <a:bodyPr/>
                    <a:lstStyle/>
                    <a:p>
                      <a:r>
                        <a:rPr lang="fr-FR"/>
                        <a:t>c</a:t>
                      </a:r>
                    </a:p>
                  </a:txBody>
                  <a:tcPr/>
                </a:tc>
                <a:tc>
                  <a:txBody>
                    <a:bodyPr/>
                    <a:lstStyle/>
                    <a:p>
                      <a:r>
                        <a:rPr lang="fr-FR"/>
                        <a:t>S</a:t>
                      </a:r>
                    </a:p>
                  </a:txBody>
                  <a:tcPr/>
                </a:tc>
              </a:tr>
              <a:tr h="370840">
                <a:tc>
                  <a:txBody>
                    <a:bodyPr/>
                    <a:lstStyle/>
                    <a:p>
                      <a:r>
                        <a:rPr lang="fr-FR"/>
                        <a:t>0</a:t>
                      </a:r>
                    </a:p>
                  </a:txBody>
                  <a:tcPr/>
                </a:tc>
                <a:tc>
                  <a:txBody>
                    <a:bodyPr/>
                    <a:lstStyle/>
                    <a:p>
                      <a:r>
                        <a:rPr lang="fr-FR"/>
                        <a:t>0</a:t>
                      </a:r>
                    </a:p>
                  </a:txBody>
                  <a:tcPr/>
                </a:tc>
                <a:tc>
                  <a:txBody>
                    <a:bodyPr/>
                    <a:lstStyle/>
                    <a:p>
                      <a:r>
                        <a:rPr lang="fr-FR"/>
                        <a:t>0</a:t>
                      </a:r>
                    </a:p>
                  </a:txBody>
                  <a:tcPr/>
                </a:tc>
                <a:tc>
                  <a:txBody>
                    <a:bodyPr/>
                    <a:lstStyle/>
                    <a:p>
                      <a:r>
                        <a:rPr lang="fr-FR"/>
                        <a:t>0</a:t>
                      </a:r>
                    </a:p>
                  </a:txBody>
                  <a:tcPr/>
                </a:tc>
              </a:tr>
              <a:tr h="370840">
                <a:tc>
                  <a:txBody>
                    <a:bodyPr/>
                    <a:lstStyle/>
                    <a:p>
                      <a:r>
                        <a:rPr lang="fr-FR"/>
                        <a:t>0</a:t>
                      </a:r>
                    </a:p>
                  </a:txBody>
                  <a:tcPr/>
                </a:tc>
                <a:tc>
                  <a:txBody>
                    <a:bodyPr/>
                    <a:lstStyle/>
                    <a:p>
                      <a:r>
                        <a:rPr lang="fr-FR"/>
                        <a:t>0</a:t>
                      </a:r>
                    </a:p>
                  </a:txBody>
                  <a:tcPr/>
                </a:tc>
                <a:tc>
                  <a:txBody>
                    <a:bodyPr/>
                    <a:lstStyle/>
                    <a:p>
                      <a:r>
                        <a:rPr lang="fr-FR"/>
                        <a:t>1</a:t>
                      </a:r>
                    </a:p>
                  </a:txBody>
                  <a:tcPr/>
                </a:tc>
                <a:tc>
                  <a:txBody>
                    <a:bodyPr/>
                    <a:lstStyle/>
                    <a:p>
                      <a:r>
                        <a:rPr lang="fr-FR"/>
                        <a:t>1</a:t>
                      </a:r>
                    </a:p>
                  </a:txBody>
                  <a:tcPr/>
                </a:tc>
              </a:tr>
              <a:tr h="370840">
                <a:tc>
                  <a:txBody>
                    <a:bodyPr/>
                    <a:lstStyle/>
                    <a:p>
                      <a:r>
                        <a:rPr lang="fr-FR"/>
                        <a:t>0</a:t>
                      </a:r>
                    </a:p>
                  </a:txBody>
                  <a:tcPr/>
                </a:tc>
                <a:tc>
                  <a:txBody>
                    <a:bodyPr/>
                    <a:lstStyle/>
                    <a:p>
                      <a:r>
                        <a:rPr lang="fr-FR"/>
                        <a:t>1</a:t>
                      </a:r>
                    </a:p>
                  </a:txBody>
                  <a:tcPr/>
                </a:tc>
                <a:tc>
                  <a:txBody>
                    <a:bodyPr/>
                    <a:lstStyle/>
                    <a:p>
                      <a:r>
                        <a:rPr lang="fr-FR"/>
                        <a:t>0</a:t>
                      </a:r>
                    </a:p>
                  </a:txBody>
                  <a:tcPr/>
                </a:tc>
                <a:tc>
                  <a:txBody>
                    <a:bodyPr/>
                    <a:lstStyle/>
                    <a:p>
                      <a:r>
                        <a:rPr lang="fr-FR"/>
                        <a:t>0</a:t>
                      </a:r>
                    </a:p>
                  </a:txBody>
                  <a:tcPr/>
                </a:tc>
              </a:tr>
              <a:tr h="370840">
                <a:tc>
                  <a:txBody>
                    <a:bodyPr/>
                    <a:lstStyle/>
                    <a:p>
                      <a:r>
                        <a:rPr lang="fr-FR"/>
                        <a:t>0</a:t>
                      </a:r>
                    </a:p>
                  </a:txBody>
                  <a:tcPr/>
                </a:tc>
                <a:tc>
                  <a:txBody>
                    <a:bodyPr/>
                    <a:lstStyle/>
                    <a:p>
                      <a:r>
                        <a:rPr lang="fr-FR"/>
                        <a:t>1</a:t>
                      </a:r>
                    </a:p>
                  </a:txBody>
                  <a:tcPr/>
                </a:tc>
                <a:tc>
                  <a:txBody>
                    <a:bodyPr/>
                    <a:lstStyle/>
                    <a:p>
                      <a:r>
                        <a:rPr lang="fr-FR"/>
                        <a:t>1</a:t>
                      </a:r>
                    </a:p>
                  </a:txBody>
                  <a:tcPr/>
                </a:tc>
                <a:tc>
                  <a:txBody>
                    <a:bodyPr/>
                    <a:lstStyle/>
                    <a:p>
                      <a:r>
                        <a:rPr lang="fr-FR"/>
                        <a:t>0</a:t>
                      </a:r>
                    </a:p>
                  </a:txBody>
                  <a:tcPr/>
                </a:tc>
              </a:tr>
              <a:tr h="370840">
                <a:tc>
                  <a:txBody>
                    <a:bodyPr/>
                    <a:lstStyle/>
                    <a:p>
                      <a:r>
                        <a:rPr lang="fr-FR"/>
                        <a:t>1</a:t>
                      </a:r>
                    </a:p>
                  </a:txBody>
                  <a:tcPr/>
                </a:tc>
                <a:tc>
                  <a:txBody>
                    <a:bodyPr/>
                    <a:lstStyle/>
                    <a:p>
                      <a:r>
                        <a:rPr lang="fr-FR"/>
                        <a:t>0</a:t>
                      </a:r>
                    </a:p>
                  </a:txBody>
                  <a:tcPr/>
                </a:tc>
                <a:tc>
                  <a:txBody>
                    <a:bodyPr/>
                    <a:lstStyle/>
                    <a:p>
                      <a:r>
                        <a:rPr lang="fr-FR"/>
                        <a:t>0</a:t>
                      </a:r>
                    </a:p>
                  </a:txBody>
                  <a:tcPr/>
                </a:tc>
                <a:tc>
                  <a:txBody>
                    <a:bodyPr/>
                    <a:lstStyle/>
                    <a:p>
                      <a:r>
                        <a:rPr lang="fr-FR"/>
                        <a:t>0</a:t>
                      </a:r>
                    </a:p>
                  </a:txBody>
                  <a:tcPr/>
                </a:tc>
              </a:tr>
              <a:tr h="370840">
                <a:tc>
                  <a:txBody>
                    <a:bodyPr/>
                    <a:lstStyle/>
                    <a:p>
                      <a:r>
                        <a:rPr lang="fr-FR"/>
                        <a:t>1</a:t>
                      </a:r>
                    </a:p>
                  </a:txBody>
                  <a:tcPr/>
                </a:tc>
                <a:tc>
                  <a:txBody>
                    <a:bodyPr/>
                    <a:lstStyle/>
                    <a:p>
                      <a:r>
                        <a:rPr lang="fr-FR"/>
                        <a:t>0</a:t>
                      </a:r>
                    </a:p>
                  </a:txBody>
                  <a:tcPr/>
                </a:tc>
                <a:tc>
                  <a:txBody>
                    <a:bodyPr/>
                    <a:lstStyle/>
                    <a:p>
                      <a:r>
                        <a:rPr lang="fr-FR"/>
                        <a:t>1</a:t>
                      </a:r>
                    </a:p>
                  </a:txBody>
                  <a:tcPr/>
                </a:tc>
                <a:tc>
                  <a:txBody>
                    <a:bodyPr/>
                    <a:lstStyle/>
                    <a:p>
                      <a:r>
                        <a:rPr lang="fr-FR"/>
                        <a:t>0</a:t>
                      </a:r>
                    </a:p>
                  </a:txBody>
                  <a:tcPr/>
                </a:tc>
              </a:tr>
              <a:tr h="370840">
                <a:tc>
                  <a:txBody>
                    <a:bodyPr/>
                    <a:lstStyle/>
                    <a:p>
                      <a:r>
                        <a:rPr lang="fr-FR"/>
                        <a:t>1</a:t>
                      </a:r>
                    </a:p>
                  </a:txBody>
                  <a:tcPr/>
                </a:tc>
                <a:tc>
                  <a:txBody>
                    <a:bodyPr/>
                    <a:lstStyle/>
                    <a:p>
                      <a:r>
                        <a:rPr lang="fr-FR"/>
                        <a:t>1</a:t>
                      </a:r>
                    </a:p>
                  </a:txBody>
                  <a:tcPr/>
                </a:tc>
                <a:tc>
                  <a:txBody>
                    <a:bodyPr/>
                    <a:lstStyle/>
                    <a:p>
                      <a:r>
                        <a:rPr lang="fr-FR"/>
                        <a:t>0</a:t>
                      </a:r>
                    </a:p>
                  </a:txBody>
                  <a:tcPr/>
                </a:tc>
                <a:tc>
                  <a:txBody>
                    <a:bodyPr/>
                    <a:lstStyle/>
                    <a:p>
                      <a:r>
                        <a:rPr lang="fr-FR"/>
                        <a:t>1</a:t>
                      </a:r>
                    </a:p>
                  </a:txBody>
                  <a:tcPr/>
                </a:tc>
              </a:tr>
              <a:tr h="370840">
                <a:tc>
                  <a:txBody>
                    <a:bodyPr/>
                    <a:lstStyle/>
                    <a:p>
                      <a:r>
                        <a:rPr lang="fr-FR"/>
                        <a:t>1</a:t>
                      </a:r>
                    </a:p>
                  </a:txBody>
                  <a:tcPr/>
                </a:tc>
                <a:tc>
                  <a:txBody>
                    <a:bodyPr/>
                    <a:lstStyle/>
                    <a:p>
                      <a:r>
                        <a:rPr lang="fr-FR"/>
                        <a:t>1</a:t>
                      </a:r>
                    </a:p>
                  </a:txBody>
                  <a:tcPr/>
                </a:tc>
                <a:tc>
                  <a:txBody>
                    <a:bodyPr/>
                    <a:lstStyle/>
                    <a:p>
                      <a:r>
                        <a:rPr lang="fr-FR"/>
                        <a:t>1</a:t>
                      </a:r>
                    </a:p>
                  </a:txBody>
                  <a:tcPr/>
                </a:tc>
                <a:tc>
                  <a:txBody>
                    <a:bodyPr/>
                    <a:lstStyle/>
                    <a:p>
                      <a:r>
                        <a:rPr lang="fr-FR"/>
                        <a:t>1</a:t>
                      </a:r>
                    </a:p>
                  </a:txBody>
                  <a:tcPr/>
                </a:tc>
              </a:tr>
            </a:tbl>
          </a:graphicData>
        </a:graphic>
      </p:graphicFrame>
      <p:sp>
        <p:nvSpPr>
          <p:cNvPr id="4" name="Espace réservé du numéro de diapositive 3"/>
          <p:cNvSpPr>
            <a:spLocks noGrp="1"/>
          </p:cNvSpPr>
          <p:nvPr>
            <p:ph type="sldNum" sz="quarter" idx="12"/>
          </p:nvPr>
        </p:nvSpPr>
        <p:spPr/>
        <p:txBody>
          <a:bodyPr/>
          <a:lstStyle/>
          <a:p>
            <a:fld id="{028E3F4F-51B2-42EE-AFA2-40C4572185CC}" type="slidenum">
              <a:rPr lang="en-US" dirty="0"/>
              <a:t>43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9" name="Espace réservé du contenu 2"/>
          <p:cNvSpPr txBox="1">
            <a:spLocks/>
          </p:cNvSpPr>
          <p:nvPr/>
        </p:nvSpPr>
        <p:spPr>
          <a:xfrm>
            <a:off x="976745" y="1903309"/>
            <a:ext cx="1600199" cy="354976"/>
          </a:xfrm>
          <a:prstGeom prst="rect">
            <a:avLst/>
          </a:prstGeom>
        </p:spPr>
        <p:txBody>
          <a:bodyPr vert="horz" lIns="0" tIns="45720" rIns="0" bIns="45720" rtlCol="0">
            <a:normAutofit fontScale="925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Table de vérité</a:t>
            </a:r>
          </a:p>
        </p:txBody>
      </p:sp>
      <p:graphicFrame>
        <p:nvGraphicFramePr>
          <p:cNvPr id="10" name="Tableau 9"/>
          <p:cNvGraphicFramePr>
            <a:graphicFrameLocks noGrp="1"/>
          </p:cNvGraphicFramePr>
          <p:nvPr>
            <p:extLst>
              <p:ext uri="{D42A27DB-BD31-4B8C-83A1-F6EECF244321}">
                <p14:modId xmlns:p14="http://schemas.microsoft.com/office/powerpoint/2010/main" val="849913950"/>
              </p:ext>
            </p:extLst>
          </p:nvPr>
        </p:nvGraphicFramePr>
        <p:xfrm>
          <a:off x="3934691" y="3493470"/>
          <a:ext cx="3034144" cy="741680"/>
        </p:xfrm>
        <a:graphic>
          <a:graphicData uri="http://schemas.openxmlformats.org/drawingml/2006/table">
            <a:tbl>
              <a:tblPr firstRow="1" bandRow="1">
                <a:tableStyleId>{5940675A-B579-460E-94D1-54222C63F5DA}</a:tableStyleId>
              </a:tblPr>
              <a:tblGrid>
                <a:gridCol w="758536"/>
                <a:gridCol w="758536"/>
                <a:gridCol w="758536"/>
                <a:gridCol w="758536"/>
              </a:tblGrid>
              <a:tr h="370840">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70840">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bl>
          </a:graphicData>
        </a:graphic>
      </p:graphicFrame>
      <p:sp>
        <p:nvSpPr>
          <p:cNvPr id="11" name="Espace réservé du contenu 2"/>
          <p:cNvSpPr txBox="1">
            <a:spLocks/>
          </p:cNvSpPr>
          <p:nvPr/>
        </p:nvSpPr>
        <p:spPr>
          <a:xfrm>
            <a:off x="3068780" y="3667276"/>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a</a:t>
            </a:r>
          </a:p>
        </p:txBody>
      </p:sp>
      <p:sp>
        <p:nvSpPr>
          <p:cNvPr id="12" name="Espace réservé du contenu 2"/>
          <p:cNvSpPr txBox="1">
            <a:spLocks/>
          </p:cNvSpPr>
          <p:nvPr/>
        </p:nvSpPr>
        <p:spPr>
          <a:xfrm>
            <a:off x="3561447" y="3930512"/>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a:t>
            </a:r>
          </a:p>
        </p:txBody>
      </p:sp>
      <p:sp>
        <p:nvSpPr>
          <p:cNvPr id="13" name="Espace réservé du contenu 2"/>
          <p:cNvSpPr txBox="1">
            <a:spLocks/>
          </p:cNvSpPr>
          <p:nvPr/>
        </p:nvSpPr>
        <p:spPr>
          <a:xfrm>
            <a:off x="3561447" y="3556440"/>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15" name="Espace réservé du contenu 2"/>
          <p:cNvSpPr txBox="1">
            <a:spLocks/>
          </p:cNvSpPr>
          <p:nvPr/>
        </p:nvSpPr>
        <p:spPr>
          <a:xfrm>
            <a:off x="5201830" y="2895303"/>
            <a:ext cx="382106"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bc</a:t>
            </a:r>
          </a:p>
        </p:txBody>
      </p:sp>
      <p:sp>
        <p:nvSpPr>
          <p:cNvPr id="16" name="Espace réservé du contenu 2"/>
          <p:cNvSpPr txBox="1">
            <a:spLocks/>
          </p:cNvSpPr>
          <p:nvPr/>
        </p:nvSpPr>
        <p:spPr>
          <a:xfrm>
            <a:off x="3969879" y="3144960"/>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00</a:t>
            </a:r>
          </a:p>
        </p:txBody>
      </p:sp>
      <p:sp>
        <p:nvSpPr>
          <p:cNvPr id="17" name="Espace réservé du contenu 2"/>
          <p:cNvSpPr txBox="1">
            <a:spLocks/>
          </p:cNvSpPr>
          <p:nvPr/>
        </p:nvSpPr>
        <p:spPr>
          <a:xfrm>
            <a:off x="4780647" y="3144960"/>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01</a:t>
            </a:r>
          </a:p>
        </p:txBody>
      </p:sp>
      <p:sp>
        <p:nvSpPr>
          <p:cNvPr id="18" name="Espace réservé du contenu 2"/>
          <p:cNvSpPr txBox="1">
            <a:spLocks/>
          </p:cNvSpPr>
          <p:nvPr/>
        </p:nvSpPr>
        <p:spPr>
          <a:xfrm>
            <a:off x="5591415" y="3144960"/>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11</a:t>
            </a:r>
          </a:p>
        </p:txBody>
      </p:sp>
      <p:sp>
        <p:nvSpPr>
          <p:cNvPr id="19" name="Espace réservé du contenu 2"/>
          <p:cNvSpPr txBox="1">
            <a:spLocks/>
          </p:cNvSpPr>
          <p:nvPr/>
        </p:nvSpPr>
        <p:spPr>
          <a:xfrm>
            <a:off x="6402183" y="3144960"/>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10</a:t>
            </a:r>
          </a:p>
        </p:txBody>
      </p:sp>
      <p:sp>
        <p:nvSpPr>
          <p:cNvPr id="20" name="Espace réservé du contenu 2"/>
          <p:cNvSpPr txBox="1">
            <a:spLocks/>
          </p:cNvSpPr>
          <p:nvPr/>
        </p:nvSpPr>
        <p:spPr>
          <a:xfrm>
            <a:off x="7334871" y="3126672"/>
            <a:ext cx="1199529" cy="323664"/>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Code Gray !</a:t>
            </a:r>
          </a:p>
        </p:txBody>
      </p:sp>
      <p:sp>
        <p:nvSpPr>
          <p:cNvPr id="3" name="Rectangle 2"/>
          <p:cNvSpPr/>
          <p:nvPr/>
        </p:nvSpPr>
        <p:spPr>
          <a:xfrm>
            <a:off x="2218944" y="3108960"/>
            <a:ext cx="390144" cy="341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2"/>
          <p:cNvSpPr txBox="1">
            <a:spLocks/>
          </p:cNvSpPr>
          <p:nvPr/>
        </p:nvSpPr>
        <p:spPr>
          <a:xfrm>
            <a:off x="4884279" y="3534272"/>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a:t>
            </a:r>
          </a:p>
        </p:txBody>
      </p:sp>
      <p:sp>
        <p:nvSpPr>
          <p:cNvPr id="22" name="Rectangle 21"/>
          <p:cNvSpPr/>
          <p:nvPr/>
        </p:nvSpPr>
        <p:spPr>
          <a:xfrm>
            <a:off x="2225040" y="4956048"/>
            <a:ext cx="390144" cy="341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2225040" y="5309616"/>
            <a:ext cx="390144" cy="341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space réservé du contenu 2"/>
          <p:cNvSpPr txBox="1">
            <a:spLocks/>
          </p:cNvSpPr>
          <p:nvPr/>
        </p:nvSpPr>
        <p:spPr>
          <a:xfrm>
            <a:off x="6487527" y="3906128"/>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a:t>
            </a:r>
          </a:p>
        </p:txBody>
      </p:sp>
      <p:sp>
        <p:nvSpPr>
          <p:cNvPr id="25" name="Espace réservé du contenu 2"/>
          <p:cNvSpPr txBox="1">
            <a:spLocks/>
          </p:cNvSpPr>
          <p:nvPr/>
        </p:nvSpPr>
        <p:spPr>
          <a:xfrm>
            <a:off x="5682855" y="3906128"/>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a:t>
            </a:r>
          </a:p>
        </p:txBody>
      </p:sp>
      <p:sp>
        <p:nvSpPr>
          <p:cNvPr id="26" name="Espace réservé du contenu 2"/>
          <p:cNvSpPr txBox="1">
            <a:spLocks/>
          </p:cNvSpPr>
          <p:nvPr/>
        </p:nvSpPr>
        <p:spPr>
          <a:xfrm>
            <a:off x="4164951" y="3912224"/>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27" name="Espace réservé du contenu 2"/>
          <p:cNvSpPr txBox="1">
            <a:spLocks/>
          </p:cNvSpPr>
          <p:nvPr/>
        </p:nvSpPr>
        <p:spPr>
          <a:xfrm>
            <a:off x="4158855" y="3540368"/>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28" name="Espace réservé du contenu 2"/>
          <p:cNvSpPr txBox="1">
            <a:spLocks/>
          </p:cNvSpPr>
          <p:nvPr/>
        </p:nvSpPr>
        <p:spPr>
          <a:xfrm>
            <a:off x="4896471" y="3912224"/>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29" name="Espace réservé du contenu 2"/>
          <p:cNvSpPr txBox="1">
            <a:spLocks/>
          </p:cNvSpPr>
          <p:nvPr/>
        </p:nvSpPr>
        <p:spPr>
          <a:xfrm>
            <a:off x="5682855" y="3540368"/>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30" name="Espace réservé du contenu 2"/>
          <p:cNvSpPr txBox="1">
            <a:spLocks/>
          </p:cNvSpPr>
          <p:nvPr/>
        </p:nvSpPr>
        <p:spPr>
          <a:xfrm>
            <a:off x="6493623" y="3534272"/>
            <a:ext cx="311728"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a:t>
            </a:r>
          </a:p>
        </p:txBody>
      </p:sp>
      <p:sp>
        <p:nvSpPr>
          <p:cNvPr id="31" name="AutoShape 3"/>
          <p:cNvSpPr>
            <a:spLocks noChangeArrowheads="1"/>
          </p:cNvSpPr>
          <p:nvPr/>
        </p:nvSpPr>
        <p:spPr bwMode="auto">
          <a:xfrm flipV="1">
            <a:off x="4038600" y="1633728"/>
            <a:ext cx="4572000" cy="576072"/>
          </a:xfrm>
          <a:prstGeom prst="wedgeRoundRectCallout">
            <a:avLst>
              <a:gd name="adj1" fmla="val -82152"/>
              <a:gd name="adj2" fmla="val -106591"/>
              <a:gd name="adj3" fmla="val 16667"/>
            </a:avLst>
          </a:prstGeom>
          <a:noFill/>
          <a:ln w="12700">
            <a:solidFill>
              <a:schemeClr val="tx1"/>
            </a:solidFill>
            <a:miter lim="800000"/>
            <a:headEnd type="none" w="sm" len="sm"/>
            <a:tailEnd type="none" w="sm" len="sm"/>
          </a:ln>
          <a:effectLst/>
        </p:spPr>
        <p:txBody>
          <a:bodyPr rot="10800000" wrap="none" anchor="ctr"/>
          <a:lstStyle/>
          <a:p>
            <a:pPr algn="ctr"/>
            <a:endParaRPr kumimoji="0" lang="fr-FR" sz="2800"/>
          </a:p>
        </p:txBody>
      </p:sp>
      <p:graphicFrame>
        <p:nvGraphicFramePr>
          <p:cNvPr id="32" name="Object 4"/>
          <p:cNvGraphicFramePr>
            <a:graphicFrameLocks noChangeAspect="1"/>
          </p:cNvGraphicFramePr>
          <p:nvPr/>
        </p:nvGraphicFramePr>
        <p:xfrm>
          <a:off x="4191000" y="1600200"/>
          <a:ext cx="4292600" cy="677863"/>
        </p:xfrm>
        <a:graphic>
          <a:graphicData uri="http://schemas.openxmlformats.org/presentationml/2006/ole">
            <mc:AlternateContent xmlns:mc="http://schemas.openxmlformats.org/markup-compatibility/2006">
              <mc:Choice xmlns:v="urn:schemas-microsoft-com:vml" Requires="v">
                <p:oleObj spid="_x0000_s4599181" name="Équation" r:id="rId3" imgW="1117440" imgH="177480" progId="Equation.3">
                  <p:embed/>
                </p:oleObj>
              </mc:Choice>
              <mc:Fallback>
                <p:oleObj name="Équation" r:id="rId3" imgW="111744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600200"/>
                        <a:ext cx="42926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6"/>
          <p:cNvSpPr/>
          <p:nvPr/>
        </p:nvSpPr>
        <p:spPr>
          <a:xfrm>
            <a:off x="3834384" y="4402640"/>
            <a:ext cx="4572000" cy="923330"/>
          </a:xfrm>
          <a:prstGeom prst="rect">
            <a:avLst/>
          </a:prstGeom>
        </p:spPr>
        <p:txBody>
          <a:bodyPr vert="horz" lIns="0" tIns="45720" rIns="0" bIns="45720" rtlCol="0">
            <a:normAutofit fontScale="85000" lnSpcReduction="10000"/>
          </a:bodyPr>
          <a:lstStyle/>
          <a:p>
            <a:pPr marL="91440" indent="-91440" algn="just" eaLnBrk="1" fontAlgn="auto" hangingPunct="1">
              <a:lnSpc>
                <a:spcPct val="90000"/>
              </a:lnSpc>
              <a:spcBef>
                <a:spcPts val="1200"/>
              </a:spcBef>
              <a:spcAft>
                <a:spcPts val="200"/>
              </a:spcAft>
              <a:buClr>
                <a:schemeClr val="accent1"/>
              </a:buClr>
              <a:buSzPct val="100000"/>
              <a:buFont typeface="Calibri" panose="020F0502020204030204" pitchFamily="34" charset="0"/>
              <a:buChar char=" "/>
            </a:pPr>
            <a:r>
              <a:rPr kumimoji="0" lang="fr-FR" sz="2000" dirty="0">
                <a:solidFill>
                  <a:schemeClr val="tx1">
                    <a:lumMod val="75000"/>
                    <a:lumOff val="25000"/>
                  </a:schemeClr>
                </a:solidFill>
                <a:latin typeface="+mn-lt"/>
                <a:cs typeface="Times New Roman" pitchFamily="18" charset="0"/>
              </a:rPr>
              <a:t>On regroupe les 1 adjacents. Le nombre de cases regroupées doit être une puissance de 2 (1, 2, 4, 8...). Les cellules des bords sont adjacentes (on replie le tableau comme une sphère). </a:t>
            </a:r>
          </a:p>
        </p:txBody>
      </p:sp>
      <p:sp>
        <p:nvSpPr>
          <p:cNvPr id="14" name="Rectangle 13"/>
          <p:cNvSpPr/>
          <p:nvPr/>
        </p:nvSpPr>
        <p:spPr>
          <a:xfrm>
            <a:off x="5559552" y="3889248"/>
            <a:ext cx="1341120" cy="3169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4736592" y="3517392"/>
            <a:ext cx="676656" cy="2987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3870960" y="5360282"/>
            <a:ext cx="4931664" cy="882022"/>
          </a:xfrm>
          <a:prstGeom prst="rect">
            <a:avLst/>
          </a:prstGeom>
        </p:spPr>
        <p:txBody>
          <a:bodyPr vert="horz" lIns="0" tIns="45720" rIns="0" bIns="45720" rtlCol="0">
            <a:normAutofit fontScale="85000" lnSpcReduction="20000"/>
          </a:bodyPr>
          <a:lstStyle/>
          <a:p>
            <a:pPr marL="91440" indent="-91440" algn="just" eaLnBrk="1" fontAlgn="auto" hangingPunct="1">
              <a:lnSpc>
                <a:spcPct val="90000"/>
              </a:lnSpc>
              <a:spcBef>
                <a:spcPts val="1200"/>
              </a:spcBef>
              <a:spcAft>
                <a:spcPts val="200"/>
              </a:spcAft>
              <a:buClr>
                <a:schemeClr val="accent1"/>
              </a:buClr>
              <a:buSzPct val="100000"/>
              <a:buFont typeface="Calibri" panose="020F0502020204030204" pitchFamily="34" charset="0"/>
              <a:buChar char=" "/>
            </a:pPr>
            <a:r>
              <a:rPr kumimoji="0" lang="fr-FR" sz="2000" dirty="0">
                <a:solidFill>
                  <a:schemeClr val="tx1">
                    <a:lumMod val="75000"/>
                    <a:lumOff val="25000"/>
                  </a:schemeClr>
                </a:solidFill>
                <a:latin typeface="+mn-lt"/>
                <a:cs typeface="Times New Roman" pitchFamily="18" charset="0"/>
              </a:rPr>
              <a:t>Poue lire la valeur de chaque regroupement, </a:t>
            </a:r>
            <a:r>
              <a:rPr kumimoji="0" lang="fr-FR" sz="2000" b="1" dirty="0">
                <a:solidFill>
                  <a:schemeClr val="tx1">
                    <a:lumMod val="75000"/>
                    <a:lumOff val="25000"/>
                  </a:schemeClr>
                </a:solidFill>
                <a:latin typeface="+mn-lt"/>
                <a:cs typeface="Times New Roman" pitchFamily="18" charset="0"/>
              </a:rPr>
              <a:t>on conserve les bits qui ne changent pas !! </a:t>
            </a:r>
            <a:r>
              <a:rPr kumimoji="0" lang="fr-FR" sz="2000" dirty="0">
                <a:solidFill>
                  <a:schemeClr val="tx1">
                    <a:lumMod val="75000"/>
                    <a:lumOff val="25000"/>
                  </a:schemeClr>
                </a:solidFill>
                <a:latin typeface="+mn-lt"/>
                <a:cs typeface="Times New Roman" pitchFamily="18" charset="0"/>
              </a:rPr>
              <a:t>Dans ce cas, le groupe 1 correspond à ab. Le groupe 2 étant unique prend la valeur de la combinaison complète </a:t>
            </a:r>
            <a:r>
              <a:rPr kumimoji="0" lang="fr-FR" sz="2000" dirty="0">
                <a:solidFill>
                  <a:schemeClr val="tx1">
                    <a:lumMod val="75000"/>
                    <a:lumOff val="25000"/>
                  </a:schemeClr>
                </a:solidFill>
                <a:latin typeface="Calibri_boole" charset="0"/>
                <a:ea typeface="Calibri_boole" charset="0"/>
                <a:cs typeface="Calibri_boole" charset="0"/>
              </a:rPr>
              <a:t>Ab</a:t>
            </a:r>
            <a:r>
              <a:rPr kumimoji="0" lang="fr-FR" sz="2000" dirty="0">
                <a:solidFill>
                  <a:schemeClr val="tx1">
                    <a:lumMod val="75000"/>
                    <a:lumOff val="25000"/>
                  </a:schemeClr>
                </a:solidFill>
                <a:latin typeface="+mn-lt"/>
                <a:cs typeface="Times New Roman" pitchFamily="18" charset="0"/>
              </a:rPr>
              <a:t>c.</a:t>
            </a:r>
          </a:p>
        </p:txBody>
      </p:sp>
      <p:sp>
        <p:nvSpPr>
          <p:cNvPr id="35" name="ZoneTexte 34"/>
          <p:cNvSpPr txBox="1"/>
          <p:nvPr/>
        </p:nvSpPr>
        <p:spPr>
          <a:xfrm>
            <a:off x="7339584" y="3877056"/>
            <a:ext cx="341376" cy="338554"/>
          </a:xfrm>
          <a:prstGeom prst="rect">
            <a:avLst/>
          </a:prstGeom>
          <a:noFill/>
          <a:ln>
            <a:solidFill>
              <a:schemeClr val="tx1"/>
            </a:solidFill>
          </a:ln>
        </p:spPr>
        <p:txBody>
          <a:bodyPr wrap="square" rtlCol="0">
            <a:spAutoFit/>
          </a:bodyPr>
          <a:lstStyle/>
          <a:p>
            <a:pPr algn="ctr"/>
            <a:r>
              <a:rPr lang="fr-FR" sz="1600">
                <a:solidFill>
                  <a:schemeClr val="tx1"/>
                </a:solidFill>
                <a:latin typeface="+mn-lt"/>
              </a:rPr>
              <a:t>1</a:t>
            </a:r>
          </a:p>
        </p:txBody>
      </p:sp>
      <p:sp>
        <p:nvSpPr>
          <p:cNvPr id="36" name="ZoneTexte 35"/>
          <p:cNvSpPr txBox="1"/>
          <p:nvPr/>
        </p:nvSpPr>
        <p:spPr>
          <a:xfrm>
            <a:off x="4895088" y="2566416"/>
            <a:ext cx="341376" cy="338554"/>
          </a:xfrm>
          <a:prstGeom prst="rect">
            <a:avLst/>
          </a:prstGeom>
          <a:noFill/>
          <a:ln>
            <a:solidFill>
              <a:schemeClr val="tx1"/>
            </a:solidFill>
          </a:ln>
        </p:spPr>
        <p:txBody>
          <a:bodyPr wrap="square" rtlCol="0">
            <a:spAutoFit/>
          </a:bodyPr>
          <a:lstStyle/>
          <a:p>
            <a:pPr algn="ctr"/>
            <a:r>
              <a:rPr lang="fr-FR" sz="1600">
                <a:solidFill>
                  <a:schemeClr val="tx1"/>
                </a:solidFill>
                <a:latin typeface="+mn-lt"/>
              </a:rPr>
              <a:t>2</a:t>
            </a:r>
          </a:p>
        </p:txBody>
      </p:sp>
      <p:cxnSp>
        <p:nvCxnSpPr>
          <p:cNvPr id="38" name="Connecteur droit avec flèche 37"/>
          <p:cNvCxnSpPr>
            <a:stCxn id="35" idx="1"/>
            <a:endCxn id="14" idx="3"/>
          </p:cNvCxnSpPr>
          <p:nvPr/>
        </p:nvCxnSpPr>
        <p:spPr>
          <a:xfrm flipH="1">
            <a:off x="6900672" y="4046333"/>
            <a:ext cx="438912" cy="1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a:stCxn id="36" idx="2"/>
            <a:endCxn id="33" idx="0"/>
          </p:cNvCxnSpPr>
          <p:nvPr/>
        </p:nvCxnSpPr>
        <p:spPr>
          <a:xfrm>
            <a:off x="5065776" y="2904970"/>
            <a:ext cx="9144" cy="612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1243584" y="5894832"/>
            <a:ext cx="2292096" cy="400110"/>
          </a:xfrm>
          <a:prstGeom prst="rect">
            <a:avLst/>
          </a:prstGeom>
          <a:noFill/>
          <a:ln>
            <a:solidFill>
              <a:schemeClr val="tx1"/>
            </a:solidFill>
          </a:ln>
        </p:spPr>
        <p:txBody>
          <a:bodyPr wrap="square" rtlCol="0">
            <a:spAutoFit/>
          </a:bodyPr>
          <a:lstStyle/>
          <a:p>
            <a:pPr algn="ctr"/>
            <a:r>
              <a:rPr lang="fr-FR" sz="2000">
                <a:solidFill>
                  <a:schemeClr val="tx1"/>
                </a:solidFill>
                <a:latin typeface="+mn-lt"/>
              </a:rPr>
              <a:t>S = </a:t>
            </a:r>
            <a:r>
              <a:rPr lang="fr-FR" sz="2000">
                <a:solidFill>
                  <a:schemeClr val="tx1"/>
                </a:solidFill>
                <a:latin typeface="Calibri_boole" charset="0"/>
                <a:ea typeface="Calibri_boole" charset="0"/>
                <a:cs typeface="Calibri_boole" charset="0"/>
              </a:rPr>
              <a:t>A.B.</a:t>
            </a:r>
            <a:r>
              <a:rPr lang="fr-FR" sz="2000">
                <a:solidFill>
                  <a:schemeClr val="tx1"/>
                </a:solidFill>
                <a:latin typeface="+mn-lt"/>
              </a:rPr>
              <a:t>c + a.b</a:t>
            </a:r>
          </a:p>
        </p:txBody>
      </p:sp>
    </p:spTree>
    <p:extLst>
      <p:ext uri="{BB962C8B-B14F-4D97-AF65-F5344CB8AC3E}">
        <p14:creationId xmlns:p14="http://schemas.microsoft.com/office/powerpoint/2010/main" val="1118783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par>
                                <p:cTn id="18" presetID="9"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0" nodeType="after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grpId="0" nodeType="afterEffect">
                                  <p:stCondLst>
                                    <p:cond delay="0"/>
                                  </p:stCondLst>
                                  <p:childTnLst>
                                    <p:set>
                                      <p:cBhvr>
                                        <p:cTn id="89" dur="1" fill="hold">
                                          <p:stCondLst>
                                            <p:cond delay="0"/>
                                          </p:stCondLst>
                                        </p:cTn>
                                        <p:tgtEl>
                                          <p:spTgt spid="3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grpId="0" nodeType="click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right)">
                                      <p:cBhvr>
                                        <p:cTn id="98" dur="500"/>
                                        <p:tgtEl>
                                          <p:spTgt spid="14"/>
                                        </p:tgtEl>
                                      </p:cBhvr>
                                    </p:animEffect>
                                  </p:childTnLst>
                                </p:cTn>
                              </p:par>
                              <p:par>
                                <p:cTn id="99" presetID="22" presetClass="entr" presetSubtype="2"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right)">
                                      <p:cBhvr>
                                        <p:cTn id="101" dur="500"/>
                                        <p:tgtEl>
                                          <p:spTgt spid="35"/>
                                        </p:tgtEl>
                                      </p:cBhvr>
                                    </p:animEffect>
                                  </p:childTnLst>
                                </p:cTn>
                              </p:par>
                              <p:par>
                                <p:cTn id="102" presetID="22" presetClass="entr" presetSubtype="2" fill="hold"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righ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wipe(up)">
                                      <p:cBhvr>
                                        <p:cTn id="109" dur="500"/>
                                        <p:tgtEl>
                                          <p:spTgt spid="33"/>
                                        </p:tgtEl>
                                      </p:cBhvr>
                                    </p:animEffect>
                                  </p:childTnLst>
                                </p:cTn>
                              </p:par>
                              <p:par>
                                <p:cTn id="110" presetID="22" presetClass="entr" presetSubtype="1" fill="hold" nodeType="with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up)">
                                      <p:cBhvr>
                                        <p:cTn id="112" dur="500"/>
                                        <p:tgtEl>
                                          <p:spTgt spid="39"/>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wipe(up)">
                                      <p:cBhvr>
                                        <p:cTn id="115" dur="500"/>
                                        <p:tgtEl>
                                          <p:spTgt spid="36"/>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43"/>
                                        </p:tgtEl>
                                        <p:attrNameLst>
                                          <p:attrName>style.visibility</p:attrName>
                                        </p:attrNameLst>
                                      </p:cBhvr>
                                      <p:to>
                                        <p:strVal val="visible"/>
                                      </p:to>
                                    </p:set>
                                    <p:animEffect transition="in" filter="wipe(left)">
                                      <p:cBhvr>
                                        <p:cTn id="1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5" grpId="0"/>
      <p:bldP spid="16" grpId="0"/>
      <p:bldP spid="17" grpId="0"/>
      <p:bldP spid="18" grpId="0"/>
      <p:bldP spid="19" grpId="0"/>
      <p:bldP spid="20" grpId="0"/>
      <p:bldP spid="3" grpId="0" animBg="1"/>
      <p:bldP spid="21" grpId="0"/>
      <p:bldP spid="22" grpId="0" animBg="1"/>
      <p:bldP spid="23" grpId="0" animBg="1"/>
      <p:bldP spid="24" grpId="0"/>
      <p:bldP spid="25" grpId="0"/>
      <p:bldP spid="26" grpId="0"/>
      <p:bldP spid="27" grpId="0"/>
      <p:bldP spid="28" grpId="0"/>
      <p:bldP spid="29" grpId="0"/>
      <p:bldP spid="30" grpId="0"/>
      <p:bldP spid="31" grpId="0" animBg="1"/>
      <p:bldP spid="7" grpId="0"/>
      <p:bldP spid="14" grpId="0" animBg="1"/>
      <p:bldP spid="33" grpId="0" animBg="1"/>
      <p:bldP spid="34" grpId="0"/>
      <p:bldP spid="35" grpId="0" animBg="1"/>
      <p:bldP spid="36" grpId="0" animBg="1"/>
      <p:bldP spid="4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au 33"/>
          <p:cNvGraphicFramePr>
            <a:graphicFrameLocks noGrp="1"/>
          </p:cNvGraphicFramePr>
          <p:nvPr>
            <p:extLst>
              <p:ext uri="{D42A27DB-BD31-4B8C-83A1-F6EECF244321}">
                <p14:modId xmlns:p14="http://schemas.microsoft.com/office/powerpoint/2010/main" val="2108418389"/>
              </p:ext>
            </p:extLst>
          </p:nvPr>
        </p:nvGraphicFramePr>
        <p:xfrm>
          <a:off x="4788024" y="3789040"/>
          <a:ext cx="2499360" cy="1483360"/>
        </p:xfrm>
        <a:graphic>
          <a:graphicData uri="http://schemas.openxmlformats.org/drawingml/2006/table">
            <a:tbl>
              <a:tblPr firstRow="1" bandRow="1">
                <a:tableStyleId>{5940675A-B579-460E-94D1-54222C63F5DA}</a:tableStyleId>
              </a:tblPr>
              <a:tblGrid>
                <a:gridCol w="624840"/>
                <a:gridCol w="624840"/>
                <a:gridCol w="624840"/>
                <a:gridCol w="624840"/>
              </a:tblGrid>
              <a:tr h="370840">
                <a:tc>
                  <a:txBody>
                    <a:bodyPr/>
                    <a:lstStyle/>
                    <a:p>
                      <a:pPr algn="ctr"/>
                      <a:endParaRPr lang="fr-FR"/>
                    </a:p>
                  </a:txBody>
                  <a:tcPr/>
                </a:tc>
                <a:tc>
                  <a:txBody>
                    <a:bodyPr/>
                    <a:lstStyle/>
                    <a:p>
                      <a:pPr algn="ctr"/>
                      <a:endParaRPr lang="fr-FR"/>
                    </a:p>
                  </a:txBody>
                  <a:tcPr/>
                </a:tc>
                <a:tc>
                  <a:txBody>
                    <a:bodyPr/>
                    <a:lstStyle/>
                    <a:p>
                      <a:pPr algn="ctr"/>
                      <a:endParaRPr lang="fr-FR"/>
                    </a:p>
                  </a:txBody>
                  <a:tcPr/>
                </a:tc>
                <a:tc>
                  <a:txBody>
                    <a:bodyPr/>
                    <a:lstStyle/>
                    <a:p>
                      <a:pPr algn="ctr"/>
                      <a:endParaRPr lang="fr-FR"/>
                    </a:p>
                  </a:txBody>
                  <a:tcPr/>
                </a:tc>
              </a:tr>
              <a:tr h="370840">
                <a:tc>
                  <a:txBody>
                    <a:bodyPr/>
                    <a:lstStyle/>
                    <a:p>
                      <a:pPr algn="ctr"/>
                      <a:endParaRPr lang="fr-FR"/>
                    </a:p>
                  </a:txBody>
                  <a:tcPr/>
                </a:tc>
                <a:tc>
                  <a:txBody>
                    <a:bodyPr/>
                    <a:lstStyle/>
                    <a:p>
                      <a:pPr algn="ctr"/>
                      <a:endParaRPr lang="fr-FR"/>
                    </a:p>
                  </a:txBody>
                  <a:tcPr>
                    <a:noFill/>
                  </a:tcPr>
                </a:tc>
                <a:tc>
                  <a:txBody>
                    <a:bodyPr/>
                    <a:lstStyle/>
                    <a:p>
                      <a:pPr algn="ctr"/>
                      <a:endParaRPr lang="fr-FR"/>
                    </a:p>
                  </a:txBody>
                  <a:tcPr>
                    <a:noFill/>
                  </a:tcPr>
                </a:tc>
                <a:tc>
                  <a:txBody>
                    <a:bodyPr/>
                    <a:lstStyle/>
                    <a:p>
                      <a:pPr algn="ctr"/>
                      <a:endParaRPr lang="fr-FR"/>
                    </a:p>
                  </a:txBody>
                  <a:tcPr/>
                </a:tc>
              </a:tr>
              <a:tr h="370840">
                <a:tc>
                  <a:txBody>
                    <a:bodyPr/>
                    <a:lstStyle/>
                    <a:p>
                      <a:pPr algn="ctr"/>
                      <a:endParaRPr lang="fr-FR"/>
                    </a:p>
                  </a:txBody>
                  <a:tcPr/>
                </a:tc>
                <a:tc>
                  <a:txBody>
                    <a:bodyPr/>
                    <a:lstStyle/>
                    <a:p>
                      <a:pPr algn="ctr"/>
                      <a:endParaRPr lang="fr-FR"/>
                    </a:p>
                  </a:txBody>
                  <a:tcPr>
                    <a:noFill/>
                  </a:tcPr>
                </a:tc>
                <a:tc>
                  <a:txBody>
                    <a:bodyPr/>
                    <a:lstStyle/>
                    <a:p>
                      <a:pPr algn="ctr"/>
                      <a:endParaRPr lang="fr-FR"/>
                    </a:p>
                  </a:txBody>
                  <a:tcPr>
                    <a:noFill/>
                  </a:tcPr>
                </a:tc>
                <a:tc>
                  <a:txBody>
                    <a:bodyPr/>
                    <a:lstStyle/>
                    <a:p>
                      <a:pPr algn="ctr"/>
                      <a:endParaRPr lang="fr-FR"/>
                    </a:p>
                  </a:txBody>
                  <a:tcPr/>
                </a:tc>
              </a:tr>
              <a:tr h="370840">
                <a:tc>
                  <a:txBody>
                    <a:bodyPr/>
                    <a:lstStyle/>
                    <a:p>
                      <a:pPr algn="ctr"/>
                      <a:endParaRPr lang="fr-FR"/>
                    </a:p>
                  </a:txBody>
                  <a:tcPr/>
                </a:tc>
                <a:tc>
                  <a:txBody>
                    <a:bodyPr/>
                    <a:lstStyle/>
                    <a:p>
                      <a:pPr algn="ctr"/>
                      <a:endParaRPr lang="fr-FR"/>
                    </a:p>
                  </a:txBody>
                  <a:tcPr/>
                </a:tc>
                <a:tc>
                  <a:txBody>
                    <a:bodyPr/>
                    <a:lstStyle/>
                    <a:p>
                      <a:pPr algn="ctr"/>
                      <a:endParaRPr lang="fr-FR"/>
                    </a:p>
                  </a:txBody>
                  <a:tcPr/>
                </a:tc>
                <a:tc>
                  <a:txBody>
                    <a:bodyPr/>
                    <a:lstStyle/>
                    <a:p>
                      <a:pPr algn="ctr"/>
                      <a:endParaRPr lang="fr-FR"/>
                    </a:p>
                  </a:txBody>
                  <a:tcPr/>
                </a:tc>
              </a:tr>
            </a:tbl>
          </a:graphicData>
        </a:graphic>
      </p:graphicFrame>
      <p:sp>
        <p:nvSpPr>
          <p:cNvPr id="2" name="Titre 1"/>
          <p:cNvSpPr>
            <a:spLocks noGrp="1"/>
          </p:cNvSpPr>
          <p:nvPr>
            <p:ph type="title"/>
          </p:nvPr>
        </p:nvSpPr>
        <p:spPr/>
        <p:txBody>
          <a:bodyPr/>
          <a:lstStyle/>
          <a:p>
            <a:r>
              <a:rPr lang="fr-FR"/>
              <a:t>Simplification par TK 2/3</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44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8" name="Object 3"/>
          <p:cNvGraphicFramePr>
            <a:graphicFrameLocks noChangeAspect="1"/>
          </p:cNvGraphicFramePr>
          <p:nvPr>
            <p:extLst>
              <p:ext uri="{D42A27DB-BD31-4B8C-83A1-F6EECF244321}">
                <p14:modId xmlns:p14="http://schemas.microsoft.com/office/powerpoint/2010/main" val="615603134"/>
              </p:ext>
            </p:extLst>
          </p:nvPr>
        </p:nvGraphicFramePr>
        <p:xfrm>
          <a:off x="2351786" y="1921891"/>
          <a:ext cx="4760913" cy="501650"/>
        </p:xfrm>
        <a:graphic>
          <a:graphicData uri="http://schemas.openxmlformats.org/presentationml/2006/ole">
            <mc:AlternateContent xmlns:mc="http://schemas.openxmlformats.org/markup-compatibility/2006">
              <mc:Choice xmlns:v="urn:schemas-microsoft-com:vml" Requires="v">
                <p:oleObj spid="_x0000_s4605318" name="Equation" r:id="rId3" imgW="1688760" imgH="177480" progId="Equation.3">
                  <p:embed/>
                </p:oleObj>
              </mc:Choice>
              <mc:Fallback>
                <p:oleObj name="Equation" r:id="rId3" imgW="168876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786" y="1921891"/>
                        <a:ext cx="4760913" cy="5016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Espace réservé du contenu 2"/>
          <p:cNvSpPr txBox="1">
            <a:spLocks/>
          </p:cNvSpPr>
          <p:nvPr/>
        </p:nvSpPr>
        <p:spPr>
          <a:xfrm>
            <a:off x="5982118" y="3175719"/>
            <a:ext cx="382106"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cd</a:t>
            </a:r>
          </a:p>
        </p:txBody>
      </p:sp>
      <p:sp>
        <p:nvSpPr>
          <p:cNvPr id="12" name="Espace réservé du contenu 2"/>
          <p:cNvSpPr txBox="1">
            <a:spLocks/>
          </p:cNvSpPr>
          <p:nvPr/>
        </p:nvSpPr>
        <p:spPr>
          <a:xfrm>
            <a:off x="5067159" y="342537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00</a:t>
            </a:r>
          </a:p>
        </p:txBody>
      </p:sp>
      <p:sp>
        <p:nvSpPr>
          <p:cNvPr id="13" name="Espace réservé du contenu 2"/>
          <p:cNvSpPr txBox="1">
            <a:spLocks/>
          </p:cNvSpPr>
          <p:nvPr/>
        </p:nvSpPr>
        <p:spPr>
          <a:xfrm>
            <a:off x="5682855" y="342537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01</a:t>
            </a:r>
          </a:p>
        </p:txBody>
      </p:sp>
      <p:sp>
        <p:nvSpPr>
          <p:cNvPr id="14" name="Espace réservé du contenu 2"/>
          <p:cNvSpPr txBox="1">
            <a:spLocks/>
          </p:cNvSpPr>
          <p:nvPr/>
        </p:nvSpPr>
        <p:spPr>
          <a:xfrm>
            <a:off x="6286359" y="342537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11</a:t>
            </a:r>
          </a:p>
        </p:txBody>
      </p:sp>
      <p:sp>
        <p:nvSpPr>
          <p:cNvPr id="15" name="Espace réservé du contenu 2"/>
          <p:cNvSpPr txBox="1">
            <a:spLocks/>
          </p:cNvSpPr>
          <p:nvPr/>
        </p:nvSpPr>
        <p:spPr>
          <a:xfrm>
            <a:off x="6902055" y="342537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10</a:t>
            </a:r>
          </a:p>
        </p:txBody>
      </p:sp>
      <p:sp>
        <p:nvSpPr>
          <p:cNvPr id="16" name="Espace réservé du contenu 2"/>
          <p:cNvSpPr txBox="1">
            <a:spLocks/>
          </p:cNvSpPr>
          <p:nvPr/>
        </p:nvSpPr>
        <p:spPr>
          <a:xfrm>
            <a:off x="3982630" y="4260807"/>
            <a:ext cx="382106"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ab</a:t>
            </a:r>
          </a:p>
        </p:txBody>
      </p:sp>
      <p:sp>
        <p:nvSpPr>
          <p:cNvPr id="17" name="Espace réservé du contenu 2"/>
          <p:cNvSpPr txBox="1">
            <a:spLocks/>
          </p:cNvSpPr>
          <p:nvPr/>
        </p:nvSpPr>
        <p:spPr>
          <a:xfrm>
            <a:off x="4332591" y="3864288"/>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00</a:t>
            </a:r>
          </a:p>
        </p:txBody>
      </p:sp>
      <p:sp>
        <p:nvSpPr>
          <p:cNvPr id="18" name="Espace réservé du contenu 2"/>
          <p:cNvSpPr txBox="1">
            <a:spLocks/>
          </p:cNvSpPr>
          <p:nvPr/>
        </p:nvSpPr>
        <p:spPr>
          <a:xfrm>
            <a:off x="4332591" y="4242240"/>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01</a:t>
            </a:r>
          </a:p>
        </p:txBody>
      </p:sp>
      <p:sp>
        <p:nvSpPr>
          <p:cNvPr id="19" name="Espace réservé du contenu 2"/>
          <p:cNvSpPr txBox="1">
            <a:spLocks/>
          </p:cNvSpPr>
          <p:nvPr/>
        </p:nvSpPr>
        <p:spPr>
          <a:xfrm>
            <a:off x="4332591" y="4620192"/>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11</a:t>
            </a:r>
          </a:p>
        </p:txBody>
      </p:sp>
      <p:sp>
        <p:nvSpPr>
          <p:cNvPr id="20" name="Espace réservé du contenu 2"/>
          <p:cNvSpPr txBox="1">
            <a:spLocks/>
          </p:cNvSpPr>
          <p:nvPr/>
        </p:nvSpPr>
        <p:spPr>
          <a:xfrm>
            <a:off x="4332591" y="4998144"/>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10</a:t>
            </a:r>
          </a:p>
        </p:txBody>
      </p:sp>
      <p:graphicFrame>
        <p:nvGraphicFramePr>
          <p:cNvPr id="21" name="Tableau 20"/>
          <p:cNvGraphicFramePr>
            <a:graphicFrameLocks noGrp="1"/>
          </p:cNvGraphicFramePr>
          <p:nvPr>
            <p:extLst>
              <p:ext uri="{D42A27DB-BD31-4B8C-83A1-F6EECF244321}">
                <p14:modId xmlns:p14="http://schemas.microsoft.com/office/powerpoint/2010/main" val="925787979"/>
              </p:ext>
            </p:extLst>
          </p:nvPr>
        </p:nvGraphicFramePr>
        <p:xfrm>
          <a:off x="4788024" y="3789040"/>
          <a:ext cx="2499360" cy="1483360"/>
        </p:xfrm>
        <a:graphic>
          <a:graphicData uri="http://schemas.openxmlformats.org/drawingml/2006/table">
            <a:tbl>
              <a:tblPr firstRow="1" bandRow="1">
                <a:tableStyleId>{5940675A-B579-460E-94D1-54222C63F5DA}</a:tableStyleId>
              </a:tblPr>
              <a:tblGrid>
                <a:gridCol w="624840"/>
                <a:gridCol w="624840"/>
                <a:gridCol w="624840"/>
                <a:gridCol w="624840"/>
              </a:tblGrid>
              <a:tr h="370840">
                <a:tc>
                  <a:txBody>
                    <a:bodyPr/>
                    <a:lstStyle/>
                    <a:p>
                      <a:pPr algn="ctr"/>
                      <a:endParaRPr lang="fr-FR"/>
                    </a:p>
                  </a:txBody>
                  <a:tcPr/>
                </a:tc>
                <a:tc>
                  <a:txBody>
                    <a:bodyPr/>
                    <a:lstStyle/>
                    <a:p>
                      <a:pPr algn="ctr"/>
                      <a:endParaRPr lang="fr-FR"/>
                    </a:p>
                  </a:txBody>
                  <a:tcPr/>
                </a:tc>
                <a:tc>
                  <a:txBody>
                    <a:bodyPr/>
                    <a:lstStyle/>
                    <a:p>
                      <a:pPr algn="ctr"/>
                      <a:endParaRPr lang="fr-FR"/>
                    </a:p>
                  </a:txBody>
                  <a:tcPr/>
                </a:tc>
                <a:tc>
                  <a:txBody>
                    <a:bodyPr/>
                    <a:lstStyle/>
                    <a:p>
                      <a:pPr algn="ctr"/>
                      <a:endParaRPr lang="fr-FR"/>
                    </a:p>
                  </a:txBody>
                  <a:tcPr/>
                </a:tc>
              </a:tr>
              <a:tr h="370840">
                <a:tc>
                  <a:txBody>
                    <a:bodyPr/>
                    <a:lstStyle/>
                    <a:p>
                      <a:pPr algn="ctr"/>
                      <a:endParaRPr lang="fr-FR"/>
                    </a:p>
                  </a:txBody>
                  <a:tcPr/>
                </a:tc>
                <a:tc>
                  <a:txBody>
                    <a:bodyPr/>
                    <a:lstStyle/>
                    <a:p>
                      <a:pPr algn="ctr"/>
                      <a:r>
                        <a:rPr lang="fr-FR"/>
                        <a:t>1</a:t>
                      </a:r>
                    </a:p>
                  </a:txBody>
                  <a:tcPr>
                    <a:solidFill>
                      <a:schemeClr val="accent1">
                        <a:lumMod val="20000"/>
                        <a:lumOff val="80000"/>
                      </a:schemeClr>
                    </a:solidFill>
                  </a:tcPr>
                </a:tc>
                <a:tc>
                  <a:txBody>
                    <a:bodyPr/>
                    <a:lstStyle/>
                    <a:p>
                      <a:pPr algn="ctr"/>
                      <a:r>
                        <a:rPr lang="fr-FR"/>
                        <a:t>1</a:t>
                      </a:r>
                    </a:p>
                  </a:txBody>
                  <a:tcPr>
                    <a:solidFill>
                      <a:schemeClr val="accent1">
                        <a:lumMod val="20000"/>
                        <a:lumOff val="80000"/>
                      </a:schemeClr>
                    </a:solidFill>
                  </a:tcPr>
                </a:tc>
                <a:tc>
                  <a:txBody>
                    <a:bodyPr/>
                    <a:lstStyle/>
                    <a:p>
                      <a:pPr algn="ctr"/>
                      <a:endParaRPr lang="fr-FR"/>
                    </a:p>
                  </a:txBody>
                  <a:tcPr/>
                </a:tc>
              </a:tr>
              <a:tr h="370840">
                <a:tc>
                  <a:txBody>
                    <a:bodyPr/>
                    <a:lstStyle/>
                    <a:p>
                      <a:pPr algn="ctr"/>
                      <a:endParaRPr lang="fr-FR"/>
                    </a:p>
                  </a:txBody>
                  <a:tcPr/>
                </a:tc>
                <a:tc>
                  <a:txBody>
                    <a:bodyPr/>
                    <a:lstStyle/>
                    <a:p>
                      <a:pPr algn="ctr"/>
                      <a:r>
                        <a:rPr lang="fr-FR"/>
                        <a:t>1</a:t>
                      </a:r>
                    </a:p>
                  </a:txBody>
                  <a:tcPr>
                    <a:solidFill>
                      <a:schemeClr val="accent1">
                        <a:lumMod val="20000"/>
                        <a:lumOff val="80000"/>
                      </a:schemeClr>
                    </a:solidFill>
                  </a:tcPr>
                </a:tc>
                <a:tc>
                  <a:txBody>
                    <a:bodyPr/>
                    <a:lstStyle/>
                    <a:p>
                      <a:pPr algn="ctr"/>
                      <a:r>
                        <a:rPr lang="fr-FR"/>
                        <a:t>1</a:t>
                      </a:r>
                    </a:p>
                  </a:txBody>
                  <a:tcPr>
                    <a:solidFill>
                      <a:schemeClr val="accent1">
                        <a:lumMod val="20000"/>
                        <a:lumOff val="80000"/>
                      </a:schemeClr>
                    </a:solidFill>
                  </a:tcPr>
                </a:tc>
                <a:tc>
                  <a:txBody>
                    <a:bodyPr/>
                    <a:lstStyle/>
                    <a:p>
                      <a:pPr algn="ctr"/>
                      <a:endParaRPr lang="fr-FR"/>
                    </a:p>
                  </a:txBody>
                  <a:tcPr/>
                </a:tc>
              </a:tr>
              <a:tr h="370840">
                <a:tc>
                  <a:txBody>
                    <a:bodyPr/>
                    <a:lstStyle/>
                    <a:p>
                      <a:pPr algn="ctr"/>
                      <a:endParaRPr lang="fr-FR"/>
                    </a:p>
                  </a:txBody>
                  <a:tcPr/>
                </a:tc>
                <a:tc>
                  <a:txBody>
                    <a:bodyPr/>
                    <a:lstStyle/>
                    <a:p>
                      <a:pPr algn="ctr"/>
                      <a:endParaRPr lang="fr-FR"/>
                    </a:p>
                  </a:txBody>
                  <a:tcPr/>
                </a:tc>
                <a:tc>
                  <a:txBody>
                    <a:bodyPr/>
                    <a:lstStyle/>
                    <a:p>
                      <a:pPr algn="ctr"/>
                      <a:endParaRPr lang="fr-FR"/>
                    </a:p>
                  </a:txBody>
                  <a:tcPr/>
                </a:tc>
                <a:tc>
                  <a:txBody>
                    <a:bodyPr/>
                    <a:lstStyle/>
                    <a:p>
                      <a:pPr algn="ctr"/>
                      <a:endParaRPr lang="fr-FR"/>
                    </a:p>
                  </a:txBody>
                  <a:tcPr/>
                </a:tc>
              </a:tr>
            </a:tbl>
          </a:graphicData>
        </a:graphic>
      </p:graphicFrame>
      <p:sp>
        <p:nvSpPr>
          <p:cNvPr id="28" name="Espace réservé du contenu 2"/>
          <p:cNvSpPr txBox="1">
            <a:spLocks/>
          </p:cNvSpPr>
          <p:nvPr/>
        </p:nvSpPr>
        <p:spPr>
          <a:xfrm>
            <a:off x="861478" y="1584662"/>
            <a:ext cx="7422986" cy="69524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Le tableau de Karnaugh permet également de simplifier une équation donnée. </a:t>
            </a:r>
          </a:p>
        </p:txBody>
      </p:sp>
      <p:sp>
        <p:nvSpPr>
          <p:cNvPr id="29" name="Espace réservé du contenu 2"/>
          <p:cNvSpPr txBox="1">
            <a:spLocks/>
          </p:cNvSpPr>
          <p:nvPr/>
        </p:nvSpPr>
        <p:spPr>
          <a:xfrm>
            <a:off x="861478" y="2420888"/>
            <a:ext cx="7422986" cy="695241"/>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1800">
                <a:cs typeface="Times New Roman" pitchFamily="18" charset="0"/>
              </a:rPr>
              <a:t>On trace un TK à 4 entrées avec progression des combinaisons en code Gray.</a:t>
            </a:r>
          </a:p>
          <a:p>
            <a:pPr fontAlgn="auto"/>
            <a:r>
              <a:rPr kumimoji="0" lang="fr-FR" sz="1800">
                <a:cs typeface="Times New Roman" pitchFamily="18" charset="0"/>
              </a:rPr>
              <a:t>Chaque terme est reporté dans le TK en appliquant la règle des bits inchangés. </a:t>
            </a:r>
          </a:p>
        </p:txBody>
      </p:sp>
      <p:graphicFrame>
        <p:nvGraphicFramePr>
          <p:cNvPr id="37" name="Tableau 36"/>
          <p:cNvGraphicFramePr>
            <a:graphicFrameLocks noGrp="1"/>
          </p:cNvGraphicFramePr>
          <p:nvPr>
            <p:extLst>
              <p:ext uri="{D42A27DB-BD31-4B8C-83A1-F6EECF244321}">
                <p14:modId xmlns:p14="http://schemas.microsoft.com/office/powerpoint/2010/main" val="382154171"/>
              </p:ext>
            </p:extLst>
          </p:nvPr>
        </p:nvGraphicFramePr>
        <p:xfrm>
          <a:off x="4788024" y="3789040"/>
          <a:ext cx="2499360" cy="1483360"/>
        </p:xfrm>
        <a:graphic>
          <a:graphicData uri="http://schemas.openxmlformats.org/drawingml/2006/table">
            <a:tbl>
              <a:tblPr firstRow="1" bandRow="1">
                <a:tableStyleId>{5940675A-B579-460E-94D1-54222C63F5DA}</a:tableStyleId>
              </a:tblPr>
              <a:tblGrid>
                <a:gridCol w="624840"/>
                <a:gridCol w="624840"/>
                <a:gridCol w="624840"/>
                <a:gridCol w="624840"/>
              </a:tblGrid>
              <a:tr h="370840">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r>
                        <a:rPr lang="fr-FR"/>
                        <a:t>1</a:t>
                      </a:r>
                    </a:p>
                  </a:txBody>
                  <a:tcPr>
                    <a:solidFill>
                      <a:schemeClr val="tx2">
                        <a:lumMod val="20000"/>
                        <a:lumOff val="80000"/>
                      </a:schemeClr>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tx2">
                        <a:lumMod val="20000"/>
                        <a:lumOff val="80000"/>
                      </a:schemeClr>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tx2">
                        <a:lumMod val="20000"/>
                        <a:lumOff val="80000"/>
                      </a:schemeClr>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r>
                        <a:rPr lang="fr-FR"/>
                        <a:t>1</a:t>
                      </a:r>
                    </a:p>
                  </a:txBody>
                  <a:tcPr>
                    <a:solidFill>
                      <a:schemeClr val="tx2">
                        <a:lumMod val="20000"/>
                        <a:lumOff val="80000"/>
                      </a:schemeClr>
                    </a:solidFill>
                  </a:tcPr>
                </a:tc>
                <a:tc>
                  <a:txBody>
                    <a:bodyPr/>
                    <a:lstStyle/>
                    <a:p>
                      <a:pPr algn="ctr"/>
                      <a:endParaRPr lang="fr-FR"/>
                    </a:p>
                  </a:txBody>
                  <a:tcPr>
                    <a:solidFill>
                      <a:schemeClr val="bg1"/>
                    </a:solidFill>
                  </a:tcPr>
                </a:tc>
              </a:tr>
            </a:tbl>
          </a:graphicData>
        </a:graphic>
      </p:graphicFrame>
      <p:sp>
        <p:nvSpPr>
          <p:cNvPr id="38" name="Espace réservé du contenu 2"/>
          <p:cNvSpPr txBox="1">
            <a:spLocks/>
          </p:cNvSpPr>
          <p:nvPr/>
        </p:nvSpPr>
        <p:spPr>
          <a:xfrm>
            <a:off x="1331640" y="5373216"/>
            <a:ext cx="632042" cy="548937"/>
          </a:xfrm>
          <a:prstGeom prst="rect">
            <a:avLst/>
          </a:prstGeom>
          <a:solidFill>
            <a:schemeClr val="tx2">
              <a:lumMod val="20000"/>
              <a:lumOff val="80000"/>
            </a:schemeClr>
          </a:solidFill>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2800">
                <a:cs typeface="Times New Roman" pitchFamily="18" charset="0"/>
              </a:rPr>
              <a:t>cd</a:t>
            </a:r>
          </a:p>
        </p:txBody>
      </p:sp>
      <p:sp>
        <p:nvSpPr>
          <p:cNvPr id="39" name="Espace réservé du contenu 2"/>
          <p:cNvSpPr txBox="1">
            <a:spLocks/>
          </p:cNvSpPr>
          <p:nvPr/>
        </p:nvSpPr>
        <p:spPr>
          <a:xfrm>
            <a:off x="971600" y="5400551"/>
            <a:ext cx="360040" cy="548937"/>
          </a:xfrm>
          <a:prstGeom prst="rect">
            <a:avLst/>
          </a:prstGeom>
          <a:noFill/>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3200">
                <a:cs typeface="Times New Roman" pitchFamily="18" charset="0"/>
              </a:rPr>
              <a:t>+</a:t>
            </a:r>
          </a:p>
        </p:txBody>
      </p:sp>
      <p:sp>
        <p:nvSpPr>
          <p:cNvPr id="40" name="Espace réservé du contenu 2"/>
          <p:cNvSpPr txBox="1">
            <a:spLocks/>
          </p:cNvSpPr>
          <p:nvPr/>
        </p:nvSpPr>
        <p:spPr>
          <a:xfrm>
            <a:off x="2051720" y="5400343"/>
            <a:ext cx="360040" cy="548937"/>
          </a:xfrm>
          <a:prstGeom prst="rect">
            <a:avLst/>
          </a:prstGeom>
          <a:noFill/>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3200">
                <a:cs typeface="Times New Roman" pitchFamily="18" charset="0"/>
              </a:rPr>
              <a:t>+</a:t>
            </a:r>
          </a:p>
        </p:txBody>
      </p:sp>
      <p:graphicFrame>
        <p:nvGraphicFramePr>
          <p:cNvPr id="41" name="Tableau 40"/>
          <p:cNvGraphicFramePr>
            <a:graphicFrameLocks noGrp="1"/>
          </p:cNvGraphicFramePr>
          <p:nvPr>
            <p:extLst>
              <p:ext uri="{D42A27DB-BD31-4B8C-83A1-F6EECF244321}">
                <p14:modId xmlns:p14="http://schemas.microsoft.com/office/powerpoint/2010/main" val="1730017088"/>
              </p:ext>
            </p:extLst>
          </p:nvPr>
        </p:nvGraphicFramePr>
        <p:xfrm>
          <a:off x="4788024" y="3789040"/>
          <a:ext cx="2499360" cy="1483360"/>
        </p:xfrm>
        <a:graphic>
          <a:graphicData uri="http://schemas.openxmlformats.org/drawingml/2006/table">
            <a:tbl>
              <a:tblPr firstRow="1" bandRow="1">
                <a:tableStyleId>{5940675A-B579-460E-94D1-54222C63F5DA}</a:tableStyleId>
              </a:tblPr>
              <a:tblGrid>
                <a:gridCol w="624840"/>
                <a:gridCol w="624840"/>
                <a:gridCol w="624840"/>
                <a:gridCol w="624840"/>
              </a:tblGrid>
              <a:tr h="370840">
                <a:tc>
                  <a:txBody>
                    <a:bodyPr/>
                    <a:lstStyle/>
                    <a:p>
                      <a:pPr algn="ctr"/>
                      <a:endParaRPr lang="fr-FR"/>
                    </a:p>
                  </a:txBody>
                  <a:tcPr>
                    <a:solidFill>
                      <a:schemeClr val="bg1"/>
                    </a:solidFill>
                  </a:tcPr>
                </a:tc>
                <a:tc>
                  <a:txBody>
                    <a:bodyPr/>
                    <a:lstStyle/>
                    <a:p>
                      <a:pPr algn="ctr"/>
                      <a:r>
                        <a:rPr lang="fr-FR"/>
                        <a:t>1</a:t>
                      </a:r>
                    </a:p>
                  </a:txBody>
                  <a:tcPr>
                    <a:solidFill>
                      <a:schemeClr val="bg2">
                        <a:lumMod val="90000"/>
                      </a:schemeClr>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2">
                        <a:lumMod val="90000"/>
                      </a:schemeClr>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2">
                        <a:lumMod val="90000"/>
                      </a:schemeClr>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2">
                        <a:lumMod val="90000"/>
                      </a:schemeClr>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bl>
          </a:graphicData>
        </a:graphic>
      </p:graphicFrame>
      <p:sp>
        <p:nvSpPr>
          <p:cNvPr id="42" name="Espace réservé du contenu 2"/>
          <p:cNvSpPr txBox="1">
            <a:spLocks/>
          </p:cNvSpPr>
          <p:nvPr/>
        </p:nvSpPr>
        <p:spPr>
          <a:xfrm>
            <a:off x="2483768" y="5373216"/>
            <a:ext cx="632042" cy="548937"/>
          </a:xfrm>
          <a:prstGeom prst="rect">
            <a:avLst/>
          </a:prstGeom>
          <a:solidFill>
            <a:schemeClr val="bg2">
              <a:lumMod val="90000"/>
            </a:schemeClr>
          </a:solidFill>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2800">
                <a:latin typeface="Calibri_boole" charset="0"/>
                <a:ea typeface="Calibri_boole" charset="0"/>
                <a:cs typeface="Calibri_boole" charset="0"/>
              </a:rPr>
              <a:t>Cd</a:t>
            </a:r>
          </a:p>
        </p:txBody>
      </p:sp>
      <p:graphicFrame>
        <p:nvGraphicFramePr>
          <p:cNvPr id="43" name="Tableau 42"/>
          <p:cNvGraphicFramePr>
            <a:graphicFrameLocks noGrp="1"/>
          </p:cNvGraphicFramePr>
          <p:nvPr>
            <p:extLst>
              <p:ext uri="{D42A27DB-BD31-4B8C-83A1-F6EECF244321}">
                <p14:modId xmlns:p14="http://schemas.microsoft.com/office/powerpoint/2010/main" val="1859087645"/>
              </p:ext>
            </p:extLst>
          </p:nvPr>
        </p:nvGraphicFramePr>
        <p:xfrm>
          <a:off x="4788024" y="3789040"/>
          <a:ext cx="2499360" cy="1483360"/>
        </p:xfrm>
        <a:graphic>
          <a:graphicData uri="http://schemas.openxmlformats.org/drawingml/2006/table">
            <a:tbl>
              <a:tblPr firstRow="1" bandRow="1">
                <a:tableStyleId>{5940675A-B579-460E-94D1-54222C63F5DA}</a:tableStyleId>
              </a:tblPr>
              <a:tblGrid>
                <a:gridCol w="624840"/>
                <a:gridCol w="624840"/>
                <a:gridCol w="624840"/>
                <a:gridCol w="624840"/>
              </a:tblGrid>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r>
                        <a:rPr lang="fr-FR"/>
                        <a:t>1</a:t>
                      </a:r>
                    </a:p>
                  </a:txBody>
                  <a:tcPr>
                    <a:solidFill>
                      <a:schemeClr val="accent4">
                        <a:lumMod val="40000"/>
                        <a:lumOff val="60000"/>
                      </a:schemeClr>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bl>
          </a:graphicData>
        </a:graphic>
      </p:graphicFrame>
      <p:sp>
        <p:nvSpPr>
          <p:cNvPr id="44" name="Espace réservé du contenu 2"/>
          <p:cNvSpPr txBox="1">
            <a:spLocks/>
          </p:cNvSpPr>
          <p:nvPr/>
        </p:nvSpPr>
        <p:spPr>
          <a:xfrm>
            <a:off x="3203848" y="5373216"/>
            <a:ext cx="360040" cy="548937"/>
          </a:xfrm>
          <a:prstGeom prst="rect">
            <a:avLst/>
          </a:prstGeom>
          <a:noFill/>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3200">
                <a:cs typeface="Times New Roman" pitchFamily="18" charset="0"/>
              </a:rPr>
              <a:t>+</a:t>
            </a:r>
          </a:p>
        </p:txBody>
      </p:sp>
      <p:sp>
        <p:nvSpPr>
          <p:cNvPr id="45" name="Espace réservé du contenu 2"/>
          <p:cNvSpPr txBox="1">
            <a:spLocks/>
          </p:cNvSpPr>
          <p:nvPr/>
        </p:nvSpPr>
        <p:spPr>
          <a:xfrm>
            <a:off x="3563888" y="5373216"/>
            <a:ext cx="1080120" cy="548937"/>
          </a:xfrm>
          <a:prstGeom prst="rect">
            <a:avLst/>
          </a:prstGeom>
          <a:solidFill>
            <a:schemeClr val="accent4">
              <a:lumMod val="40000"/>
              <a:lumOff val="60000"/>
            </a:schemeClr>
          </a:solidFill>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2800">
                <a:latin typeface="Calibri_boole" charset="0"/>
                <a:ea typeface="Calibri_boole" charset="0"/>
                <a:cs typeface="Calibri_boole" charset="0"/>
              </a:rPr>
              <a:t>a.b.Cd</a:t>
            </a:r>
          </a:p>
        </p:txBody>
      </p:sp>
      <p:sp>
        <p:nvSpPr>
          <p:cNvPr id="46" name="Espace réservé du contenu 2"/>
          <p:cNvSpPr txBox="1">
            <a:spLocks/>
          </p:cNvSpPr>
          <p:nvPr/>
        </p:nvSpPr>
        <p:spPr>
          <a:xfrm>
            <a:off x="4788024" y="5400343"/>
            <a:ext cx="360040" cy="548937"/>
          </a:xfrm>
          <a:prstGeom prst="rect">
            <a:avLst/>
          </a:prstGeom>
          <a:noFill/>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3200">
                <a:cs typeface="Times New Roman" pitchFamily="18" charset="0"/>
              </a:rPr>
              <a:t>+</a:t>
            </a:r>
          </a:p>
        </p:txBody>
      </p:sp>
      <p:sp>
        <p:nvSpPr>
          <p:cNvPr id="47" name="Espace réservé du contenu 2"/>
          <p:cNvSpPr txBox="1">
            <a:spLocks/>
          </p:cNvSpPr>
          <p:nvPr/>
        </p:nvSpPr>
        <p:spPr>
          <a:xfrm>
            <a:off x="5148064" y="5373216"/>
            <a:ext cx="936104" cy="548937"/>
          </a:xfrm>
          <a:prstGeom prst="rect">
            <a:avLst/>
          </a:prstGeom>
          <a:solidFill>
            <a:schemeClr val="accent2">
              <a:lumMod val="40000"/>
              <a:lumOff val="60000"/>
            </a:schemeClr>
          </a:solidFill>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2800">
                <a:latin typeface="Calibri_boole" charset="0"/>
                <a:ea typeface="Calibri_boole" charset="0"/>
                <a:cs typeface="Calibri_boole" charset="0"/>
              </a:rPr>
              <a:t>a.b.C</a:t>
            </a:r>
          </a:p>
        </p:txBody>
      </p:sp>
      <p:graphicFrame>
        <p:nvGraphicFramePr>
          <p:cNvPr id="48" name="Tableau 47"/>
          <p:cNvGraphicFramePr>
            <a:graphicFrameLocks noGrp="1"/>
          </p:cNvGraphicFramePr>
          <p:nvPr>
            <p:extLst>
              <p:ext uri="{D42A27DB-BD31-4B8C-83A1-F6EECF244321}">
                <p14:modId xmlns:p14="http://schemas.microsoft.com/office/powerpoint/2010/main" val="1225598161"/>
              </p:ext>
            </p:extLst>
          </p:nvPr>
        </p:nvGraphicFramePr>
        <p:xfrm>
          <a:off x="4788024" y="3789040"/>
          <a:ext cx="2499360" cy="1483360"/>
        </p:xfrm>
        <a:graphic>
          <a:graphicData uri="http://schemas.openxmlformats.org/drawingml/2006/table">
            <a:tbl>
              <a:tblPr firstRow="1" bandRow="1">
                <a:tableStyleId>{5940675A-B579-460E-94D1-54222C63F5DA}</a:tableStyleId>
              </a:tblPr>
              <a:tblGrid>
                <a:gridCol w="624840"/>
                <a:gridCol w="624840"/>
                <a:gridCol w="624840"/>
                <a:gridCol w="624840"/>
              </a:tblGrid>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r>
                        <a:rPr lang="fr-FR"/>
                        <a:t>1</a:t>
                      </a:r>
                    </a:p>
                  </a:txBody>
                  <a:tcPr>
                    <a:solidFill>
                      <a:schemeClr val="accent2">
                        <a:lumMod val="40000"/>
                        <a:lumOff val="60000"/>
                      </a:schemeClr>
                    </a:solidFill>
                  </a:tcPr>
                </a:tc>
                <a:tc>
                  <a:txBody>
                    <a:bodyPr/>
                    <a:lstStyle/>
                    <a:p>
                      <a:pPr algn="ctr"/>
                      <a:r>
                        <a:rPr lang="fr-FR"/>
                        <a:t>1</a:t>
                      </a:r>
                    </a:p>
                  </a:txBody>
                  <a:tcPr>
                    <a:solidFill>
                      <a:schemeClr val="accent2">
                        <a:lumMod val="40000"/>
                        <a:lumOff val="60000"/>
                      </a:schemeClr>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bl>
          </a:graphicData>
        </a:graphic>
      </p:graphicFrame>
      <p:graphicFrame>
        <p:nvGraphicFramePr>
          <p:cNvPr id="49" name="Tableau 48"/>
          <p:cNvGraphicFramePr>
            <a:graphicFrameLocks noGrp="1"/>
          </p:cNvGraphicFramePr>
          <p:nvPr>
            <p:extLst>
              <p:ext uri="{D42A27DB-BD31-4B8C-83A1-F6EECF244321}">
                <p14:modId xmlns:p14="http://schemas.microsoft.com/office/powerpoint/2010/main" val="90011169"/>
              </p:ext>
            </p:extLst>
          </p:nvPr>
        </p:nvGraphicFramePr>
        <p:xfrm>
          <a:off x="4788024" y="3789040"/>
          <a:ext cx="2499360" cy="1483360"/>
        </p:xfrm>
        <a:graphic>
          <a:graphicData uri="http://schemas.openxmlformats.org/drawingml/2006/table">
            <a:tbl>
              <a:tblPr firstRow="1" bandRow="1">
                <a:tableStyleId>{5940675A-B579-460E-94D1-54222C63F5DA}</a:tableStyleId>
              </a:tblPr>
              <a:tblGrid>
                <a:gridCol w="624840"/>
                <a:gridCol w="624840"/>
                <a:gridCol w="624840"/>
                <a:gridCol w="624840"/>
              </a:tblGrid>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370840">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bl>
          </a:graphicData>
        </a:graphic>
      </p:graphicFrame>
      <p:sp>
        <p:nvSpPr>
          <p:cNvPr id="3" name="Rectangle à coins arrondis 2"/>
          <p:cNvSpPr/>
          <p:nvPr/>
        </p:nvSpPr>
        <p:spPr>
          <a:xfrm>
            <a:off x="5580112" y="3789040"/>
            <a:ext cx="936104" cy="1440160"/>
          </a:xfrm>
          <a:prstGeom prst="roundRect">
            <a:avLst>
              <a:gd name="adj" fmla="val 882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à coins arrondis 49"/>
          <p:cNvSpPr/>
          <p:nvPr/>
        </p:nvSpPr>
        <p:spPr>
          <a:xfrm>
            <a:off x="4788024" y="4509120"/>
            <a:ext cx="1245954" cy="432048"/>
          </a:xfrm>
          <a:prstGeom prst="roundRect">
            <a:avLst>
              <a:gd name="adj" fmla="val 882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space réservé du contenu 2"/>
          <p:cNvSpPr txBox="1">
            <a:spLocks/>
          </p:cNvSpPr>
          <p:nvPr/>
        </p:nvSpPr>
        <p:spPr>
          <a:xfrm>
            <a:off x="3707904" y="3140968"/>
            <a:ext cx="648072" cy="458233"/>
          </a:xfrm>
          <a:prstGeom prst="rect">
            <a:avLst/>
          </a:prstGeom>
          <a:noFill/>
          <a:ln>
            <a:solidFill>
              <a:schemeClr val="tx1"/>
            </a:solidFill>
          </a:ln>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2800">
                <a:cs typeface="Times New Roman" pitchFamily="18" charset="0"/>
              </a:rPr>
              <a:t>d</a:t>
            </a:r>
          </a:p>
        </p:txBody>
      </p:sp>
      <p:sp>
        <p:nvSpPr>
          <p:cNvPr id="52" name="Espace réservé du contenu 2"/>
          <p:cNvSpPr txBox="1">
            <a:spLocks/>
          </p:cNvSpPr>
          <p:nvPr/>
        </p:nvSpPr>
        <p:spPr>
          <a:xfrm>
            <a:off x="3059832" y="4531650"/>
            <a:ext cx="936104" cy="450610"/>
          </a:xfrm>
          <a:prstGeom prst="rect">
            <a:avLst/>
          </a:prstGeom>
          <a:noFill/>
          <a:ln>
            <a:solidFill>
              <a:schemeClr val="tx1"/>
            </a:solidFill>
          </a:ln>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2800">
                <a:latin typeface="Calibri_boole" charset="0"/>
                <a:ea typeface="Calibri_boole" charset="0"/>
                <a:cs typeface="Calibri_boole" charset="0"/>
              </a:rPr>
              <a:t>a.b.C</a:t>
            </a:r>
          </a:p>
        </p:txBody>
      </p:sp>
      <p:sp>
        <p:nvSpPr>
          <p:cNvPr id="53" name="Espace réservé du contenu 2"/>
          <p:cNvSpPr txBox="1">
            <a:spLocks/>
          </p:cNvSpPr>
          <p:nvPr/>
        </p:nvSpPr>
        <p:spPr>
          <a:xfrm>
            <a:off x="861478" y="3212977"/>
            <a:ext cx="2664296" cy="648072"/>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1800">
                <a:cs typeface="Times New Roman" pitchFamily="18" charset="0"/>
              </a:rPr>
              <a:t>On effectue les groupements et on déduit l’équation finale.</a:t>
            </a:r>
          </a:p>
        </p:txBody>
      </p:sp>
      <p:cxnSp>
        <p:nvCxnSpPr>
          <p:cNvPr id="9" name="Connecteur droit avec flèche 8"/>
          <p:cNvCxnSpPr>
            <a:endCxn id="51" idx="3"/>
          </p:cNvCxnSpPr>
          <p:nvPr/>
        </p:nvCxnSpPr>
        <p:spPr>
          <a:xfrm flipH="1" flipV="1">
            <a:off x="4355976" y="3370085"/>
            <a:ext cx="1224136" cy="4189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50" idx="1"/>
            <a:endCxn id="52" idx="3"/>
          </p:cNvCxnSpPr>
          <p:nvPr/>
        </p:nvCxnSpPr>
        <p:spPr>
          <a:xfrm flipH="1">
            <a:off x="3995936" y="4725144"/>
            <a:ext cx="792088" cy="318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Espace réservé du contenu 2"/>
          <p:cNvSpPr txBox="1">
            <a:spLocks/>
          </p:cNvSpPr>
          <p:nvPr/>
        </p:nvSpPr>
        <p:spPr>
          <a:xfrm>
            <a:off x="323528" y="5373216"/>
            <a:ext cx="632042" cy="548937"/>
          </a:xfrm>
          <a:prstGeom prst="rect">
            <a:avLst/>
          </a:prstGeom>
          <a:solidFill>
            <a:schemeClr val="accent1">
              <a:lumMod val="20000"/>
              <a:lumOff val="80000"/>
            </a:schemeClr>
          </a:solidFill>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2800">
                <a:cs typeface="Times New Roman" pitchFamily="18" charset="0"/>
              </a:rPr>
              <a:t>bd</a:t>
            </a:r>
          </a:p>
        </p:txBody>
      </p:sp>
      <p:sp>
        <p:nvSpPr>
          <p:cNvPr id="55" name="Espace réservé du contenu 2"/>
          <p:cNvSpPr txBox="1">
            <a:spLocks/>
          </p:cNvSpPr>
          <p:nvPr/>
        </p:nvSpPr>
        <p:spPr>
          <a:xfrm>
            <a:off x="971600" y="3933056"/>
            <a:ext cx="1944216" cy="504056"/>
          </a:xfrm>
          <a:prstGeom prst="rect">
            <a:avLst/>
          </a:prstGeom>
          <a:noFill/>
          <a:ln w="57150">
            <a:solidFill>
              <a:srgbClr val="FF0000"/>
            </a:solidFill>
          </a:ln>
        </p:spPr>
        <p:txBody>
          <a:bodyPr vert="horz" lIns="0" tIns="45720" rIns="0" bIns="45720" rtlCol="0">
            <a:normAutofit fontScale="925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2800">
                <a:ea typeface="Calibri_boole" charset="0"/>
                <a:cs typeface="Calibri_boole" charset="0"/>
              </a:rPr>
              <a:t>B</a:t>
            </a:r>
            <a:r>
              <a:rPr kumimoji="0" lang="fr-FR" sz="2800">
                <a:latin typeface="Calibri_boole" charset="0"/>
                <a:ea typeface="Calibri_boole" charset="0"/>
                <a:cs typeface="Calibri_boole" charset="0"/>
              </a:rPr>
              <a:t>1 = a.b.C + d</a:t>
            </a:r>
          </a:p>
        </p:txBody>
      </p:sp>
    </p:spTree>
    <p:extLst>
      <p:ext uri="{BB962C8B-B14F-4D97-AF65-F5344CB8AC3E}">
        <p14:creationId xmlns:p14="http://schemas.microsoft.com/office/powerpoint/2010/main" val="929186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dissolve">
                                      <p:cBhvr>
                                        <p:cTn id="45" dur="500"/>
                                        <p:tgtEl>
                                          <p:spTgt spid="54"/>
                                        </p:tgtEl>
                                      </p:cBhvr>
                                    </p:animEffect>
                                  </p:childTnLst>
                                </p:cTn>
                              </p:par>
                            </p:childTnLst>
                          </p:cTn>
                        </p:par>
                        <p:par>
                          <p:cTn id="46" fill="hold">
                            <p:stCondLst>
                              <p:cond delay="500"/>
                            </p:stCondLst>
                            <p:childTnLst>
                              <p:par>
                                <p:cTn id="47" presetID="9"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childTnLst>
                          </p:cTn>
                        </p:par>
                        <p:par>
                          <p:cTn id="50" fill="hold">
                            <p:stCondLst>
                              <p:cond delay="1000"/>
                            </p:stCondLst>
                            <p:childTnLst>
                              <p:par>
                                <p:cTn id="51" presetID="1" presetClass="entr" presetSubtype="0"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dissolve">
                                      <p:cBhvr>
                                        <p:cTn id="57" dur="500"/>
                                        <p:tgtEl>
                                          <p:spTgt spid="38"/>
                                        </p:tgtEl>
                                      </p:cBhvr>
                                    </p:animEffect>
                                  </p:childTnLst>
                                </p:cTn>
                              </p:par>
                              <p:par>
                                <p:cTn id="58" presetID="9"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dissolve">
                                      <p:cBhvr>
                                        <p:cTn id="60" dur="500"/>
                                        <p:tgtEl>
                                          <p:spTgt spid="37"/>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dissolve">
                                      <p:cBhvr>
                                        <p:cTn id="68" dur="500"/>
                                        <p:tgtEl>
                                          <p:spTgt spid="42"/>
                                        </p:tgtEl>
                                      </p:cBhvr>
                                    </p:animEffect>
                                  </p:childTnLst>
                                </p:cTn>
                              </p:par>
                              <p:par>
                                <p:cTn id="69" presetID="9" presetClass="entr" presetSubtype="0"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dissolve">
                                      <p:cBhvr>
                                        <p:cTn id="71" dur="500"/>
                                        <p:tgtEl>
                                          <p:spTgt spid="41"/>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dissolve">
                                      <p:cBhvr>
                                        <p:cTn id="79" dur="500"/>
                                        <p:tgtEl>
                                          <p:spTgt spid="45"/>
                                        </p:tgtEl>
                                      </p:cBhvr>
                                    </p:animEffect>
                                  </p:childTnLst>
                                </p:cTn>
                              </p:par>
                              <p:par>
                                <p:cTn id="80" presetID="9"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dissolve">
                                      <p:cBhvr>
                                        <p:cTn id="82" dur="500"/>
                                        <p:tgtEl>
                                          <p:spTgt spid="43"/>
                                        </p:tgtEl>
                                      </p:cBhvr>
                                    </p:animEffec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4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dissolve">
                                      <p:cBhvr>
                                        <p:cTn id="90" dur="500"/>
                                        <p:tgtEl>
                                          <p:spTgt spid="47"/>
                                        </p:tgtEl>
                                      </p:cBhvr>
                                    </p:animEffect>
                                  </p:childTnLst>
                                </p:cTn>
                              </p:par>
                              <p:par>
                                <p:cTn id="91" presetID="9"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dissolve">
                                      <p:cBhvr>
                                        <p:cTn id="93" dur="500"/>
                                        <p:tgtEl>
                                          <p:spTgt spid="48"/>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dissolve">
                                      <p:cBhvr>
                                        <p:cTn id="98" dur="500"/>
                                        <p:tgtEl>
                                          <p:spTgt spid="49"/>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wipe(up)">
                                      <p:cBhvr>
                                        <p:cTn id="107" dur="500"/>
                                        <p:tgtEl>
                                          <p:spTgt spid="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up)">
                                      <p:cBhvr>
                                        <p:cTn id="112" dur="500"/>
                                        <p:tgtEl>
                                          <p:spTgt spid="5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wipe(up)">
                                      <p:cBhvr>
                                        <p:cTn id="117" dur="500"/>
                                        <p:tgtEl>
                                          <p:spTgt spid="9"/>
                                        </p:tgtEl>
                                      </p:cBhvr>
                                    </p:animEffect>
                                  </p:childTnLst>
                                </p:cTn>
                              </p:par>
                            </p:childTnLst>
                          </p:cTn>
                        </p:par>
                        <p:par>
                          <p:cTn id="118" fill="hold">
                            <p:stCondLst>
                              <p:cond delay="500"/>
                            </p:stCondLst>
                            <p:childTnLst>
                              <p:par>
                                <p:cTn id="119" presetID="22" presetClass="entr" presetSubtype="1" fill="hold" grpId="1" nodeType="after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wipe(up)">
                                      <p:cBhvr>
                                        <p:cTn id="121" dur="500"/>
                                        <p:tgtEl>
                                          <p:spTgt spid="51"/>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nodeType="click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wipe(up)">
                                      <p:cBhvr>
                                        <p:cTn id="126" dur="500"/>
                                        <p:tgtEl>
                                          <p:spTgt spid="27"/>
                                        </p:tgtEl>
                                      </p:cBhvr>
                                    </p:animEffect>
                                  </p:childTnLst>
                                </p:cTn>
                              </p:par>
                            </p:childTnLst>
                          </p:cTn>
                        </p:par>
                        <p:par>
                          <p:cTn id="127" fill="hold">
                            <p:stCondLst>
                              <p:cond delay="500"/>
                            </p:stCondLst>
                            <p:childTnLst>
                              <p:par>
                                <p:cTn id="128" presetID="22" presetClass="entr" presetSubtype="1" fill="hold" grpId="1" nodeType="after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wipe(up)">
                                      <p:cBhvr>
                                        <p:cTn id="130" dur="500"/>
                                        <p:tgtEl>
                                          <p:spTgt spid="52"/>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55"/>
                                        </p:tgtEl>
                                        <p:attrNameLst>
                                          <p:attrName>style.visibility</p:attrName>
                                        </p:attrNameLst>
                                      </p:cBhvr>
                                      <p:to>
                                        <p:strVal val="visible"/>
                                      </p:to>
                                    </p:set>
                                    <p:animEffect transition="in" filter="dissolve">
                                      <p:cBhvr>
                                        <p:cTn id="13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8" grpId="0"/>
      <p:bldP spid="29" grpId="0"/>
      <p:bldP spid="38" grpId="0" animBg="1"/>
      <p:bldP spid="39" grpId="0"/>
      <p:bldP spid="40" grpId="0"/>
      <p:bldP spid="42" grpId="0" animBg="1"/>
      <p:bldP spid="44" grpId="0"/>
      <p:bldP spid="45" grpId="0" animBg="1"/>
      <p:bldP spid="46" grpId="0"/>
      <p:bldP spid="47" grpId="0" animBg="1"/>
      <p:bldP spid="3" grpId="0" animBg="1"/>
      <p:bldP spid="50" grpId="0" animBg="1"/>
      <p:bldP spid="51" grpId="1" animBg="1"/>
      <p:bldP spid="52" grpId="1" animBg="1"/>
      <p:bldP spid="53" grpId="0"/>
      <p:bldP spid="54" grpId="0" animBg="1"/>
      <p:bldP spid="5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8403" name="Object 3"/>
          <p:cNvGraphicFramePr>
            <a:graphicFrameLocks noChangeAspect="1"/>
          </p:cNvGraphicFramePr>
          <p:nvPr>
            <p:extLst>
              <p:ext uri="{D42A27DB-BD31-4B8C-83A1-F6EECF244321}">
                <p14:modId xmlns:p14="http://schemas.microsoft.com/office/powerpoint/2010/main" val="1012159268"/>
              </p:ext>
            </p:extLst>
          </p:nvPr>
        </p:nvGraphicFramePr>
        <p:xfrm>
          <a:off x="819199" y="2060848"/>
          <a:ext cx="4760913" cy="501650"/>
        </p:xfrm>
        <a:graphic>
          <a:graphicData uri="http://schemas.openxmlformats.org/presentationml/2006/ole">
            <mc:AlternateContent xmlns:mc="http://schemas.openxmlformats.org/markup-compatibility/2006">
              <mc:Choice xmlns:v="urn:schemas-microsoft-com:vml" Requires="v">
                <p:oleObj spid="_x0000_s4986313" name="Equation" r:id="rId4" imgW="1688760" imgH="177480" progId="Equation.3">
                  <p:embed/>
                </p:oleObj>
              </mc:Choice>
              <mc:Fallback>
                <p:oleObj name="Equation" r:id="rId4" imgW="168876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99" y="2060848"/>
                        <a:ext cx="4760913" cy="5016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8404" name="Object 4"/>
          <p:cNvGraphicFramePr>
            <a:graphicFrameLocks noChangeAspect="1"/>
          </p:cNvGraphicFramePr>
          <p:nvPr>
            <p:extLst>
              <p:ext uri="{D42A27DB-BD31-4B8C-83A1-F6EECF244321}">
                <p14:modId xmlns:p14="http://schemas.microsoft.com/office/powerpoint/2010/main" val="1142849389"/>
              </p:ext>
            </p:extLst>
          </p:nvPr>
        </p:nvGraphicFramePr>
        <p:xfrm>
          <a:off x="819199" y="2960867"/>
          <a:ext cx="4224338" cy="538163"/>
        </p:xfrm>
        <a:graphic>
          <a:graphicData uri="http://schemas.openxmlformats.org/presentationml/2006/ole">
            <mc:AlternateContent xmlns:mc="http://schemas.openxmlformats.org/markup-compatibility/2006">
              <mc:Choice xmlns:v="urn:schemas-microsoft-com:vml" Requires="v">
                <p:oleObj spid="_x0000_s4986314" name="Equation" r:id="rId6" imgW="1498320" imgH="190440" progId="Equation.3">
                  <p:embed/>
                </p:oleObj>
              </mc:Choice>
              <mc:Fallback>
                <p:oleObj name="Equation" r:id="rId6" imgW="1498320" imgH="1904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199" y="2960867"/>
                        <a:ext cx="4224338" cy="5381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8405" name="Object 5"/>
          <p:cNvGraphicFramePr>
            <a:graphicFrameLocks noChangeAspect="1"/>
          </p:cNvGraphicFramePr>
          <p:nvPr>
            <p:extLst>
              <p:ext uri="{D42A27DB-BD31-4B8C-83A1-F6EECF244321}">
                <p14:modId xmlns:p14="http://schemas.microsoft.com/office/powerpoint/2010/main" val="775942155"/>
              </p:ext>
            </p:extLst>
          </p:nvPr>
        </p:nvGraphicFramePr>
        <p:xfrm>
          <a:off x="819199" y="3897399"/>
          <a:ext cx="2614612" cy="430212"/>
        </p:xfrm>
        <a:graphic>
          <a:graphicData uri="http://schemas.openxmlformats.org/presentationml/2006/ole">
            <mc:AlternateContent xmlns:mc="http://schemas.openxmlformats.org/markup-compatibility/2006">
              <mc:Choice xmlns:v="urn:schemas-microsoft-com:vml" Requires="v">
                <p:oleObj spid="_x0000_s4986315" name="Equation" r:id="rId8" imgW="927000" imgH="152280" progId="Equation.3">
                  <p:embed/>
                </p:oleObj>
              </mc:Choice>
              <mc:Fallback>
                <p:oleObj name="Equation" r:id="rId8" imgW="927000" imgH="15228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199" y="3897399"/>
                        <a:ext cx="2614612" cy="4302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8406" name="Object 6"/>
          <p:cNvGraphicFramePr>
            <a:graphicFrameLocks noChangeAspect="1"/>
          </p:cNvGraphicFramePr>
          <p:nvPr>
            <p:extLst>
              <p:ext uri="{D42A27DB-BD31-4B8C-83A1-F6EECF244321}">
                <p14:modId xmlns:p14="http://schemas.microsoft.com/office/powerpoint/2010/main" val="1739094501"/>
              </p:ext>
            </p:extLst>
          </p:nvPr>
        </p:nvGraphicFramePr>
        <p:xfrm>
          <a:off x="819199" y="4725980"/>
          <a:ext cx="2649537" cy="466725"/>
        </p:xfrm>
        <a:graphic>
          <a:graphicData uri="http://schemas.openxmlformats.org/presentationml/2006/ole">
            <mc:AlternateContent xmlns:mc="http://schemas.openxmlformats.org/markup-compatibility/2006">
              <mc:Choice xmlns:v="urn:schemas-microsoft-com:vml" Requires="v">
                <p:oleObj spid="_x0000_s4986316" name="Equation" r:id="rId10" imgW="939600" imgH="164880" progId="Equation.3">
                  <p:embed/>
                </p:oleObj>
              </mc:Choice>
              <mc:Fallback>
                <p:oleObj name="Equation" r:id="rId10" imgW="939600" imgH="16488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9199" y="4725980"/>
                        <a:ext cx="2649537" cy="4667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8407" name="Object 7"/>
          <p:cNvGraphicFramePr>
            <a:graphicFrameLocks noChangeAspect="1"/>
          </p:cNvGraphicFramePr>
          <p:nvPr>
            <p:extLst>
              <p:ext uri="{D42A27DB-BD31-4B8C-83A1-F6EECF244321}">
                <p14:modId xmlns:p14="http://schemas.microsoft.com/office/powerpoint/2010/main" val="71905081"/>
              </p:ext>
            </p:extLst>
          </p:nvPr>
        </p:nvGraphicFramePr>
        <p:xfrm>
          <a:off x="819199" y="5591075"/>
          <a:ext cx="1897063" cy="430213"/>
        </p:xfrm>
        <a:graphic>
          <a:graphicData uri="http://schemas.openxmlformats.org/presentationml/2006/ole">
            <mc:AlternateContent xmlns:mc="http://schemas.openxmlformats.org/markup-compatibility/2006">
              <mc:Choice xmlns:v="urn:schemas-microsoft-com:vml" Requires="v">
                <p:oleObj spid="_x0000_s4986317" name="Equation" r:id="rId12" imgW="672840" imgH="152280" progId="Equation.3">
                  <p:embed/>
                </p:oleObj>
              </mc:Choice>
              <mc:Fallback>
                <p:oleObj name="Equation" r:id="rId12" imgW="672840" imgH="152280" progId="Equation.3">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199" y="5591075"/>
                        <a:ext cx="1897063" cy="430213"/>
                      </a:xfrm>
                      <a:prstGeom prst="rect">
                        <a:avLst/>
                      </a:prstGeom>
                      <a:solidFill>
                        <a:schemeClr val="bg1"/>
                      </a:solidFill>
                      <a:ln w="57150">
                        <a:solidFill>
                          <a:srgbClr val="FF3300"/>
                        </a:solidFill>
                        <a:miter lim="800000"/>
                        <a:headEnd type="none" w="sm" len="sm"/>
                        <a:tailEnd type="none" w="sm" len="sm"/>
                      </a:ln>
                      <a:effectLst/>
                      <a:extLst/>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028E3F4F-51B2-42EE-AFA2-40C4572185CC}" type="slidenum">
              <a:rPr lang="en-US" dirty="0"/>
              <a:t>45</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
        <p:nvSpPr>
          <p:cNvPr id="18" name="Titre 1"/>
          <p:cNvSpPr>
            <a:spLocks noGrp="1"/>
          </p:cNvSpPr>
          <p:nvPr>
            <p:ph type="title"/>
          </p:nvPr>
        </p:nvSpPr>
        <p:spPr>
          <a:xfrm>
            <a:off x="822960" y="286605"/>
            <a:ext cx="7543800" cy="1084996"/>
          </a:xfrm>
        </p:spPr>
        <p:txBody>
          <a:bodyPr/>
          <a:lstStyle/>
          <a:p>
            <a:r>
              <a:rPr lang="fr-FR"/>
              <a:t>Simplification par TK 3/3</a:t>
            </a:r>
          </a:p>
        </p:txBody>
      </p:sp>
      <p:sp>
        <p:nvSpPr>
          <p:cNvPr id="19" name="Espace réservé du contenu 2"/>
          <p:cNvSpPr txBox="1">
            <a:spLocks/>
          </p:cNvSpPr>
          <p:nvPr/>
        </p:nvSpPr>
        <p:spPr>
          <a:xfrm>
            <a:off x="861478" y="1584663"/>
            <a:ext cx="7166906" cy="404178"/>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Nous pouvons vérifier par le calcul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9840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99840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99840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99840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499"/>
                                          </p:stCondLst>
                                        </p:cTn>
                                        <p:tgtEl>
                                          <p:spTgt spid="998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Lois ou Théorème de De Morgan</a:t>
            </a:r>
          </a:p>
        </p:txBody>
      </p:sp>
      <p:sp>
        <p:nvSpPr>
          <p:cNvPr id="3" name="Espace réservé du contenu 2"/>
          <p:cNvSpPr>
            <a:spLocks noGrp="1"/>
          </p:cNvSpPr>
          <p:nvPr>
            <p:ph idx="1"/>
          </p:nvPr>
        </p:nvSpPr>
        <p:spPr>
          <a:xfrm>
            <a:off x="822959" y="1556951"/>
            <a:ext cx="2020849" cy="359881"/>
          </a:xfrm>
        </p:spPr>
        <p:txBody>
          <a:bodyPr>
            <a:normAutofit lnSpcReduction="10000"/>
          </a:bodyPr>
          <a:lstStyle/>
          <a:p>
            <a:r>
              <a:rPr lang="fr-FR"/>
              <a:t>Lois générales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46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10" name="Object 2"/>
          <p:cNvGraphicFramePr>
            <a:graphicFrameLocks noChangeAspect="1"/>
          </p:cNvGraphicFramePr>
          <p:nvPr>
            <p:extLst>
              <p:ext uri="{D42A27DB-BD31-4B8C-83A1-F6EECF244321}">
                <p14:modId xmlns:p14="http://schemas.microsoft.com/office/powerpoint/2010/main" val="2012880495"/>
              </p:ext>
            </p:extLst>
          </p:nvPr>
        </p:nvGraphicFramePr>
        <p:xfrm>
          <a:off x="899592" y="2060848"/>
          <a:ext cx="7416824" cy="1291322"/>
        </p:xfrm>
        <a:graphic>
          <a:graphicData uri="http://schemas.openxmlformats.org/presentationml/2006/ole">
            <mc:AlternateContent xmlns:mc="http://schemas.openxmlformats.org/markup-compatibility/2006">
              <mc:Choice xmlns:v="urn:schemas-microsoft-com:vml" Requires="v">
                <p:oleObj spid="_x0000_s4705974" name="Équation" r:id="rId3" imgW="2323800" imgH="406080" progId="Equation.3">
                  <p:embed/>
                </p:oleObj>
              </mc:Choice>
              <mc:Fallback>
                <p:oleObj name="Équation" r:id="rId3" imgW="2323800" imgH="4060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060848"/>
                        <a:ext cx="7416824" cy="1291322"/>
                      </a:xfrm>
                      <a:prstGeom prst="rect">
                        <a:avLst/>
                      </a:prstGeom>
                      <a:noFill/>
                      <a:ln>
                        <a:noFill/>
                      </a:ln>
                      <a:effectLst/>
                      <a:extLst/>
                    </p:spPr>
                  </p:pic>
                </p:oleObj>
              </mc:Fallback>
            </mc:AlternateContent>
          </a:graphicData>
        </a:graphic>
      </p:graphicFrame>
      <p:sp>
        <p:nvSpPr>
          <p:cNvPr id="11" name="Espace réservé du contenu 2"/>
          <p:cNvSpPr txBox="1">
            <a:spLocks/>
          </p:cNvSpPr>
          <p:nvPr/>
        </p:nvSpPr>
        <p:spPr>
          <a:xfrm>
            <a:off x="822959" y="3429000"/>
            <a:ext cx="3853816" cy="35988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Plus simplement avec 2 variables :</a:t>
            </a:r>
          </a:p>
        </p:txBody>
      </p:sp>
      <mc:AlternateContent xmlns:mc="http://schemas.openxmlformats.org/markup-compatibility/2006" xmlns:a14="http://schemas.microsoft.com/office/drawing/2010/main">
        <mc:Choice Requires="a14">
          <p:sp>
            <p:nvSpPr>
              <p:cNvPr id="13" name="ZoneTexte 12"/>
              <p:cNvSpPr txBox="1"/>
              <p:nvPr/>
            </p:nvSpPr>
            <p:spPr>
              <a:xfrm>
                <a:off x="1115616" y="3861048"/>
                <a:ext cx="2088232" cy="440377"/>
              </a:xfrm>
              <a:prstGeom prst="rect">
                <a:avLst/>
              </a:prstGeom>
              <a:noFill/>
            </p:spPr>
            <p:txBody>
              <a:bodyPr wrap="square" lIns="0" tIns="0" rIns="0" bIns="0" rtlCol="0">
                <a:spAutoFit/>
              </a:bodyPr>
              <a:lstStyle/>
              <a:p>
                <a14:m>
                  <m:oMath xmlns:m="http://schemas.openxmlformats.org/officeDocument/2006/math">
                    <m:acc>
                      <m:accPr>
                        <m:chr m:val="̅"/>
                        <m:ctrlPr>
                          <a:rPr lang="fr-FR" i="1">
                            <a:solidFill>
                              <a:schemeClr val="tx1"/>
                            </a:solidFill>
                            <a:latin typeface="Cambria Math" charset="0"/>
                          </a:rPr>
                        </m:ctrlPr>
                      </m:accPr>
                      <m:e>
                        <m:r>
                          <a:rPr lang="fr-FR" b="0" i="1">
                            <a:solidFill>
                              <a:schemeClr val="tx1"/>
                            </a:solidFill>
                            <a:latin typeface="Cambria Math" charset="0"/>
                          </a:rPr>
                          <m:t>𝑎</m:t>
                        </m:r>
                        <m:r>
                          <a:rPr lang="fr-FR" b="0" i="1">
                            <a:solidFill>
                              <a:schemeClr val="tx1"/>
                            </a:solidFill>
                            <a:latin typeface="Cambria Math" charset="0"/>
                          </a:rPr>
                          <m:t>+</m:t>
                        </m:r>
                        <m:r>
                          <a:rPr lang="fr-FR" b="0" i="1">
                            <a:solidFill>
                              <a:schemeClr val="tx1"/>
                            </a:solidFill>
                            <a:latin typeface="Cambria Math" charset="0"/>
                          </a:rPr>
                          <m:t>𝑏</m:t>
                        </m:r>
                      </m:e>
                    </m:acc>
                    <m:r>
                      <a:rPr lang="fr-FR" i="1">
                        <a:solidFill>
                          <a:schemeClr val="tx1"/>
                        </a:solidFill>
                        <a:latin typeface="Cambria Math" charset="0"/>
                      </a:rPr>
                      <m:t> </m:t>
                    </m:r>
                  </m:oMath>
                </a14:m>
                <a:r>
                  <a:rPr lang="fr-FR">
                    <a:solidFill>
                      <a:schemeClr val="tx1"/>
                    </a:solidFill>
                  </a:rPr>
                  <a:t>= </a:t>
                </a:r>
                <a14:m>
                  <m:oMath xmlns:m="http://schemas.openxmlformats.org/officeDocument/2006/math">
                    <m:acc>
                      <m:accPr>
                        <m:chr m:val="̅"/>
                        <m:ctrlPr>
                          <a:rPr lang="fr-FR" i="1">
                            <a:solidFill>
                              <a:schemeClr val="tx1"/>
                            </a:solidFill>
                            <a:latin typeface="Cambria Math" charset="0"/>
                          </a:rPr>
                        </m:ctrlPr>
                      </m:accPr>
                      <m:e>
                        <m:r>
                          <a:rPr lang="fr-FR" b="0" i="1">
                            <a:solidFill>
                              <a:schemeClr val="tx1"/>
                            </a:solidFill>
                            <a:latin typeface="Cambria Math" charset="0"/>
                          </a:rPr>
                          <m:t>𝑎</m:t>
                        </m:r>
                      </m:e>
                    </m:acc>
                  </m:oMath>
                </a14:m>
                <a:r>
                  <a:rPr lang="fr-FR">
                    <a:solidFill>
                      <a:schemeClr val="tx1"/>
                    </a:solidFill>
                  </a:rPr>
                  <a:t> . </a:t>
                </a:r>
                <a14:m>
                  <m:oMath xmlns:m="http://schemas.openxmlformats.org/officeDocument/2006/math">
                    <m:acc>
                      <m:accPr>
                        <m:chr m:val="̅"/>
                        <m:ctrlPr>
                          <a:rPr lang="fr-FR" i="1">
                            <a:solidFill>
                              <a:schemeClr val="tx1"/>
                            </a:solidFill>
                            <a:latin typeface="Cambria Math" charset="0"/>
                          </a:rPr>
                        </m:ctrlPr>
                      </m:accPr>
                      <m:e>
                        <m:r>
                          <a:rPr lang="fr-FR" b="0" i="1">
                            <a:solidFill>
                              <a:schemeClr val="tx1"/>
                            </a:solidFill>
                            <a:latin typeface="Cambria Math" charset="0"/>
                          </a:rPr>
                          <m:t>𝑏</m:t>
                        </m:r>
                      </m:e>
                    </m:acc>
                  </m:oMath>
                </a14:m>
                <a:endParaRPr lang="fr-FR">
                  <a:solidFill>
                    <a:schemeClr val="tx1"/>
                  </a:solidFill>
                </a:endParaRPr>
              </a:p>
            </p:txBody>
          </p:sp>
        </mc:Choice>
        <mc:Fallback xmlns="">
          <p:sp>
            <p:nvSpPr>
              <p:cNvPr id="13" name="ZoneTexte 12"/>
              <p:cNvSpPr txBox="1">
                <a:spLocks noRot="1" noChangeAspect="1" noMove="1" noResize="1" noEditPoints="1" noAdjustHandles="1" noChangeArrowheads="1" noChangeShapeType="1" noTextEdit="1"/>
              </p:cNvSpPr>
              <p:nvPr/>
            </p:nvSpPr>
            <p:spPr>
              <a:xfrm>
                <a:off x="1115616" y="3861048"/>
                <a:ext cx="2088232" cy="440377"/>
              </a:xfrm>
              <a:prstGeom prst="rect">
                <a:avLst/>
              </a:prstGeom>
              <a:blipFill rotWithShape="0">
                <a:blip r:embed="rId5"/>
                <a:stretch>
                  <a:fillRect t="-21918" b="-4794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p:cNvSpPr txBox="1"/>
              <p:nvPr/>
            </p:nvSpPr>
            <p:spPr>
              <a:xfrm>
                <a:off x="3779912" y="3861048"/>
                <a:ext cx="2088232" cy="440377"/>
              </a:xfrm>
              <a:prstGeom prst="rect">
                <a:avLst/>
              </a:prstGeom>
              <a:noFill/>
            </p:spPr>
            <p:txBody>
              <a:bodyPr wrap="square" lIns="0" tIns="0" rIns="0" bIns="0" rtlCol="0">
                <a:spAutoFit/>
              </a:bodyPr>
              <a:lstStyle/>
              <a:p>
                <a14:m>
                  <m:oMath xmlns:m="http://schemas.openxmlformats.org/officeDocument/2006/math">
                    <m:acc>
                      <m:accPr>
                        <m:chr m:val="̅"/>
                        <m:ctrlPr>
                          <a:rPr lang="fr-FR" i="1">
                            <a:solidFill>
                              <a:schemeClr val="tx1"/>
                            </a:solidFill>
                            <a:latin typeface="Cambria Math" charset="0"/>
                          </a:rPr>
                        </m:ctrlPr>
                      </m:accPr>
                      <m:e>
                        <m:r>
                          <a:rPr lang="fr-FR" b="0" i="1">
                            <a:solidFill>
                              <a:schemeClr val="tx1"/>
                            </a:solidFill>
                            <a:latin typeface="Cambria Math" charset="0"/>
                          </a:rPr>
                          <m:t>𝑎</m:t>
                        </m:r>
                        <m:r>
                          <a:rPr lang="fr-FR" b="0" i="1">
                            <a:solidFill>
                              <a:schemeClr val="tx1"/>
                            </a:solidFill>
                            <a:latin typeface="Cambria Math" charset="0"/>
                          </a:rPr>
                          <m:t>.</m:t>
                        </m:r>
                        <m:r>
                          <a:rPr lang="fr-FR" b="0" i="1">
                            <a:solidFill>
                              <a:schemeClr val="tx1"/>
                            </a:solidFill>
                            <a:latin typeface="Cambria Math" charset="0"/>
                          </a:rPr>
                          <m:t>𝑏</m:t>
                        </m:r>
                      </m:e>
                    </m:acc>
                    <m:r>
                      <a:rPr lang="fr-FR" i="1">
                        <a:solidFill>
                          <a:schemeClr val="tx1"/>
                        </a:solidFill>
                        <a:latin typeface="Cambria Math" charset="0"/>
                      </a:rPr>
                      <m:t> </m:t>
                    </m:r>
                  </m:oMath>
                </a14:m>
                <a:r>
                  <a:rPr lang="fr-FR">
                    <a:solidFill>
                      <a:schemeClr val="tx1"/>
                    </a:solidFill>
                  </a:rPr>
                  <a:t>= </a:t>
                </a:r>
                <a14:m>
                  <m:oMath xmlns:m="http://schemas.openxmlformats.org/officeDocument/2006/math">
                    <m:acc>
                      <m:accPr>
                        <m:chr m:val="̅"/>
                        <m:ctrlPr>
                          <a:rPr lang="fr-FR" i="1">
                            <a:solidFill>
                              <a:schemeClr val="tx1"/>
                            </a:solidFill>
                            <a:latin typeface="Cambria Math" charset="0"/>
                          </a:rPr>
                        </m:ctrlPr>
                      </m:accPr>
                      <m:e>
                        <m:r>
                          <a:rPr lang="fr-FR" b="0" i="1">
                            <a:solidFill>
                              <a:schemeClr val="tx1"/>
                            </a:solidFill>
                            <a:latin typeface="Cambria Math" charset="0"/>
                          </a:rPr>
                          <m:t>𝑎</m:t>
                        </m:r>
                      </m:e>
                    </m:acc>
                  </m:oMath>
                </a14:m>
                <a:r>
                  <a:rPr lang="fr-FR">
                    <a:solidFill>
                      <a:schemeClr val="tx1"/>
                    </a:solidFill>
                  </a:rPr>
                  <a:t> + </a:t>
                </a:r>
                <a14:m>
                  <m:oMath xmlns:m="http://schemas.openxmlformats.org/officeDocument/2006/math">
                    <m:acc>
                      <m:accPr>
                        <m:chr m:val="̅"/>
                        <m:ctrlPr>
                          <a:rPr lang="fr-FR" i="1">
                            <a:solidFill>
                              <a:schemeClr val="tx1"/>
                            </a:solidFill>
                            <a:latin typeface="Cambria Math" charset="0"/>
                          </a:rPr>
                        </m:ctrlPr>
                      </m:accPr>
                      <m:e>
                        <m:r>
                          <a:rPr lang="fr-FR" b="0" i="1">
                            <a:solidFill>
                              <a:schemeClr val="tx1"/>
                            </a:solidFill>
                            <a:latin typeface="Cambria Math" charset="0"/>
                          </a:rPr>
                          <m:t>𝑏</m:t>
                        </m:r>
                      </m:e>
                    </m:acc>
                  </m:oMath>
                </a14:m>
                <a:endParaRPr lang="fr-FR">
                  <a:solidFill>
                    <a:schemeClr val="tx1"/>
                  </a:solidFill>
                </a:endParaRPr>
              </a:p>
            </p:txBody>
          </p:sp>
        </mc:Choice>
        <mc:Fallback xmlns="">
          <p:sp>
            <p:nvSpPr>
              <p:cNvPr id="14" name="ZoneTexte 13"/>
              <p:cNvSpPr txBox="1">
                <a:spLocks noRot="1" noChangeAspect="1" noMove="1" noResize="1" noEditPoints="1" noAdjustHandles="1" noChangeArrowheads="1" noChangeShapeType="1" noTextEdit="1"/>
              </p:cNvSpPr>
              <p:nvPr/>
            </p:nvSpPr>
            <p:spPr>
              <a:xfrm>
                <a:off x="3779912" y="3861048"/>
                <a:ext cx="2088232" cy="440377"/>
              </a:xfrm>
              <a:prstGeom prst="rect">
                <a:avLst/>
              </a:prstGeom>
              <a:blipFill rotWithShape="0">
                <a:blip r:embed="rId6"/>
                <a:stretch>
                  <a:fillRect t="-21918" b="-47945"/>
                </a:stretch>
              </a:blipFill>
            </p:spPr>
            <p:txBody>
              <a:bodyPr/>
              <a:lstStyle/>
              <a:p>
                <a:r>
                  <a:rPr lang="fr-FR">
                    <a:noFill/>
                  </a:rPr>
                  <a:t> </a:t>
                </a:r>
              </a:p>
            </p:txBody>
          </p:sp>
        </mc:Fallback>
      </mc:AlternateContent>
      <p:graphicFrame>
        <p:nvGraphicFramePr>
          <p:cNvPr id="16" name="Object 4"/>
          <p:cNvGraphicFramePr>
            <a:graphicFrameLocks noChangeAspect="1"/>
          </p:cNvGraphicFramePr>
          <p:nvPr/>
        </p:nvGraphicFramePr>
        <p:xfrm>
          <a:off x="737543" y="4908029"/>
          <a:ext cx="8229600" cy="1371600"/>
        </p:xfrm>
        <a:graphic>
          <a:graphicData uri="http://schemas.openxmlformats.org/presentationml/2006/ole">
            <mc:AlternateContent xmlns:mc="http://schemas.openxmlformats.org/markup-compatibility/2006">
              <mc:Choice xmlns:v="urn:schemas-microsoft-com:vml" Requires="v">
                <p:oleObj spid="_x0000_s4705975" name="Équation" r:id="rId7" imgW="3593880" imgH="431640" progId="Equation.3">
                  <p:embed/>
                </p:oleObj>
              </mc:Choice>
              <mc:Fallback>
                <p:oleObj name="Équation" r:id="rId7" imgW="359388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543" y="4908029"/>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 Box 5"/>
          <p:cNvSpPr txBox="1">
            <a:spLocks noChangeArrowheads="1"/>
          </p:cNvSpPr>
          <p:nvPr/>
        </p:nvSpPr>
        <p:spPr bwMode="auto">
          <a:xfrm>
            <a:off x="822958" y="4365104"/>
            <a:ext cx="3605025" cy="369332"/>
          </a:xfrm>
          <a:prstGeom prst="rect">
            <a:avLst/>
          </a:prstGeom>
        </p:spPr>
        <p:txBody>
          <a:bodyPr vert="horz" lIns="0" tIns="45720" rIns="0" bIns="45720" rtlCol="0">
            <a:normAutofit/>
          </a:bodyPr>
          <a:lstStyle>
            <a:defPPr>
              <a:defRPr lang="en-US"/>
            </a:defPPr>
            <a:lvl1pPr marL="91440" indent="-91440" algn="just" defTabSz="91440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0" sz="2000">
                <a:solidFill>
                  <a:schemeClr val="tx1">
                    <a:lumMod val="75000"/>
                    <a:lumOff val="25000"/>
                  </a:schemeClr>
                </a:solidFill>
                <a:latin typeface="+mn-lt"/>
              </a:defRPr>
            </a:lvl1pPr>
            <a:lvl2pPr marL="384048" indent="-182880" defTabSz="914400" eaLnBrk="1" latinLnBrk="0" hangingPunct="1">
              <a:lnSpc>
                <a:spcPct val="90000"/>
              </a:lnSpc>
              <a:spcBef>
                <a:spcPts val="200"/>
              </a:spcBef>
              <a:spcAft>
                <a:spcPts val="400"/>
              </a:spcAft>
              <a:buClr>
                <a:schemeClr val="accent1"/>
              </a:buClr>
              <a:buFont typeface="Calibri" pitchFamily="34" charset="0"/>
              <a:buChar char="◦"/>
              <a:defRPr sz="1800">
                <a:solidFill>
                  <a:schemeClr val="tx1">
                    <a:lumMod val="75000"/>
                    <a:lumOff val="25000"/>
                  </a:schemeClr>
                </a:solidFill>
                <a:latin typeface="+mn-lt"/>
              </a:defRPr>
            </a:lvl2pPr>
            <a:lvl3pPr marL="566928" indent="-182880" defTabSz="914400" eaLnBrk="1" latinLnBrk="0" hangingPunct="1">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3pPr>
            <a:lvl4pPr marL="749808" indent="-182880" defTabSz="914400" eaLnBrk="1" latinLnBrk="0" hangingPunct="1">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4pPr>
            <a:lvl5pPr marL="932688" indent="-182880" defTabSz="914400" eaLnBrk="1" latinLnBrk="0" hangingPunct="1">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r>
              <a:rPr lang="fr-FR"/>
              <a:t>Quelques exemples :</a:t>
            </a:r>
          </a:p>
        </p:txBody>
      </p:sp>
    </p:spTree>
    <p:extLst>
      <p:ext uri="{BB962C8B-B14F-4D97-AF65-F5344CB8AC3E}">
        <p14:creationId xmlns:p14="http://schemas.microsoft.com/office/powerpoint/2010/main" val="773670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3" grpId="0"/>
      <p:bldP spid="14"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Lois ou Théorème de De Morgan</a:t>
            </a:r>
          </a:p>
        </p:txBody>
      </p:sp>
      <p:sp>
        <p:nvSpPr>
          <p:cNvPr id="3" name="Espace réservé du contenu 2"/>
          <p:cNvSpPr>
            <a:spLocks noGrp="1"/>
          </p:cNvSpPr>
          <p:nvPr>
            <p:ph idx="1"/>
          </p:nvPr>
        </p:nvSpPr>
        <p:spPr>
          <a:xfrm>
            <a:off x="822959" y="1556951"/>
            <a:ext cx="6629361" cy="431889"/>
          </a:xfrm>
        </p:spPr>
        <p:txBody>
          <a:bodyPr/>
          <a:lstStyle/>
          <a:p>
            <a:r>
              <a:rPr lang="fr-FR"/>
              <a:t>De même, on peut démontrer les propriétés d’absorption :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47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Espace réservé du contenu 2"/>
          <p:cNvSpPr txBox="1">
            <a:spLocks/>
          </p:cNvSpPr>
          <p:nvPr/>
        </p:nvSpPr>
        <p:spPr>
          <a:xfrm>
            <a:off x="4067944" y="2060848"/>
            <a:ext cx="2232248" cy="576064"/>
          </a:xfrm>
          <a:prstGeom prst="rect">
            <a:avLst/>
          </a:prstGeom>
          <a:ln w="38100">
            <a:solidFill>
              <a:srgbClr val="FF0000"/>
            </a:solidFill>
          </a:ln>
        </p:spPr>
        <p:txBody>
          <a:bodyPr vert="horz" lIns="0" tIns="45720" rIns="0" bIns="45720" rtlCol="0" anchor="ctr">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latin typeface="Calibri_boole" charset="0"/>
                <a:ea typeface="Calibri_boole" charset="0"/>
                <a:cs typeface="Calibri_boole" charset="0"/>
              </a:rPr>
              <a:t>a.b + B = a + B</a:t>
            </a:r>
          </a:p>
        </p:txBody>
      </p:sp>
      <mc:AlternateContent xmlns:mc="http://schemas.openxmlformats.org/markup-compatibility/2006" xmlns:a14="http://schemas.microsoft.com/office/drawing/2010/main">
        <mc:Choice Requires="a14">
          <p:sp>
            <p:nvSpPr>
              <p:cNvPr id="8" name="ZoneTexte 7"/>
              <p:cNvSpPr txBox="1"/>
              <p:nvPr/>
            </p:nvSpPr>
            <p:spPr>
              <a:xfrm>
                <a:off x="683568" y="3140968"/>
                <a:ext cx="2006960" cy="4403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a:solidFill>
                            <a:schemeClr val="tx1"/>
                          </a:solidFill>
                          <a:latin typeface="Cambria Math" charset="0"/>
                        </a:rPr>
                        <m:t>𝑆</m:t>
                      </m:r>
                      <m:r>
                        <a:rPr lang="fr-FR" b="0" i="1">
                          <a:solidFill>
                            <a:schemeClr val="tx1"/>
                          </a:solidFill>
                          <a:latin typeface="Cambria Math" charset="0"/>
                        </a:rPr>
                        <m:t>=</m:t>
                      </m:r>
                      <m:r>
                        <a:rPr lang="fr-FR" b="0" i="1">
                          <a:solidFill>
                            <a:schemeClr val="tx1"/>
                          </a:solidFill>
                          <a:latin typeface="Cambria Math" charset="0"/>
                        </a:rPr>
                        <m:t>𝑎</m:t>
                      </m:r>
                      <m:r>
                        <a:rPr lang="fr-FR" b="0" i="1">
                          <a:solidFill>
                            <a:schemeClr val="tx1"/>
                          </a:solidFill>
                          <a:latin typeface="Cambria Math" charset="0"/>
                        </a:rPr>
                        <m:t>.</m:t>
                      </m:r>
                      <m:r>
                        <a:rPr lang="fr-FR" b="0" i="1">
                          <a:solidFill>
                            <a:schemeClr val="tx1"/>
                          </a:solidFill>
                          <a:latin typeface="Cambria Math" charset="0"/>
                        </a:rPr>
                        <m:t>𝑏</m:t>
                      </m:r>
                      <m:r>
                        <a:rPr lang="fr-FR" b="0" i="1">
                          <a:solidFill>
                            <a:schemeClr val="tx1"/>
                          </a:solidFill>
                          <a:latin typeface="Cambria Math" charset="0"/>
                        </a:rPr>
                        <m:t>+ </m:t>
                      </m:r>
                      <m:acc>
                        <m:accPr>
                          <m:chr m:val="̅"/>
                          <m:ctrlPr>
                            <a:rPr lang="fr-FR" b="0" i="1">
                              <a:solidFill>
                                <a:schemeClr val="tx1"/>
                              </a:solidFill>
                              <a:latin typeface="Cambria Math" charset="0"/>
                            </a:rPr>
                          </m:ctrlPr>
                        </m:accPr>
                        <m:e>
                          <m:r>
                            <a:rPr lang="fr-FR" b="0" i="1">
                              <a:solidFill>
                                <a:schemeClr val="tx1"/>
                              </a:solidFill>
                              <a:latin typeface="Cambria Math" charset="0"/>
                            </a:rPr>
                            <m:t>𝑏</m:t>
                          </m:r>
                        </m:e>
                      </m:acc>
                    </m:oMath>
                  </m:oMathPara>
                </a14:m>
                <a:endParaRPr lang="fr-FR"/>
              </a:p>
            </p:txBody>
          </p:sp>
        </mc:Choice>
        <mc:Fallback xmlns="">
          <p:sp>
            <p:nvSpPr>
              <p:cNvPr id="8" name="ZoneTexte 7"/>
              <p:cNvSpPr txBox="1">
                <a:spLocks noRot="1" noChangeAspect="1" noMove="1" noResize="1" noEditPoints="1" noAdjustHandles="1" noChangeArrowheads="1" noChangeShapeType="1" noTextEdit="1"/>
              </p:cNvSpPr>
              <p:nvPr/>
            </p:nvSpPr>
            <p:spPr>
              <a:xfrm>
                <a:off x="683568" y="3140968"/>
                <a:ext cx="2006960" cy="440377"/>
              </a:xfrm>
              <a:prstGeom prst="rect">
                <a:avLst/>
              </a:prstGeom>
              <a:blipFill rotWithShape="0">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p:cNvSpPr txBox="1"/>
              <p:nvPr/>
            </p:nvSpPr>
            <p:spPr>
              <a:xfrm>
                <a:off x="683568" y="3645024"/>
                <a:ext cx="2006960" cy="497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b="0" i="1">
                              <a:solidFill>
                                <a:schemeClr val="tx1"/>
                              </a:solidFill>
                              <a:latin typeface="Cambria Math" charset="0"/>
                            </a:rPr>
                          </m:ctrlPr>
                        </m:accPr>
                        <m:e>
                          <m:r>
                            <a:rPr lang="fr-FR" b="0" i="1">
                              <a:solidFill>
                                <a:schemeClr val="tx1"/>
                              </a:solidFill>
                              <a:latin typeface="Cambria Math" charset="0"/>
                            </a:rPr>
                            <m:t>𝑆</m:t>
                          </m:r>
                        </m:e>
                      </m:acc>
                      <m:r>
                        <a:rPr lang="fr-FR" b="0" i="1">
                          <a:solidFill>
                            <a:schemeClr val="tx1"/>
                          </a:solidFill>
                          <a:latin typeface="Cambria Math" charset="0"/>
                        </a:rPr>
                        <m:t>=</m:t>
                      </m:r>
                      <m:acc>
                        <m:accPr>
                          <m:chr m:val="̅"/>
                          <m:ctrlPr>
                            <a:rPr lang="fr-FR" b="0" i="1">
                              <a:solidFill>
                                <a:schemeClr val="tx1"/>
                              </a:solidFill>
                              <a:latin typeface="Cambria Math" charset="0"/>
                            </a:rPr>
                          </m:ctrlPr>
                        </m:accPr>
                        <m:e>
                          <m:r>
                            <a:rPr lang="fr-FR" i="1">
                              <a:solidFill>
                                <a:schemeClr val="tx1"/>
                              </a:solidFill>
                              <a:latin typeface="Cambria Math" charset="0"/>
                            </a:rPr>
                            <m:t>𝑎</m:t>
                          </m:r>
                          <m:r>
                            <a:rPr lang="fr-FR" i="1">
                              <a:solidFill>
                                <a:schemeClr val="tx1"/>
                              </a:solidFill>
                              <a:latin typeface="Cambria Math" charset="0"/>
                            </a:rPr>
                            <m:t>.</m:t>
                          </m:r>
                          <m:r>
                            <a:rPr lang="fr-FR" i="1">
                              <a:solidFill>
                                <a:schemeClr val="tx1"/>
                              </a:solidFill>
                              <a:latin typeface="Cambria Math" charset="0"/>
                            </a:rPr>
                            <m:t>𝑏</m:t>
                          </m:r>
                          <m:r>
                            <a:rPr lang="fr-FR" i="1">
                              <a:solidFill>
                                <a:schemeClr val="tx1"/>
                              </a:solidFill>
                              <a:latin typeface="Cambria Math" charset="0"/>
                            </a:rPr>
                            <m:t>+ </m:t>
                          </m:r>
                          <m:acc>
                            <m:accPr>
                              <m:chr m:val="̅"/>
                              <m:ctrlPr>
                                <a:rPr lang="fr-FR" i="1">
                                  <a:solidFill>
                                    <a:schemeClr val="tx1"/>
                                  </a:solidFill>
                                  <a:latin typeface="Cambria Math" charset="0"/>
                                </a:rPr>
                              </m:ctrlPr>
                            </m:accPr>
                            <m:e>
                              <m:r>
                                <a:rPr lang="fr-FR" i="1">
                                  <a:solidFill>
                                    <a:schemeClr val="tx1"/>
                                  </a:solidFill>
                                  <a:latin typeface="Cambria Math" charset="0"/>
                                </a:rPr>
                                <m:t>𝑏</m:t>
                              </m:r>
                            </m:e>
                          </m:acc>
                        </m:e>
                      </m:acc>
                    </m:oMath>
                  </m:oMathPara>
                </a14:m>
                <a:endParaRPr lang="fr-FR"/>
              </a:p>
            </p:txBody>
          </p:sp>
        </mc:Choice>
        <mc:Fallback xmlns="">
          <p:sp>
            <p:nvSpPr>
              <p:cNvPr id="10" name="ZoneTexte 9"/>
              <p:cNvSpPr txBox="1">
                <a:spLocks noRot="1" noChangeAspect="1" noMove="1" noResize="1" noEditPoints="1" noAdjustHandles="1" noChangeArrowheads="1" noChangeShapeType="1" noTextEdit="1"/>
              </p:cNvSpPr>
              <p:nvPr/>
            </p:nvSpPr>
            <p:spPr>
              <a:xfrm>
                <a:off x="683568" y="3645024"/>
                <a:ext cx="2006960" cy="497700"/>
              </a:xfrm>
              <a:prstGeom prst="rect">
                <a:avLst/>
              </a:prstGeom>
              <a:blipFill rotWithShape="0">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2987824" y="3645024"/>
                <a:ext cx="2032095" cy="486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a:solidFill>
                            <a:schemeClr val="tx1"/>
                          </a:solidFill>
                          <a:latin typeface="Cambria Math" charset="0"/>
                        </a:rPr>
                        <m:t>=</m:t>
                      </m:r>
                      <m:d>
                        <m:dPr>
                          <m:ctrlPr>
                            <a:rPr lang="fr-FR" b="0" i="1">
                              <a:solidFill>
                                <a:schemeClr val="tx1"/>
                              </a:solidFill>
                              <a:latin typeface="Cambria Math" charset="0"/>
                            </a:rPr>
                          </m:ctrlPr>
                        </m:dPr>
                        <m:e>
                          <m:acc>
                            <m:accPr>
                              <m:chr m:val="̅"/>
                              <m:ctrlPr>
                                <a:rPr lang="fr-FR" b="0" i="1">
                                  <a:solidFill>
                                    <a:schemeClr val="tx1"/>
                                  </a:solidFill>
                                  <a:latin typeface="Cambria Math" charset="0"/>
                                </a:rPr>
                              </m:ctrlPr>
                            </m:accPr>
                            <m:e>
                              <m:r>
                                <a:rPr lang="fr-FR" b="0" i="1">
                                  <a:solidFill>
                                    <a:schemeClr val="tx1"/>
                                  </a:solidFill>
                                  <a:latin typeface="Cambria Math" charset="0"/>
                                </a:rPr>
                                <m:t>𝑎</m:t>
                              </m:r>
                            </m:e>
                          </m:acc>
                          <m:r>
                            <a:rPr lang="fr-FR" b="0" i="1">
                              <a:solidFill>
                                <a:schemeClr val="tx1"/>
                              </a:solidFill>
                              <a:latin typeface="Cambria Math" charset="0"/>
                            </a:rPr>
                            <m:t>+ </m:t>
                          </m:r>
                          <m:acc>
                            <m:accPr>
                              <m:chr m:val="̅"/>
                              <m:ctrlPr>
                                <a:rPr lang="fr-FR" b="0" i="1">
                                  <a:solidFill>
                                    <a:schemeClr val="tx1"/>
                                  </a:solidFill>
                                  <a:latin typeface="Cambria Math" charset="0"/>
                                </a:rPr>
                              </m:ctrlPr>
                            </m:accPr>
                            <m:e>
                              <m:r>
                                <a:rPr lang="fr-FR" b="0" i="1">
                                  <a:solidFill>
                                    <a:schemeClr val="tx1"/>
                                  </a:solidFill>
                                  <a:latin typeface="Cambria Math" charset="0"/>
                                </a:rPr>
                                <m:t>𝑏</m:t>
                              </m:r>
                            </m:e>
                          </m:acc>
                        </m:e>
                      </m:d>
                      <m:r>
                        <a:rPr lang="fr-FR" b="0" i="1">
                          <a:solidFill>
                            <a:schemeClr val="tx1"/>
                          </a:solidFill>
                          <a:latin typeface="Cambria Math" charset="0"/>
                        </a:rPr>
                        <m:t>.</m:t>
                      </m:r>
                      <m:r>
                        <a:rPr lang="fr-FR" b="0" i="1">
                          <a:solidFill>
                            <a:schemeClr val="tx1"/>
                          </a:solidFill>
                          <a:latin typeface="Cambria Math" charset="0"/>
                        </a:rPr>
                        <m:t>𝑏</m:t>
                      </m:r>
                    </m:oMath>
                  </m:oMathPara>
                </a14:m>
                <a:endParaRPr lang="fr-FR"/>
              </a:p>
            </p:txBody>
          </p:sp>
        </mc:Choice>
        <mc:Fallback xmlns="">
          <p:sp>
            <p:nvSpPr>
              <p:cNvPr id="11" name="ZoneTexte 10"/>
              <p:cNvSpPr txBox="1">
                <a:spLocks noRot="1" noChangeAspect="1" noMove="1" noResize="1" noEditPoints="1" noAdjustHandles="1" noChangeArrowheads="1" noChangeShapeType="1" noTextEdit="1"/>
              </p:cNvSpPr>
              <p:nvPr/>
            </p:nvSpPr>
            <p:spPr>
              <a:xfrm>
                <a:off x="2987824" y="3645024"/>
                <a:ext cx="2032095" cy="486352"/>
              </a:xfrm>
              <a:prstGeom prst="rect">
                <a:avLst/>
              </a:prstGeom>
              <a:blipFill rotWithShape="0">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971600" y="4293096"/>
                <a:ext cx="2123402" cy="4403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a:solidFill>
                            <a:schemeClr val="tx1"/>
                          </a:solidFill>
                          <a:latin typeface="Cambria Math" charset="0"/>
                        </a:rPr>
                        <m:t>= </m:t>
                      </m:r>
                      <m:acc>
                        <m:accPr>
                          <m:chr m:val="̅"/>
                          <m:ctrlPr>
                            <a:rPr lang="fr-FR" b="0" i="1">
                              <a:solidFill>
                                <a:schemeClr val="tx1"/>
                              </a:solidFill>
                              <a:latin typeface="Cambria Math" charset="0"/>
                            </a:rPr>
                          </m:ctrlPr>
                        </m:accPr>
                        <m:e>
                          <m:r>
                            <a:rPr lang="fr-FR" b="0" i="1">
                              <a:solidFill>
                                <a:schemeClr val="tx1"/>
                              </a:solidFill>
                              <a:latin typeface="Cambria Math" charset="0"/>
                            </a:rPr>
                            <m:t>𝑎</m:t>
                          </m:r>
                          <m:r>
                            <a:rPr lang="fr-FR" b="0" i="1">
                              <a:solidFill>
                                <a:schemeClr val="tx1"/>
                              </a:solidFill>
                              <a:latin typeface="Cambria Math" charset="0"/>
                            </a:rPr>
                            <m:t>.</m:t>
                          </m:r>
                        </m:e>
                      </m:acc>
                      <m:r>
                        <a:rPr lang="fr-FR" b="0" i="1">
                          <a:solidFill>
                            <a:schemeClr val="tx1"/>
                          </a:solidFill>
                          <a:latin typeface="Cambria Math" charset="0"/>
                        </a:rPr>
                        <m:t>𝑏</m:t>
                      </m:r>
                      <m:r>
                        <a:rPr lang="fr-FR" b="0" i="1">
                          <a:solidFill>
                            <a:schemeClr val="tx1"/>
                          </a:solidFill>
                          <a:latin typeface="Cambria Math" charset="0"/>
                        </a:rPr>
                        <m:t>+ </m:t>
                      </m:r>
                      <m:acc>
                        <m:accPr>
                          <m:chr m:val="̅"/>
                          <m:ctrlPr>
                            <a:rPr lang="fr-FR" b="0" i="1">
                              <a:solidFill>
                                <a:schemeClr val="tx1"/>
                              </a:solidFill>
                              <a:latin typeface="Cambria Math" charset="0"/>
                            </a:rPr>
                          </m:ctrlPr>
                        </m:accPr>
                        <m:e>
                          <m:r>
                            <a:rPr lang="fr-FR" b="0" i="1">
                              <a:solidFill>
                                <a:schemeClr val="tx1"/>
                              </a:solidFill>
                              <a:latin typeface="Cambria Math" charset="0"/>
                            </a:rPr>
                            <m:t>𝑏</m:t>
                          </m:r>
                        </m:e>
                      </m:acc>
                      <m:r>
                        <a:rPr lang="fr-FR" b="0" i="1">
                          <a:solidFill>
                            <a:schemeClr val="tx1"/>
                          </a:solidFill>
                          <a:latin typeface="Cambria Math" charset="0"/>
                        </a:rPr>
                        <m:t>.</m:t>
                      </m:r>
                      <m:r>
                        <a:rPr lang="fr-FR" b="0" i="1">
                          <a:solidFill>
                            <a:schemeClr val="tx1"/>
                          </a:solidFill>
                          <a:latin typeface="Cambria Math" charset="0"/>
                        </a:rPr>
                        <m:t>𝑏</m:t>
                      </m:r>
                    </m:oMath>
                  </m:oMathPara>
                </a14:m>
                <a:endParaRPr lang="fr-FR"/>
              </a:p>
            </p:txBody>
          </p:sp>
        </mc:Choice>
        <mc:Fallback xmlns="">
          <p:sp>
            <p:nvSpPr>
              <p:cNvPr id="12" name="ZoneTexte 11"/>
              <p:cNvSpPr txBox="1">
                <a:spLocks noRot="1" noChangeAspect="1" noMove="1" noResize="1" noEditPoints="1" noAdjustHandles="1" noChangeArrowheads="1" noChangeShapeType="1" noTextEdit="1"/>
              </p:cNvSpPr>
              <p:nvPr/>
            </p:nvSpPr>
            <p:spPr>
              <a:xfrm>
                <a:off x="971600" y="4293096"/>
                <a:ext cx="2123402" cy="440377"/>
              </a:xfrm>
              <a:prstGeom prst="rect">
                <a:avLst/>
              </a:prstGeom>
              <a:blipFill rotWithShape="0">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a:off x="3491880" y="4293096"/>
                <a:ext cx="1293046" cy="4403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b="0" i="1">
                              <a:solidFill>
                                <a:schemeClr val="tx1"/>
                              </a:solidFill>
                              <a:latin typeface="Cambria Math" charset="0"/>
                            </a:rPr>
                          </m:ctrlPr>
                        </m:accPr>
                        <m:e>
                          <m:r>
                            <a:rPr lang="fr-FR" b="0" i="1">
                              <a:solidFill>
                                <a:schemeClr val="tx1"/>
                              </a:solidFill>
                              <a:latin typeface="Cambria Math" charset="0"/>
                            </a:rPr>
                            <m:t>𝑏</m:t>
                          </m:r>
                        </m:e>
                      </m:acc>
                      <m:r>
                        <a:rPr lang="fr-FR" b="0" i="1">
                          <a:solidFill>
                            <a:schemeClr val="tx1"/>
                          </a:solidFill>
                          <a:latin typeface="Cambria Math" charset="0"/>
                        </a:rPr>
                        <m:t>.</m:t>
                      </m:r>
                      <m:r>
                        <a:rPr lang="fr-FR" b="0" i="1">
                          <a:solidFill>
                            <a:schemeClr val="tx1"/>
                          </a:solidFill>
                          <a:latin typeface="Cambria Math" charset="0"/>
                        </a:rPr>
                        <m:t>𝑏</m:t>
                      </m:r>
                      <m:r>
                        <a:rPr lang="fr-FR" b="0" i="1">
                          <a:solidFill>
                            <a:schemeClr val="tx1"/>
                          </a:solidFill>
                          <a:latin typeface="Cambria Math" charset="0"/>
                        </a:rPr>
                        <m:t>=0</m:t>
                      </m:r>
                    </m:oMath>
                  </m:oMathPara>
                </a14:m>
                <a:endParaRPr lang="fr-FR"/>
              </a:p>
            </p:txBody>
          </p:sp>
        </mc:Choice>
        <mc:Fallback xmlns="">
          <p:sp>
            <p:nvSpPr>
              <p:cNvPr id="13" name="ZoneTexte 12"/>
              <p:cNvSpPr txBox="1">
                <a:spLocks noRot="1" noChangeAspect="1" noMove="1" noResize="1" noEditPoints="1" noAdjustHandles="1" noChangeArrowheads="1" noChangeShapeType="1" noTextEdit="1"/>
              </p:cNvSpPr>
              <p:nvPr/>
            </p:nvSpPr>
            <p:spPr>
              <a:xfrm>
                <a:off x="3491880" y="4293096"/>
                <a:ext cx="1293046" cy="440377"/>
              </a:xfrm>
              <a:prstGeom prst="rect">
                <a:avLst/>
              </a:prstGeom>
              <a:blipFill rotWithShape="0">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p:cNvSpPr txBox="1"/>
              <p:nvPr/>
            </p:nvSpPr>
            <p:spPr>
              <a:xfrm>
                <a:off x="971600" y="4869160"/>
                <a:ext cx="10803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a:solidFill>
                            <a:schemeClr val="tx1"/>
                          </a:solidFill>
                          <a:latin typeface="Cambria Math" charset="0"/>
                        </a:rPr>
                        <m:t>= </m:t>
                      </m:r>
                      <m:acc>
                        <m:accPr>
                          <m:chr m:val="̅"/>
                          <m:ctrlPr>
                            <a:rPr lang="fr-FR" b="0" i="1">
                              <a:solidFill>
                                <a:schemeClr val="tx1"/>
                              </a:solidFill>
                              <a:latin typeface="Cambria Math" charset="0"/>
                            </a:rPr>
                          </m:ctrlPr>
                        </m:accPr>
                        <m:e>
                          <m:r>
                            <a:rPr lang="fr-FR" b="0" i="1">
                              <a:solidFill>
                                <a:schemeClr val="tx1"/>
                              </a:solidFill>
                              <a:latin typeface="Cambria Math" charset="0"/>
                            </a:rPr>
                            <m:t>𝑎</m:t>
                          </m:r>
                          <m:r>
                            <a:rPr lang="fr-FR" b="0" i="1">
                              <a:solidFill>
                                <a:schemeClr val="tx1"/>
                              </a:solidFill>
                              <a:latin typeface="Cambria Math" charset="0"/>
                            </a:rPr>
                            <m:t>.</m:t>
                          </m:r>
                        </m:e>
                      </m:acc>
                      <m:r>
                        <a:rPr lang="fr-FR" b="0" i="1">
                          <a:solidFill>
                            <a:schemeClr val="tx1"/>
                          </a:solidFill>
                          <a:latin typeface="Cambria Math" charset="0"/>
                        </a:rPr>
                        <m:t>𝑏</m:t>
                      </m:r>
                    </m:oMath>
                  </m:oMathPara>
                </a14:m>
                <a:endParaRPr lang="fr-FR"/>
              </a:p>
            </p:txBody>
          </p:sp>
        </mc:Choice>
        <mc:Fallback xmlns="">
          <p:sp>
            <p:nvSpPr>
              <p:cNvPr id="14" name="ZoneTexte 13"/>
              <p:cNvSpPr txBox="1">
                <a:spLocks noRot="1" noChangeAspect="1" noMove="1" noResize="1" noEditPoints="1" noAdjustHandles="1" noChangeArrowheads="1" noChangeShapeType="1" noTextEdit="1"/>
              </p:cNvSpPr>
              <p:nvPr/>
            </p:nvSpPr>
            <p:spPr>
              <a:xfrm>
                <a:off x="971600" y="4869160"/>
                <a:ext cx="1080360" cy="430887"/>
              </a:xfrm>
              <a:prstGeom prst="rect">
                <a:avLst/>
              </a:prstGeom>
              <a:blipFill rotWithShape="0">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ZoneTexte 14"/>
              <p:cNvSpPr txBox="1"/>
              <p:nvPr/>
            </p:nvSpPr>
            <p:spPr>
              <a:xfrm>
                <a:off x="683568" y="5301208"/>
                <a:ext cx="3672408" cy="489108"/>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fr-FR" b="0" i="1">
                          <a:solidFill>
                            <a:schemeClr val="tx1"/>
                          </a:solidFill>
                          <a:latin typeface="Cambria Math" charset="0"/>
                        </a:rPr>
                        <m:t>𝑆</m:t>
                      </m:r>
                      <m:r>
                        <a:rPr lang="fr-FR" b="0" i="1">
                          <a:solidFill>
                            <a:schemeClr val="tx1"/>
                          </a:solidFill>
                          <a:latin typeface="Cambria Math" charset="0"/>
                        </a:rPr>
                        <m:t>=</m:t>
                      </m:r>
                      <m:acc>
                        <m:accPr>
                          <m:chr m:val="̅"/>
                          <m:ctrlPr>
                            <a:rPr lang="fr-FR" b="0" i="1">
                              <a:solidFill>
                                <a:schemeClr val="tx1"/>
                              </a:solidFill>
                              <a:latin typeface="Cambria Math" charset="0"/>
                            </a:rPr>
                          </m:ctrlPr>
                        </m:accPr>
                        <m:e>
                          <m:acc>
                            <m:accPr>
                              <m:chr m:val="̅"/>
                              <m:ctrlPr>
                                <a:rPr lang="fr-FR" b="0" i="1">
                                  <a:solidFill>
                                    <a:schemeClr val="tx1"/>
                                  </a:solidFill>
                                  <a:latin typeface="Cambria Math" charset="0"/>
                                </a:rPr>
                              </m:ctrlPr>
                            </m:accPr>
                            <m:e>
                              <m:r>
                                <a:rPr lang="fr-FR" b="0" i="1">
                                  <a:solidFill>
                                    <a:schemeClr val="tx1"/>
                                  </a:solidFill>
                                  <a:latin typeface="Cambria Math" charset="0"/>
                                </a:rPr>
                                <m:t>𝑆</m:t>
                              </m:r>
                            </m:e>
                          </m:acc>
                        </m:e>
                      </m:acc>
                      <m:r>
                        <a:rPr lang="fr-FR" b="0" i="1">
                          <a:solidFill>
                            <a:schemeClr val="tx1"/>
                          </a:solidFill>
                          <a:latin typeface="Cambria Math" charset="0"/>
                        </a:rPr>
                        <m:t>=</m:t>
                      </m:r>
                      <m:acc>
                        <m:accPr>
                          <m:chr m:val="̅"/>
                          <m:ctrlPr>
                            <a:rPr lang="fr-FR" b="0" i="1">
                              <a:solidFill>
                                <a:schemeClr val="tx1"/>
                              </a:solidFill>
                              <a:latin typeface="Cambria Math" charset="0"/>
                            </a:rPr>
                          </m:ctrlPr>
                        </m:accPr>
                        <m:e>
                          <m:acc>
                            <m:accPr>
                              <m:chr m:val="̅"/>
                              <m:ctrlPr>
                                <a:rPr lang="fr-FR" i="1">
                                  <a:solidFill>
                                    <a:schemeClr val="tx1"/>
                                  </a:solidFill>
                                  <a:latin typeface="Cambria Math" charset="0"/>
                                </a:rPr>
                              </m:ctrlPr>
                            </m:accPr>
                            <m:e>
                              <m:r>
                                <a:rPr lang="fr-FR" i="1">
                                  <a:solidFill>
                                    <a:schemeClr val="tx1"/>
                                  </a:solidFill>
                                  <a:latin typeface="Cambria Math" charset="0"/>
                                </a:rPr>
                                <m:t>𝑎</m:t>
                              </m:r>
                            </m:e>
                          </m:acc>
                          <m:r>
                            <a:rPr lang="fr-FR" i="1">
                              <a:solidFill>
                                <a:schemeClr val="tx1"/>
                              </a:solidFill>
                              <a:latin typeface="Cambria Math" charset="0"/>
                            </a:rPr>
                            <m:t>.</m:t>
                          </m:r>
                          <m:r>
                            <a:rPr lang="fr-FR" i="1">
                              <a:solidFill>
                                <a:schemeClr val="tx1"/>
                              </a:solidFill>
                              <a:latin typeface="Cambria Math" charset="0"/>
                            </a:rPr>
                            <m:t>𝑏</m:t>
                          </m:r>
                          <m:r>
                            <m:rPr>
                              <m:nor/>
                            </m:rPr>
                            <a:rPr lang="fr-FR"/>
                            <m:t> </m:t>
                          </m:r>
                        </m:e>
                      </m:acc>
                      <m:r>
                        <a:rPr lang="fr-FR" b="0" i="0">
                          <a:solidFill>
                            <a:schemeClr val="tx1"/>
                          </a:solidFill>
                          <a:latin typeface="Cambria Math" charset="0"/>
                        </a:rPr>
                        <m:t>=</m:t>
                      </m:r>
                      <m:r>
                        <m:rPr>
                          <m:sty m:val="p"/>
                        </m:rPr>
                        <a:rPr lang="fr-FR" b="0" i="0">
                          <a:solidFill>
                            <a:schemeClr val="tx1"/>
                          </a:solidFill>
                          <a:latin typeface="Cambria Math" charset="0"/>
                        </a:rPr>
                        <m:t>a</m:t>
                      </m:r>
                      <m:r>
                        <a:rPr lang="fr-FR" b="0" i="0">
                          <a:solidFill>
                            <a:schemeClr val="tx1"/>
                          </a:solidFill>
                          <a:latin typeface="Cambria Math" charset="0"/>
                        </a:rPr>
                        <m:t>+ </m:t>
                      </m:r>
                      <m:acc>
                        <m:accPr>
                          <m:chr m:val="̅"/>
                          <m:ctrlPr>
                            <a:rPr lang="fr-FR" b="0" i="1">
                              <a:solidFill>
                                <a:schemeClr val="tx1"/>
                              </a:solidFill>
                              <a:latin typeface="Cambria Math" charset="0"/>
                            </a:rPr>
                          </m:ctrlPr>
                        </m:accPr>
                        <m:e>
                          <m:r>
                            <a:rPr lang="fr-FR" b="0" i="1">
                              <a:solidFill>
                                <a:schemeClr val="tx1"/>
                              </a:solidFill>
                              <a:latin typeface="Cambria Math" charset="0"/>
                            </a:rPr>
                            <m:t>𝑏</m:t>
                          </m:r>
                        </m:e>
                      </m:acc>
                    </m:oMath>
                  </m:oMathPara>
                </a14:m>
                <a:endParaRPr lang="fr-FR"/>
              </a:p>
            </p:txBody>
          </p:sp>
        </mc:Choice>
        <mc:Fallback xmlns="">
          <p:sp>
            <p:nvSpPr>
              <p:cNvPr id="15" name="ZoneTexte 14"/>
              <p:cNvSpPr txBox="1">
                <a:spLocks noRot="1" noChangeAspect="1" noMove="1" noResize="1" noEditPoints="1" noAdjustHandles="1" noChangeArrowheads="1" noChangeShapeType="1" noTextEdit="1"/>
              </p:cNvSpPr>
              <p:nvPr/>
            </p:nvSpPr>
            <p:spPr>
              <a:xfrm>
                <a:off x="683568" y="5301208"/>
                <a:ext cx="3672408" cy="489108"/>
              </a:xfrm>
              <a:prstGeom prst="rect">
                <a:avLst/>
              </a:prstGeom>
              <a:blipFill rotWithShape="0">
                <a:blip r:embed="rId8"/>
                <a:stretch>
                  <a:fillRect/>
                </a:stretch>
              </a:blipFill>
            </p:spPr>
            <p:txBody>
              <a:bodyPr/>
              <a:lstStyle/>
              <a:p>
                <a:r>
                  <a:rPr lang="fr-FR">
                    <a:noFill/>
                  </a:rPr>
                  <a:t> </a:t>
                </a:r>
              </a:p>
            </p:txBody>
          </p:sp>
        </mc:Fallback>
      </mc:AlternateContent>
      <p:sp>
        <p:nvSpPr>
          <p:cNvPr id="16" name="Espace réservé du contenu 2"/>
          <p:cNvSpPr txBox="1">
            <a:spLocks/>
          </p:cNvSpPr>
          <p:nvPr/>
        </p:nvSpPr>
        <p:spPr>
          <a:xfrm>
            <a:off x="6444208" y="3717032"/>
            <a:ext cx="1656184" cy="431889"/>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De Morgan !</a:t>
            </a:r>
          </a:p>
        </p:txBody>
      </p:sp>
      <p:sp>
        <p:nvSpPr>
          <p:cNvPr id="17" name="Espace réservé du contenu 2"/>
          <p:cNvSpPr txBox="1">
            <a:spLocks/>
          </p:cNvSpPr>
          <p:nvPr/>
        </p:nvSpPr>
        <p:spPr>
          <a:xfrm>
            <a:off x="6444208" y="5445224"/>
            <a:ext cx="1656184" cy="431889"/>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b="1"/>
              <a:t>De Morgan !</a:t>
            </a:r>
          </a:p>
        </p:txBody>
      </p:sp>
      <p:sp>
        <p:nvSpPr>
          <p:cNvPr id="18" name="Espace réservé du contenu 2"/>
          <p:cNvSpPr txBox="1">
            <a:spLocks/>
          </p:cNvSpPr>
          <p:nvPr/>
        </p:nvSpPr>
        <p:spPr>
          <a:xfrm>
            <a:off x="6444208" y="4365263"/>
            <a:ext cx="1656184" cy="431889"/>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Complément !</a:t>
            </a:r>
          </a:p>
        </p:txBody>
      </p:sp>
      <p:cxnSp>
        <p:nvCxnSpPr>
          <p:cNvPr id="26" name="Connecteur droit 25"/>
          <p:cNvCxnSpPr/>
          <p:nvPr/>
        </p:nvCxnSpPr>
        <p:spPr>
          <a:xfrm>
            <a:off x="4139952" y="5589240"/>
            <a:ext cx="1008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5148064" y="2708920"/>
            <a:ext cx="0" cy="2880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632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1"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1000"/>
                                        <p:tgtEl>
                                          <p:spTgt spid="15"/>
                                        </p:tgtEl>
                                      </p:cBhvr>
                                    </p:animEffect>
                                  </p:childTnLst>
                                </p:cTn>
                              </p:par>
                            </p:childTnLst>
                          </p:cTn>
                        </p:par>
                        <p:par>
                          <p:cTn id="56" fill="hold">
                            <p:stCondLst>
                              <p:cond delay="1000"/>
                            </p:stCondLst>
                            <p:childTnLst>
                              <p:par>
                                <p:cTn id="57" presetID="9" presetClass="entr" presetSubtype="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1000"/>
                                        <p:tgtEl>
                                          <p:spTgt spid="26"/>
                                        </p:tgtEl>
                                      </p:cBhvr>
                                    </p:animEffect>
                                  </p:childTnLst>
                                </p:cTn>
                              </p:par>
                            </p:childTnLst>
                          </p:cTn>
                        </p:par>
                        <p:par>
                          <p:cTn id="64" fill="hold">
                            <p:stCondLst>
                              <p:cond delay="2500"/>
                            </p:stCondLst>
                            <p:childTnLst>
                              <p:par>
                                <p:cTn id="65" presetID="22" presetClass="entr" presetSubtype="4"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10" grpId="0"/>
      <p:bldP spid="11" grpId="0"/>
      <p:bldP spid="12" grpId="0"/>
      <p:bldP spid="13" grpId="1"/>
      <p:bldP spid="14" grpId="0"/>
      <p:bldP spid="15" grpId="0"/>
      <p:bldP spid="16" grpId="0"/>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Simplification par la fonction XOR</a:t>
            </a:r>
          </a:p>
        </p:txBody>
      </p:sp>
      <p:sp>
        <p:nvSpPr>
          <p:cNvPr id="3" name="Espace réservé du contenu 2"/>
          <p:cNvSpPr>
            <a:spLocks noGrp="1"/>
          </p:cNvSpPr>
          <p:nvPr>
            <p:ph idx="1"/>
          </p:nvPr>
        </p:nvSpPr>
        <p:spPr>
          <a:xfrm>
            <a:off x="822959" y="1844983"/>
            <a:ext cx="3821049" cy="431889"/>
          </a:xfrm>
        </p:spPr>
        <p:txBody>
          <a:bodyPr/>
          <a:lstStyle/>
          <a:p>
            <a:r>
              <a:rPr lang="fr-FR"/>
              <a:t>Par définition la fonction XOR est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48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454727450"/>
              </p:ext>
            </p:extLst>
          </p:nvPr>
        </p:nvGraphicFramePr>
        <p:xfrm>
          <a:off x="4788024" y="1556792"/>
          <a:ext cx="3155950" cy="673100"/>
        </p:xfrm>
        <a:graphic>
          <a:graphicData uri="http://schemas.openxmlformats.org/presentationml/2006/ole">
            <mc:AlternateContent xmlns:mc="http://schemas.openxmlformats.org/markup-compatibility/2006">
              <mc:Choice xmlns:v="urn:schemas-microsoft-com:vml" Requires="v">
                <p:oleObj spid="_x0000_s4712403" name="Équation" r:id="rId3" imgW="825480" imgH="177480" progId="Equation.3">
                  <p:embed/>
                </p:oleObj>
              </mc:Choice>
              <mc:Fallback>
                <p:oleObj name="Équation" r:id="rId3" imgW="82548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556792"/>
                        <a:ext cx="3155950" cy="673100"/>
                      </a:xfrm>
                      <a:prstGeom prst="rect">
                        <a:avLst/>
                      </a:prstGeom>
                      <a:solidFill>
                        <a:schemeClr val="bg1"/>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
          <p:cNvSpPr/>
          <p:nvPr/>
        </p:nvSpPr>
        <p:spPr>
          <a:xfrm>
            <a:off x="822959" y="2852936"/>
            <a:ext cx="2541273" cy="369332"/>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Son complément est :</a:t>
            </a:r>
          </a:p>
        </p:txBody>
      </p:sp>
      <p:graphicFrame>
        <p:nvGraphicFramePr>
          <p:cNvPr id="9" name="Object 3"/>
          <p:cNvGraphicFramePr>
            <a:graphicFrameLocks noChangeAspect="1"/>
          </p:cNvGraphicFramePr>
          <p:nvPr>
            <p:extLst>
              <p:ext uri="{D42A27DB-BD31-4B8C-83A1-F6EECF244321}">
                <p14:modId xmlns:p14="http://schemas.microsoft.com/office/powerpoint/2010/main" val="269409716"/>
              </p:ext>
            </p:extLst>
          </p:nvPr>
        </p:nvGraphicFramePr>
        <p:xfrm>
          <a:off x="899592" y="3356992"/>
          <a:ext cx="7416824" cy="684887"/>
        </p:xfrm>
        <a:graphic>
          <a:graphicData uri="http://schemas.openxmlformats.org/presentationml/2006/ole">
            <mc:AlternateContent xmlns:mc="http://schemas.openxmlformats.org/markup-compatibility/2006">
              <mc:Choice xmlns:v="urn:schemas-microsoft-com:vml" Requires="v">
                <p:oleObj spid="_x0000_s4712404" name="Équation" r:id="rId5" imgW="2590560" imgH="215640" progId="Equation.3">
                  <p:embed/>
                </p:oleObj>
              </mc:Choice>
              <mc:Fallback>
                <p:oleObj name="Équation" r:id="rId5" imgW="259056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3356992"/>
                        <a:ext cx="7416824" cy="684887"/>
                      </a:xfrm>
                      <a:prstGeom prst="rect">
                        <a:avLst/>
                      </a:prstGeom>
                      <a:noFill/>
                      <a:ln>
                        <a:noFill/>
                      </a:ln>
                      <a:effectLst/>
                      <a:extLst/>
                    </p:spPr>
                  </p:pic>
                </p:oleObj>
              </mc:Fallback>
            </mc:AlternateContent>
          </a:graphicData>
        </a:graphic>
      </p:graphicFrame>
      <p:graphicFrame>
        <p:nvGraphicFramePr>
          <p:cNvPr id="11" name="Object 6"/>
          <p:cNvGraphicFramePr>
            <a:graphicFrameLocks noChangeAspect="1"/>
          </p:cNvGraphicFramePr>
          <p:nvPr>
            <p:extLst>
              <p:ext uri="{D42A27DB-BD31-4B8C-83A1-F6EECF244321}">
                <p14:modId xmlns:p14="http://schemas.microsoft.com/office/powerpoint/2010/main" val="438606148"/>
              </p:ext>
            </p:extLst>
          </p:nvPr>
        </p:nvGraphicFramePr>
        <p:xfrm>
          <a:off x="3059832" y="4437112"/>
          <a:ext cx="3200400" cy="738188"/>
        </p:xfrm>
        <a:graphic>
          <a:graphicData uri="http://schemas.openxmlformats.org/presentationml/2006/ole">
            <mc:AlternateContent xmlns:mc="http://schemas.openxmlformats.org/markup-compatibility/2006">
              <mc:Choice xmlns:v="urn:schemas-microsoft-com:vml" Requires="v">
                <p:oleObj spid="_x0000_s4712405" name="Équation" r:id="rId7" imgW="825480" imgH="190440" progId="Equation.3">
                  <p:embed/>
                </p:oleObj>
              </mc:Choice>
              <mc:Fallback>
                <p:oleObj name="Équation" r:id="rId7" imgW="825480" imgH="1904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832" y="4437112"/>
                        <a:ext cx="3200400" cy="738188"/>
                      </a:xfrm>
                      <a:prstGeom prst="rect">
                        <a:avLst/>
                      </a:prstGeom>
                      <a:solidFill>
                        <a:schemeClr val="bg1"/>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5228721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Exemple : Contrôle de parité</a:t>
            </a:r>
          </a:p>
        </p:txBody>
      </p:sp>
      <p:sp>
        <p:nvSpPr>
          <p:cNvPr id="3" name="Espace réservé du contenu 2"/>
          <p:cNvSpPr>
            <a:spLocks noGrp="1"/>
          </p:cNvSpPr>
          <p:nvPr>
            <p:ph idx="1"/>
          </p:nvPr>
        </p:nvSpPr>
        <p:spPr/>
        <p:txBody>
          <a:bodyPr/>
          <a:lstStyle/>
          <a:p>
            <a:r>
              <a:rPr lang="fr-FR" dirty="0"/>
              <a:t>Deux parties commandes (Automate Programmable, ordinateur…) peuvent communiquer par une liaison série. A chaque mot envoyé, il convient de vérifier si le mot reçu est bien le même que celui envoyé par l'émetteur.</a:t>
            </a:r>
          </a:p>
          <a:p>
            <a:r>
              <a:rPr lang="fr-FR" dirty="0"/>
              <a:t>Une méthode consiste à envoyer après chaque mot un bit dit de parité qui signale si le mot est pair ou impair.  Le récepteur vérifie si le mot reçu est conforme.</a:t>
            </a:r>
          </a:p>
          <a:p>
            <a:r>
              <a:rPr lang="fr-FR" dirty="0"/>
              <a:t>On appelle un mot pair un mot qui possède un nombre de 1 pair. Par exemple 3 (0011) est pair, 7 (0111) est impair.</a:t>
            </a:r>
          </a:p>
          <a:p>
            <a:r>
              <a:rPr lang="fr-FR" dirty="0"/>
              <a:t>L'étude se fera pour un mot de 4 bits, on notera d, c, b, a les 4 bits du mot, avec a le bit de poids faible.</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49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66701087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Un S.A. : Le lave-linge 2/2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1750062" y="2830125"/>
            <a:ext cx="1959428" cy="1113987"/>
          </a:xfrm>
          <a:prstGeom prst="rect">
            <a:avLst/>
          </a:prstGeom>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a:t>Programmateur</a:t>
            </a:r>
          </a:p>
        </p:txBody>
      </p:sp>
      <p:sp>
        <p:nvSpPr>
          <p:cNvPr id="9" name="Rectangle 8"/>
          <p:cNvSpPr/>
          <p:nvPr/>
        </p:nvSpPr>
        <p:spPr>
          <a:xfrm>
            <a:off x="1780032" y="4788037"/>
            <a:ext cx="906229" cy="4057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a:t>Boutons</a:t>
            </a:r>
          </a:p>
          <a:p>
            <a:pPr algn="ctr"/>
            <a:r>
              <a:rPr lang="fr-FR" sz="1200"/>
              <a:t>sélecteurs</a:t>
            </a:r>
          </a:p>
        </p:txBody>
      </p:sp>
      <p:sp>
        <p:nvSpPr>
          <p:cNvPr id="10" name="Rectangle 9"/>
          <p:cNvSpPr/>
          <p:nvPr/>
        </p:nvSpPr>
        <p:spPr>
          <a:xfrm>
            <a:off x="2787811" y="4788036"/>
            <a:ext cx="894173" cy="4179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a:t>Voyants</a:t>
            </a:r>
          </a:p>
          <a:p>
            <a:pPr algn="ctr"/>
            <a:r>
              <a:rPr lang="fr-FR" sz="1200"/>
              <a:t>affichages</a:t>
            </a:r>
          </a:p>
        </p:txBody>
      </p:sp>
      <p:grpSp>
        <p:nvGrpSpPr>
          <p:cNvPr id="29" name="Grouper 28"/>
          <p:cNvGrpSpPr/>
          <p:nvPr/>
        </p:nvGrpSpPr>
        <p:grpSpPr>
          <a:xfrm>
            <a:off x="5474677" y="4325816"/>
            <a:ext cx="2203937" cy="204814"/>
            <a:chOff x="897850" y="4828528"/>
            <a:chExt cx="958696" cy="116102"/>
          </a:xfrm>
        </p:grpSpPr>
        <p:cxnSp>
          <p:nvCxnSpPr>
            <p:cNvPr id="22" name="Connecteur en arc 21"/>
            <p:cNvCxnSpPr/>
            <p:nvPr/>
          </p:nvCxnSpPr>
          <p:spPr>
            <a:xfrm>
              <a:off x="897850" y="4828529"/>
              <a:ext cx="244116" cy="116101"/>
            </a:xfrm>
            <a:prstGeom prst="curved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Connecteur en arc 25"/>
            <p:cNvCxnSpPr/>
            <p:nvPr/>
          </p:nvCxnSpPr>
          <p:spPr>
            <a:xfrm flipH="1">
              <a:off x="1129518" y="4828528"/>
              <a:ext cx="244116" cy="116101"/>
            </a:xfrm>
            <a:prstGeom prst="curved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Connecteur en arc 26"/>
            <p:cNvCxnSpPr/>
            <p:nvPr/>
          </p:nvCxnSpPr>
          <p:spPr>
            <a:xfrm>
              <a:off x="1372486" y="4828529"/>
              <a:ext cx="244116" cy="116101"/>
            </a:xfrm>
            <a:prstGeom prst="curved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Connecteur en arc 27"/>
            <p:cNvCxnSpPr/>
            <p:nvPr/>
          </p:nvCxnSpPr>
          <p:spPr>
            <a:xfrm flipH="1">
              <a:off x="1612430" y="4828528"/>
              <a:ext cx="244116" cy="116101"/>
            </a:xfrm>
            <a:prstGeom prst="curved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8" name="Ellipse 47"/>
          <p:cNvSpPr/>
          <p:nvPr/>
        </p:nvSpPr>
        <p:spPr>
          <a:xfrm>
            <a:off x="5609232" y="3043926"/>
            <a:ext cx="1952592" cy="19525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r 2"/>
          <p:cNvGrpSpPr/>
          <p:nvPr/>
        </p:nvGrpSpPr>
        <p:grpSpPr>
          <a:xfrm>
            <a:off x="7343775" y="3842615"/>
            <a:ext cx="1390490" cy="355215"/>
            <a:chOff x="7343775" y="3842615"/>
            <a:chExt cx="1390490" cy="355215"/>
          </a:xfrm>
        </p:grpSpPr>
        <p:cxnSp>
          <p:nvCxnSpPr>
            <p:cNvPr id="57" name="Connecteur droit avec flèche 56"/>
            <p:cNvCxnSpPr>
              <a:stCxn id="32" idx="2"/>
            </p:cNvCxnSpPr>
            <p:nvPr/>
          </p:nvCxnSpPr>
          <p:spPr>
            <a:xfrm flipH="1">
              <a:off x="7343775" y="4021785"/>
              <a:ext cx="423068"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7886925" y="4022541"/>
              <a:ext cx="84734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3" name="Grouper 32"/>
            <p:cNvGrpSpPr/>
            <p:nvPr/>
          </p:nvGrpSpPr>
          <p:grpSpPr>
            <a:xfrm>
              <a:off x="7766843" y="3842615"/>
              <a:ext cx="120082" cy="355215"/>
              <a:chOff x="2427163" y="5057567"/>
              <a:chExt cx="120082" cy="355215"/>
            </a:xfrm>
          </p:grpSpPr>
          <p:sp>
            <p:nvSpPr>
              <p:cNvPr id="30" name="Triangle 29"/>
              <p:cNvSpPr/>
              <p:nvPr/>
            </p:nvSpPr>
            <p:spPr>
              <a:xfrm>
                <a:off x="2427209" y="5305206"/>
                <a:ext cx="119990" cy="1075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30"/>
              <p:cNvSpPr/>
              <p:nvPr/>
            </p:nvSpPr>
            <p:spPr>
              <a:xfrm rot="10800000">
                <a:off x="2427209" y="5057567"/>
                <a:ext cx="119990" cy="1075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2427163" y="5176696"/>
                <a:ext cx="120082" cy="120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59" name="Arc 58"/>
          <p:cNvSpPr/>
          <p:nvPr/>
        </p:nvSpPr>
        <p:spPr>
          <a:xfrm rot="13500000">
            <a:off x="5554673" y="3941028"/>
            <a:ext cx="135532" cy="135532"/>
          </a:xfrm>
          <a:prstGeom prst="arc">
            <a:avLst>
              <a:gd name="adj1" fmla="val 14110379"/>
              <a:gd name="adj2" fmla="val 196308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7" name="Grouper 16"/>
          <p:cNvGrpSpPr/>
          <p:nvPr/>
        </p:nvGrpSpPr>
        <p:grpSpPr>
          <a:xfrm>
            <a:off x="6534150" y="4175883"/>
            <a:ext cx="2202627" cy="1325345"/>
            <a:chOff x="6534150" y="4175883"/>
            <a:chExt cx="2202627" cy="1325345"/>
          </a:xfrm>
        </p:grpSpPr>
        <p:cxnSp>
          <p:nvCxnSpPr>
            <p:cNvPr id="105" name="Connecteur droit 104"/>
            <p:cNvCxnSpPr/>
            <p:nvPr/>
          </p:nvCxnSpPr>
          <p:spPr>
            <a:xfrm flipH="1">
              <a:off x="7122252" y="5327670"/>
              <a:ext cx="1092540" cy="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flipV="1">
              <a:off x="8189764" y="4175883"/>
              <a:ext cx="0" cy="1177505"/>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Connecteur droit avec flèche 92"/>
            <p:cNvCxnSpPr/>
            <p:nvPr/>
          </p:nvCxnSpPr>
          <p:spPr>
            <a:xfrm>
              <a:off x="8163205" y="4202157"/>
              <a:ext cx="573572" cy="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85"/>
            <p:cNvCxnSpPr>
              <a:stCxn id="91" idx="6"/>
            </p:cNvCxnSpPr>
            <p:nvPr/>
          </p:nvCxnSpPr>
          <p:spPr>
            <a:xfrm flipH="1">
              <a:off x="6534150" y="5372718"/>
              <a:ext cx="42800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Connecteur droit 89"/>
            <p:cNvCxnSpPr/>
            <p:nvPr/>
          </p:nvCxnSpPr>
          <p:spPr>
            <a:xfrm flipV="1">
              <a:off x="6561429" y="5002016"/>
              <a:ext cx="0" cy="35093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1" name="Ellipse 90"/>
            <p:cNvSpPr/>
            <p:nvPr/>
          </p:nvSpPr>
          <p:spPr>
            <a:xfrm flipH="1">
              <a:off x="6962157" y="5244208"/>
              <a:ext cx="257021" cy="257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0" name="Rectangle 99"/>
          <p:cNvSpPr/>
          <p:nvPr/>
        </p:nvSpPr>
        <p:spPr>
          <a:xfrm>
            <a:off x="8305800" y="4267198"/>
            <a:ext cx="728492" cy="162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00"/>
              <a:t>Vidange</a:t>
            </a:r>
          </a:p>
        </p:txBody>
      </p:sp>
      <p:sp>
        <p:nvSpPr>
          <p:cNvPr id="101" name="Rectangle 100"/>
          <p:cNvSpPr/>
          <p:nvPr/>
        </p:nvSpPr>
        <p:spPr>
          <a:xfrm>
            <a:off x="8346830" y="3759731"/>
            <a:ext cx="785446" cy="2279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00"/>
              <a:t>Adduction</a:t>
            </a:r>
          </a:p>
        </p:txBody>
      </p:sp>
      <p:sp>
        <p:nvSpPr>
          <p:cNvPr id="110" name="Rectangle 109"/>
          <p:cNvSpPr/>
          <p:nvPr/>
        </p:nvSpPr>
        <p:spPr>
          <a:xfrm>
            <a:off x="4875809" y="3794811"/>
            <a:ext cx="672331" cy="2033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800"/>
              <a:t>Thermostat</a:t>
            </a:r>
          </a:p>
        </p:txBody>
      </p:sp>
      <p:sp>
        <p:nvSpPr>
          <p:cNvPr id="111" name="Rectangle 110"/>
          <p:cNvSpPr/>
          <p:nvPr/>
        </p:nvSpPr>
        <p:spPr>
          <a:xfrm>
            <a:off x="5559765" y="5027561"/>
            <a:ext cx="679632" cy="2033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800"/>
              <a:t>Pressostat</a:t>
            </a:r>
          </a:p>
        </p:txBody>
      </p:sp>
      <p:grpSp>
        <p:nvGrpSpPr>
          <p:cNvPr id="12" name="Grouper 11"/>
          <p:cNvGrpSpPr/>
          <p:nvPr/>
        </p:nvGrpSpPr>
        <p:grpSpPr>
          <a:xfrm>
            <a:off x="5704819" y="4794121"/>
            <a:ext cx="329481" cy="196208"/>
            <a:chOff x="5704819" y="4794121"/>
            <a:chExt cx="329481" cy="196208"/>
          </a:xfrm>
        </p:grpSpPr>
        <p:cxnSp>
          <p:nvCxnSpPr>
            <p:cNvPr id="114" name="Connecteur en angle 113"/>
            <p:cNvCxnSpPr>
              <a:stCxn id="112" idx="3"/>
            </p:cNvCxnSpPr>
            <p:nvPr/>
          </p:nvCxnSpPr>
          <p:spPr>
            <a:xfrm flipV="1">
              <a:off x="5756648" y="4820036"/>
              <a:ext cx="277652" cy="72189"/>
            </a:xfrm>
            <a:prstGeom prst="bentConnector3">
              <a:avLst>
                <a:gd name="adj1" fmla="val 100667"/>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5704819" y="4794121"/>
              <a:ext cx="51829" cy="196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18" name="Connecteur droit avec flèche 117"/>
          <p:cNvCxnSpPr>
            <a:endCxn id="10" idx="0"/>
          </p:cNvCxnSpPr>
          <p:nvPr/>
        </p:nvCxnSpPr>
        <p:spPr>
          <a:xfrm>
            <a:off x="3234898" y="3828288"/>
            <a:ext cx="0" cy="959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p:cNvCxnSpPr>
            <a:stCxn id="9" idx="0"/>
          </p:cNvCxnSpPr>
          <p:nvPr/>
        </p:nvCxnSpPr>
        <p:spPr>
          <a:xfrm flipV="1">
            <a:off x="2233147" y="3828288"/>
            <a:ext cx="0" cy="959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6772867" y="5519016"/>
            <a:ext cx="528582" cy="2033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800"/>
              <a:t>Pompe</a:t>
            </a:r>
          </a:p>
        </p:txBody>
      </p:sp>
      <p:sp>
        <p:nvSpPr>
          <p:cNvPr id="134" name="Rectangle 133"/>
          <p:cNvSpPr/>
          <p:nvPr/>
        </p:nvSpPr>
        <p:spPr>
          <a:xfrm>
            <a:off x="7606635" y="4498463"/>
            <a:ext cx="679632" cy="2033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800"/>
              <a:t>Moteur tambour</a:t>
            </a:r>
          </a:p>
        </p:txBody>
      </p:sp>
      <p:sp>
        <p:nvSpPr>
          <p:cNvPr id="135" name="Rectangle 134"/>
          <p:cNvSpPr/>
          <p:nvPr/>
        </p:nvSpPr>
        <p:spPr>
          <a:xfrm>
            <a:off x="7818281" y="3510855"/>
            <a:ext cx="736774" cy="2033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800"/>
              <a:t>Electrovanne</a:t>
            </a:r>
          </a:p>
        </p:txBody>
      </p:sp>
      <p:grpSp>
        <p:nvGrpSpPr>
          <p:cNvPr id="25" name="Grouper 24"/>
          <p:cNvGrpSpPr/>
          <p:nvPr/>
        </p:nvGrpSpPr>
        <p:grpSpPr>
          <a:xfrm>
            <a:off x="3609930" y="2675965"/>
            <a:ext cx="2094889" cy="2219885"/>
            <a:chOff x="3609930" y="2675965"/>
            <a:chExt cx="2094889" cy="2219885"/>
          </a:xfrm>
        </p:grpSpPr>
        <p:cxnSp>
          <p:nvCxnSpPr>
            <p:cNvPr id="141" name="Connecteur droit avec flèche 140"/>
            <p:cNvCxnSpPr/>
            <p:nvPr/>
          </p:nvCxnSpPr>
          <p:spPr>
            <a:xfrm>
              <a:off x="3612295" y="2675965"/>
              <a:ext cx="0" cy="15301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eur droit 144"/>
            <p:cNvCxnSpPr/>
            <p:nvPr/>
          </p:nvCxnSpPr>
          <p:spPr>
            <a:xfrm>
              <a:off x="3609930" y="2682529"/>
              <a:ext cx="100974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0" name="Connecteur droit 149"/>
            <p:cNvCxnSpPr/>
            <p:nvPr/>
          </p:nvCxnSpPr>
          <p:spPr>
            <a:xfrm>
              <a:off x="4616059" y="2678918"/>
              <a:ext cx="3566" cy="221693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2" name="Connecteur droit 151"/>
            <p:cNvCxnSpPr>
              <a:endCxn id="112" idx="1"/>
            </p:cNvCxnSpPr>
            <p:nvPr/>
          </p:nvCxnSpPr>
          <p:spPr>
            <a:xfrm flipV="1">
              <a:off x="4619670" y="4892225"/>
              <a:ext cx="1085149" cy="46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4" name="Grouper 23"/>
          <p:cNvGrpSpPr/>
          <p:nvPr/>
        </p:nvGrpSpPr>
        <p:grpSpPr>
          <a:xfrm>
            <a:off x="3424305" y="2513517"/>
            <a:ext cx="2158775" cy="1439358"/>
            <a:chOff x="3424305" y="2513517"/>
            <a:chExt cx="2158775" cy="1439358"/>
          </a:xfrm>
        </p:grpSpPr>
        <p:cxnSp>
          <p:nvCxnSpPr>
            <p:cNvPr id="136" name="Connecteur droit avec flèche 135"/>
            <p:cNvCxnSpPr/>
            <p:nvPr/>
          </p:nvCxnSpPr>
          <p:spPr>
            <a:xfrm flipH="1">
              <a:off x="3428238" y="2514600"/>
              <a:ext cx="762" cy="31662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eur droit 145"/>
            <p:cNvCxnSpPr/>
            <p:nvPr/>
          </p:nvCxnSpPr>
          <p:spPr>
            <a:xfrm>
              <a:off x="3424305" y="2518573"/>
              <a:ext cx="144238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9" name="Connecteur droit 148"/>
            <p:cNvCxnSpPr/>
            <p:nvPr/>
          </p:nvCxnSpPr>
          <p:spPr>
            <a:xfrm>
              <a:off x="4862355" y="2513517"/>
              <a:ext cx="0" cy="11282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7" name="Connecteur droit 156"/>
            <p:cNvCxnSpPr/>
            <p:nvPr/>
          </p:nvCxnSpPr>
          <p:spPr>
            <a:xfrm flipV="1">
              <a:off x="4854620" y="3641740"/>
              <a:ext cx="723855" cy="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9" name="Connecteur droit 158"/>
            <p:cNvCxnSpPr/>
            <p:nvPr/>
          </p:nvCxnSpPr>
          <p:spPr>
            <a:xfrm>
              <a:off x="5583080" y="3634292"/>
              <a:ext cx="0" cy="31858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71" name="Rectangle 170"/>
          <p:cNvSpPr/>
          <p:nvPr/>
        </p:nvSpPr>
        <p:spPr>
          <a:xfrm>
            <a:off x="6225076" y="4515781"/>
            <a:ext cx="679632" cy="2033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800"/>
              <a:t>Résistance</a:t>
            </a:r>
          </a:p>
        </p:txBody>
      </p:sp>
      <p:grpSp>
        <p:nvGrpSpPr>
          <p:cNvPr id="44" name="Grouper 43"/>
          <p:cNvGrpSpPr/>
          <p:nvPr/>
        </p:nvGrpSpPr>
        <p:grpSpPr>
          <a:xfrm>
            <a:off x="6138909" y="4733257"/>
            <a:ext cx="701731" cy="153900"/>
            <a:chOff x="6138909" y="4733257"/>
            <a:chExt cx="701731" cy="153900"/>
          </a:xfrm>
        </p:grpSpPr>
        <p:cxnSp>
          <p:nvCxnSpPr>
            <p:cNvPr id="173" name="Connecteur droit 172"/>
            <p:cNvCxnSpPr>
              <a:stCxn id="49" idx="1"/>
            </p:cNvCxnSpPr>
            <p:nvPr/>
          </p:nvCxnSpPr>
          <p:spPr>
            <a:xfrm flipH="1">
              <a:off x="6143348" y="4800530"/>
              <a:ext cx="18706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er 10"/>
            <p:cNvGrpSpPr/>
            <p:nvPr/>
          </p:nvGrpSpPr>
          <p:grpSpPr>
            <a:xfrm>
              <a:off x="6138909" y="4733257"/>
              <a:ext cx="701731" cy="153900"/>
              <a:chOff x="6138909" y="4733257"/>
              <a:chExt cx="701731" cy="153900"/>
            </a:xfrm>
          </p:grpSpPr>
          <p:grpSp>
            <p:nvGrpSpPr>
              <p:cNvPr id="53" name="Grouper 52"/>
              <p:cNvGrpSpPr/>
              <p:nvPr/>
            </p:nvGrpSpPr>
            <p:grpSpPr>
              <a:xfrm>
                <a:off x="6330415" y="4733257"/>
                <a:ext cx="510225" cy="134545"/>
                <a:chOff x="812800" y="5643802"/>
                <a:chExt cx="330200" cy="87073"/>
              </a:xfrm>
            </p:grpSpPr>
            <p:sp>
              <p:nvSpPr>
                <p:cNvPr id="49" name="Rectangle 48"/>
                <p:cNvSpPr/>
                <p:nvPr/>
              </p:nvSpPr>
              <p:spPr>
                <a:xfrm>
                  <a:off x="812800" y="5643802"/>
                  <a:ext cx="82550" cy="870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0" name="Rectangle 49"/>
                <p:cNvSpPr/>
                <p:nvPr/>
              </p:nvSpPr>
              <p:spPr>
                <a:xfrm>
                  <a:off x="895350" y="5643802"/>
                  <a:ext cx="82550" cy="870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1" name="Rectangle 50"/>
                <p:cNvSpPr/>
                <p:nvPr/>
              </p:nvSpPr>
              <p:spPr>
                <a:xfrm>
                  <a:off x="977900" y="5643802"/>
                  <a:ext cx="82550" cy="870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2" name="Rectangle 51"/>
                <p:cNvSpPr/>
                <p:nvPr/>
              </p:nvSpPr>
              <p:spPr>
                <a:xfrm>
                  <a:off x="1060450" y="5643802"/>
                  <a:ext cx="82550" cy="870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cxnSp>
            <p:nvCxnSpPr>
              <p:cNvPr id="177" name="Connecteur droit 176"/>
              <p:cNvCxnSpPr/>
              <p:nvPr/>
            </p:nvCxnSpPr>
            <p:spPr>
              <a:xfrm flipH="1">
                <a:off x="6138909" y="4798381"/>
                <a:ext cx="1" cy="88776"/>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3" name="Grouper 22"/>
          <p:cNvGrpSpPr/>
          <p:nvPr/>
        </p:nvGrpSpPr>
        <p:grpSpPr>
          <a:xfrm>
            <a:off x="2241612" y="2161713"/>
            <a:ext cx="5597371" cy="1680621"/>
            <a:chOff x="2241612" y="2161713"/>
            <a:chExt cx="5597371" cy="1680621"/>
          </a:xfrm>
        </p:grpSpPr>
        <p:cxnSp>
          <p:nvCxnSpPr>
            <p:cNvPr id="161" name="Connecteur droit avec flèche 160"/>
            <p:cNvCxnSpPr/>
            <p:nvPr/>
          </p:nvCxnSpPr>
          <p:spPr>
            <a:xfrm>
              <a:off x="7835055" y="2161713"/>
              <a:ext cx="0" cy="168062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Connecteur droit 194"/>
            <p:cNvCxnSpPr/>
            <p:nvPr/>
          </p:nvCxnSpPr>
          <p:spPr>
            <a:xfrm flipH="1">
              <a:off x="2241612" y="2170590"/>
              <a:ext cx="5597371"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9" name="Connecteur droit 208"/>
            <p:cNvCxnSpPr/>
            <p:nvPr/>
          </p:nvCxnSpPr>
          <p:spPr>
            <a:xfrm>
              <a:off x="2241612" y="2166151"/>
              <a:ext cx="0" cy="65694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1" name="Grouper 20"/>
          <p:cNvGrpSpPr/>
          <p:nvPr/>
        </p:nvGrpSpPr>
        <p:grpSpPr>
          <a:xfrm>
            <a:off x="2476870" y="2241612"/>
            <a:ext cx="5128335" cy="2476690"/>
            <a:chOff x="2476870" y="2241612"/>
            <a:chExt cx="5128335" cy="2476690"/>
          </a:xfrm>
        </p:grpSpPr>
        <p:cxnSp>
          <p:nvCxnSpPr>
            <p:cNvPr id="163" name="Connecteur droit avec flèche 162"/>
            <p:cNvCxnSpPr/>
            <p:nvPr/>
          </p:nvCxnSpPr>
          <p:spPr>
            <a:xfrm>
              <a:off x="7597841" y="2241612"/>
              <a:ext cx="0" cy="247669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Connecteur droit 197"/>
            <p:cNvCxnSpPr/>
            <p:nvPr/>
          </p:nvCxnSpPr>
          <p:spPr>
            <a:xfrm flipH="1">
              <a:off x="2476870" y="2247530"/>
              <a:ext cx="512833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1" name="Connecteur droit 210"/>
            <p:cNvCxnSpPr/>
            <p:nvPr/>
          </p:nvCxnSpPr>
          <p:spPr>
            <a:xfrm>
              <a:off x="2481308" y="2250489"/>
              <a:ext cx="0" cy="56817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9" name="Grouper 18"/>
          <p:cNvGrpSpPr/>
          <p:nvPr/>
        </p:nvGrpSpPr>
        <p:grpSpPr>
          <a:xfrm>
            <a:off x="2725445" y="2330388"/>
            <a:ext cx="4369293" cy="2913820"/>
            <a:chOff x="2725445" y="2330388"/>
            <a:chExt cx="4369293" cy="2913820"/>
          </a:xfrm>
        </p:grpSpPr>
        <p:cxnSp>
          <p:nvCxnSpPr>
            <p:cNvPr id="167" name="Connecteur droit avec flèche 166"/>
            <p:cNvCxnSpPr>
              <a:endCxn id="91" idx="0"/>
            </p:cNvCxnSpPr>
            <p:nvPr/>
          </p:nvCxnSpPr>
          <p:spPr>
            <a:xfrm>
              <a:off x="7090667" y="2330388"/>
              <a:ext cx="0" cy="291382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Connecteur droit 198"/>
            <p:cNvCxnSpPr/>
            <p:nvPr/>
          </p:nvCxnSpPr>
          <p:spPr>
            <a:xfrm flipH="1">
              <a:off x="2725445" y="2336306"/>
              <a:ext cx="4369293"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2" name="Connecteur droit 211"/>
            <p:cNvCxnSpPr>
              <a:endCxn id="7" idx="0"/>
            </p:cNvCxnSpPr>
            <p:nvPr/>
          </p:nvCxnSpPr>
          <p:spPr>
            <a:xfrm>
              <a:off x="2729776" y="2334827"/>
              <a:ext cx="0" cy="49529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er 17"/>
          <p:cNvGrpSpPr/>
          <p:nvPr/>
        </p:nvGrpSpPr>
        <p:grpSpPr>
          <a:xfrm>
            <a:off x="2969581" y="2441359"/>
            <a:ext cx="4021584" cy="2359171"/>
            <a:chOff x="2969581" y="2441359"/>
            <a:chExt cx="4021584" cy="2359171"/>
          </a:xfrm>
        </p:grpSpPr>
        <p:cxnSp>
          <p:nvCxnSpPr>
            <p:cNvPr id="181" name="Connecteur droit avec flèche 180"/>
            <p:cNvCxnSpPr/>
            <p:nvPr/>
          </p:nvCxnSpPr>
          <p:spPr>
            <a:xfrm flipH="1">
              <a:off x="6840640" y="4798381"/>
              <a:ext cx="150525" cy="214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Connecteur droit 187"/>
            <p:cNvCxnSpPr/>
            <p:nvPr/>
          </p:nvCxnSpPr>
          <p:spPr>
            <a:xfrm>
              <a:off x="6987231" y="2441359"/>
              <a:ext cx="0" cy="235637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2" name="Connecteur droit 201"/>
            <p:cNvCxnSpPr/>
            <p:nvPr/>
          </p:nvCxnSpPr>
          <p:spPr>
            <a:xfrm flipH="1">
              <a:off x="2969581" y="2444318"/>
              <a:ext cx="402010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9" name="Connecteur droit 218"/>
            <p:cNvCxnSpPr/>
            <p:nvPr/>
          </p:nvCxnSpPr>
          <p:spPr>
            <a:xfrm>
              <a:off x="2975392" y="2442838"/>
              <a:ext cx="0" cy="39801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23" name="Rectangle 222"/>
          <p:cNvSpPr/>
          <p:nvPr/>
        </p:nvSpPr>
        <p:spPr>
          <a:xfrm>
            <a:off x="1751857" y="3959300"/>
            <a:ext cx="1956543" cy="1271068"/>
          </a:xfrm>
          <a:prstGeom prst="rect">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b="1">
                <a:solidFill>
                  <a:srgbClr val="003399"/>
                </a:solidFill>
              </a:rPr>
              <a:t>Interface Homme-Machine (</a:t>
            </a:r>
            <a:r>
              <a:rPr lang="fr-FR" sz="1200" b="1" i="1">
                <a:solidFill>
                  <a:srgbClr val="003399"/>
                </a:solidFill>
              </a:rPr>
              <a:t>hmi</a:t>
            </a:r>
            <a:r>
              <a:rPr lang="fr-FR" sz="1200" b="1">
                <a:solidFill>
                  <a:srgbClr val="003399"/>
                </a:solidFill>
              </a:rPr>
              <a:t>)</a:t>
            </a:r>
          </a:p>
        </p:txBody>
      </p:sp>
      <p:grpSp>
        <p:nvGrpSpPr>
          <p:cNvPr id="20" name="Grouper 19"/>
          <p:cNvGrpSpPr/>
          <p:nvPr/>
        </p:nvGrpSpPr>
        <p:grpSpPr>
          <a:xfrm>
            <a:off x="5499279" y="3109175"/>
            <a:ext cx="2205388" cy="1957589"/>
            <a:chOff x="5499279" y="3109175"/>
            <a:chExt cx="2205388" cy="1957589"/>
          </a:xfrm>
          <a:effectLst>
            <a:outerShdw blurRad="50800" dist="50800" dir="5400000" sx="1000" sy="1000" algn="ctr" rotWithShape="0">
              <a:srgbClr val="000000"/>
            </a:outerShdw>
          </a:effectLst>
        </p:grpSpPr>
        <p:cxnSp>
          <p:nvCxnSpPr>
            <p:cNvPr id="84" name="Connecteur droit 83"/>
            <p:cNvCxnSpPr/>
            <p:nvPr/>
          </p:nvCxnSpPr>
          <p:spPr>
            <a:xfrm>
              <a:off x="7678587" y="3109175"/>
              <a:ext cx="0" cy="1957589"/>
            </a:xfrm>
            <a:prstGeom prst="line">
              <a:avLst/>
            </a:prstGeom>
            <a:ln w="38100">
              <a:solidFill>
                <a:srgbClr val="00B0F0">
                  <a:alpha val="47000"/>
                </a:srgb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5499831" y="5045219"/>
              <a:ext cx="2204836" cy="12393"/>
            </a:xfrm>
            <a:prstGeom prst="line">
              <a:avLst/>
            </a:prstGeom>
            <a:ln w="38100">
              <a:solidFill>
                <a:srgbClr val="00B0F0">
                  <a:alpha val="47000"/>
                </a:srgb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5499279" y="3109175"/>
              <a:ext cx="0" cy="1957589"/>
            </a:xfrm>
            <a:prstGeom prst="line">
              <a:avLst/>
            </a:prstGeom>
            <a:ln w="38100">
              <a:solidFill>
                <a:srgbClr val="00B0F0">
                  <a:alpha val="47000"/>
                </a:srgbClr>
              </a:solidFill>
            </a:ln>
          </p:spPr>
          <p:style>
            <a:lnRef idx="1">
              <a:schemeClr val="accent1"/>
            </a:lnRef>
            <a:fillRef idx="0">
              <a:schemeClr val="accent1"/>
            </a:fillRef>
            <a:effectRef idx="0">
              <a:schemeClr val="accent1"/>
            </a:effectRef>
            <a:fontRef idx="minor">
              <a:schemeClr val="tx1"/>
            </a:fontRef>
          </p:style>
        </p:cxnSp>
      </p:grpSp>
      <p:grpSp>
        <p:nvGrpSpPr>
          <p:cNvPr id="15" name="Grouper 14"/>
          <p:cNvGrpSpPr/>
          <p:nvPr/>
        </p:nvGrpSpPr>
        <p:grpSpPr>
          <a:xfrm>
            <a:off x="6585528" y="4020222"/>
            <a:ext cx="1260690" cy="1212564"/>
            <a:chOff x="6585528" y="4020222"/>
            <a:chExt cx="1260690" cy="1212564"/>
          </a:xfrm>
        </p:grpSpPr>
        <p:cxnSp>
          <p:nvCxnSpPr>
            <p:cNvPr id="78" name="Connecteur droit 77"/>
            <p:cNvCxnSpPr>
              <a:stCxn id="60" idx="3"/>
              <a:endCxn id="48" idx="4"/>
            </p:cNvCxnSpPr>
            <p:nvPr/>
          </p:nvCxnSpPr>
          <p:spPr>
            <a:xfrm flipH="1" flipV="1">
              <a:off x="6585528" y="4996518"/>
              <a:ext cx="841156" cy="150046"/>
            </a:xfrm>
            <a:prstGeom prst="line">
              <a:avLst/>
            </a:prstGeom>
            <a:ln>
              <a:prstDash val="dash"/>
            </a:ln>
          </p:spPr>
          <p:style>
            <a:lnRef idx="1">
              <a:schemeClr val="accent5"/>
            </a:lnRef>
            <a:fillRef idx="0">
              <a:schemeClr val="accent5"/>
            </a:fillRef>
            <a:effectRef idx="0">
              <a:schemeClr val="accent5"/>
            </a:effectRef>
            <a:fontRef idx="minor">
              <a:schemeClr val="tx1"/>
            </a:fontRef>
          </p:style>
        </p:cxnSp>
        <p:cxnSp>
          <p:nvCxnSpPr>
            <p:cNvPr id="79" name="Connecteur droit 78"/>
            <p:cNvCxnSpPr>
              <a:stCxn id="48" idx="6"/>
              <a:endCxn id="60" idx="7"/>
            </p:cNvCxnSpPr>
            <p:nvPr/>
          </p:nvCxnSpPr>
          <p:spPr>
            <a:xfrm>
              <a:off x="7561824" y="4020222"/>
              <a:ext cx="212413" cy="778789"/>
            </a:xfrm>
            <a:prstGeom prst="line">
              <a:avLst/>
            </a:prstGeom>
            <a:ln>
              <a:prstDash val="dash"/>
            </a:ln>
          </p:spPr>
          <p:style>
            <a:lnRef idx="1">
              <a:schemeClr val="accent5"/>
            </a:lnRef>
            <a:fillRef idx="0">
              <a:schemeClr val="accent5"/>
            </a:fillRef>
            <a:effectRef idx="0">
              <a:schemeClr val="accent5"/>
            </a:effectRef>
            <a:fontRef idx="minor">
              <a:schemeClr val="tx1"/>
            </a:fontRef>
          </p:style>
        </p:cxnSp>
        <p:grpSp>
          <p:nvGrpSpPr>
            <p:cNvPr id="62" name="Grouper 61"/>
            <p:cNvGrpSpPr/>
            <p:nvPr/>
          </p:nvGrpSpPr>
          <p:grpSpPr>
            <a:xfrm>
              <a:off x="7354703" y="4709566"/>
              <a:ext cx="491515" cy="523220"/>
              <a:chOff x="7275328" y="4630191"/>
              <a:chExt cx="491515" cy="523220"/>
            </a:xfrm>
          </p:grpSpPr>
          <p:sp>
            <p:nvSpPr>
              <p:cNvPr id="60" name="Ellipse 59"/>
              <p:cNvSpPr/>
              <p:nvPr/>
            </p:nvSpPr>
            <p:spPr>
              <a:xfrm>
                <a:off x="7275328" y="4647655"/>
                <a:ext cx="491515" cy="491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p:cNvSpPr txBox="1"/>
              <p:nvPr/>
            </p:nvSpPr>
            <p:spPr>
              <a:xfrm>
                <a:off x="7285644" y="4630191"/>
                <a:ext cx="407376" cy="523220"/>
              </a:xfrm>
              <a:prstGeom prst="rect">
                <a:avLst/>
              </a:prstGeom>
              <a:noFill/>
            </p:spPr>
            <p:txBody>
              <a:bodyPr wrap="square" rtlCol="0">
                <a:spAutoFit/>
              </a:bodyPr>
              <a:lstStyle/>
              <a:p>
                <a:r>
                  <a:rPr lang="fr-FR">
                    <a:solidFill>
                      <a:schemeClr val="tx1"/>
                    </a:solidFill>
                    <a:latin typeface="+mn-lt"/>
                  </a:rPr>
                  <a:t>M</a:t>
                </a:r>
              </a:p>
            </p:txBody>
          </p:sp>
        </p:grpSp>
      </p:grpSp>
      <p:pic>
        <p:nvPicPr>
          <p:cNvPr id="8" name="Image 7"/>
          <p:cNvPicPr>
            <a:picLocks noChangeAspect="1"/>
          </p:cNvPicPr>
          <p:nvPr/>
        </p:nvPicPr>
        <p:blipFill>
          <a:blip r:embed="rId3"/>
          <a:stretch>
            <a:fillRect/>
          </a:stretch>
        </p:blipFill>
        <p:spPr>
          <a:xfrm flipH="1">
            <a:off x="2142161" y="4968787"/>
            <a:ext cx="1056060" cy="1056060"/>
          </a:xfrm>
          <a:prstGeom prst="rect">
            <a:avLst/>
          </a:prstGeom>
        </p:spPr>
      </p:pic>
      <p:sp>
        <p:nvSpPr>
          <p:cNvPr id="45" name="ZoneTexte 44"/>
          <p:cNvSpPr txBox="1"/>
          <p:nvPr/>
        </p:nvSpPr>
        <p:spPr>
          <a:xfrm>
            <a:off x="5407152" y="2883408"/>
            <a:ext cx="1002197" cy="253916"/>
          </a:xfrm>
          <a:prstGeom prst="rect">
            <a:avLst/>
          </a:prstGeom>
          <a:noFill/>
        </p:spPr>
        <p:txBody>
          <a:bodyPr wrap="none" rtlCol="0">
            <a:spAutoFit/>
          </a:bodyPr>
          <a:lstStyle/>
          <a:p>
            <a:r>
              <a:rPr lang="fr-FR" sz="1000">
                <a:solidFill>
                  <a:schemeClr val="tx1"/>
                </a:solidFill>
                <a:latin typeface="+mn-lt"/>
              </a:rPr>
              <a:t>Cuve/Tambour</a:t>
            </a:r>
          </a:p>
        </p:txBody>
      </p:sp>
      <p:sp>
        <p:nvSpPr>
          <p:cNvPr id="104" name="Rectangle 103"/>
          <p:cNvSpPr/>
          <p:nvPr/>
        </p:nvSpPr>
        <p:spPr>
          <a:xfrm>
            <a:off x="1751858" y="2570767"/>
            <a:ext cx="1956543" cy="1374700"/>
          </a:xfrm>
          <a:prstGeom prst="rect">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b="1">
                <a:solidFill>
                  <a:srgbClr val="003399"/>
                </a:solidFill>
              </a:rPr>
              <a:t>Partie Commande</a:t>
            </a:r>
          </a:p>
        </p:txBody>
      </p:sp>
      <p:sp>
        <p:nvSpPr>
          <p:cNvPr id="106" name="Rectangle 105"/>
          <p:cNvSpPr/>
          <p:nvPr/>
        </p:nvSpPr>
        <p:spPr>
          <a:xfrm>
            <a:off x="4826000" y="1995034"/>
            <a:ext cx="3606800" cy="3694566"/>
          </a:xfrm>
          <a:prstGeom prst="rect">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b="1">
                <a:solidFill>
                  <a:srgbClr val="003399"/>
                </a:solidFill>
              </a:rPr>
              <a:t>Partie opérative</a:t>
            </a:r>
          </a:p>
        </p:txBody>
      </p:sp>
    </p:spTree>
    <p:extLst>
      <p:ext uri="{BB962C8B-B14F-4D97-AF65-F5344CB8AC3E}">
        <p14:creationId xmlns:p14="http://schemas.microsoft.com/office/powerpoint/2010/main" val="1027334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2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1"/>
                                        </p:tgtEl>
                                        <p:attrNameLst>
                                          <p:attrName>style.visibility</p:attrName>
                                        </p:attrNameLst>
                                      </p:cBhvr>
                                      <p:to>
                                        <p:strVal val="visible"/>
                                      </p:to>
                                    </p:set>
                                  </p:childTnLst>
                                </p:cTn>
                              </p:par>
                            </p:childTnLst>
                          </p:cTn>
                        </p:par>
                        <p:par>
                          <p:cTn id="26" fill="hold">
                            <p:stCondLst>
                              <p:cond delay="0"/>
                            </p:stCondLst>
                            <p:childTnLst>
                              <p:par>
                                <p:cTn id="27" presetID="17" presetClass="entr" presetSubtype="1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4"/>
                                        </p:tgtEl>
                                        <p:attrNameLst>
                                          <p:attrName>style.visibility</p:attrName>
                                        </p:attrNameLst>
                                      </p:cBhvr>
                                      <p:to>
                                        <p:strVal val="visible"/>
                                      </p:to>
                                    </p:set>
                                  </p:child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1"/>
                                        </p:tgtEl>
                                        <p:attrNameLst>
                                          <p:attrName>style.visibility</p:attrName>
                                        </p:attrNameLst>
                                      </p:cBhvr>
                                      <p:to>
                                        <p:strVal val="visible"/>
                                      </p:to>
                                    </p:set>
                                  </p:childTnLst>
                                </p:cTn>
                              </p:par>
                            </p:childTnLst>
                          </p:cTn>
                        </p:par>
                        <p:par>
                          <p:cTn id="43" fill="hold">
                            <p:stCondLst>
                              <p:cond delay="0"/>
                            </p:stCondLst>
                            <p:childTnLst>
                              <p:par>
                                <p:cTn id="44" presetID="17" presetClass="entr" presetSubtype="10" fill="hold" nodeType="after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10"/>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3"/>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par>
                          <p:cTn id="62" fill="hold">
                            <p:stCondLst>
                              <p:cond delay="0"/>
                            </p:stCondLst>
                            <p:childTnLst>
                              <p:par>
                                <p:cTn id="63" presetID="22" presetClass="entr" presetSubtype="8"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right)">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left)">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ipe(right)">
                                      <p:cBhvr>
                                        <p:cTn id="95" dur="5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left)">
                                      <p:cBhvr>
                                        <p:cTn id="100" dur="5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37" presetClass="entr" presetSubtype="0" fill="hold"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900" decel="100000" fill="hold"/>
                                        <p:tgtEl>
                                          <p:spTgt spid="8"/>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9"/>
                                        </p:tgtEl>
                                        <p:attrNameLst>
                                          <p:attrName>style.visibility</p:attrName>
                                        </p:attrNameLst>
                                      </p:cBhvr>
                                      <p:to>
                                        <p:strVal val="visible"/>
                                      </p:to>
                                    </p:set>
                                  </p:childTnLst>
                                </p:cTn>
                              </p:par>
                            </p:childTnLst>
                          </p:cTn>
                        </p:par>
                        <p:par>
                          <p:cTn id="113" fill="hold">
                            <p:stCondLst>
                              <p:cond delay="0"/>
                            </p:stCondLst>
                            <p:childTnLst>
                              <p:par>
                                <p:cTn id="114" presetID="22" presetClass="entr" presetSubtype="4" fill="hold" nodeType="afterEffect">
                                  <p:stCondLst>
                                    <p:cond delay="0"/>
                                  </p:stCondLst>
                                  <p:childTnLst>
                                    <p:set>
                                      <p:cBhvr>
                                        <p:cTn id="115" dur="1" fill="hold">
                                          <p:stCondLst>
                                            <p:cond delay="0"/>
                                          </p:stCondLst>
                                        </p:cTn>
                                        <p:tgtEl>
                                          <p:spTgt spid="121"/>
                                        </p:tgtEl>
                                        <p:attrNameLst>
                                          <p:attrName>style.visibility</p:attrName>
                                        </p:attrNameLst>
                                      </p:cBhvr>
                                      <p:to>
                                        <p:strVal val="visible"/>
                                      </p:to>
                                    </p:set>
                                    <p:animEffect transition="in" filter="wipe(down)">
                                      <p:cBhvr>
                                        <p:cTn id="116" dur="500"/>
                                        <p:tgtEl>
                                          <p:spTgt spid="121"/>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nodeType="clickEffect">
                                  <p:stCondLst>
                                    <p:cond delay="0"/>
                                  </p:stCondLst>
                                  <p:childTnLst>
                                    <p:set>
                                      <p:cBhvr>
                                        <p:cTn id="120" dur="1" fill="hold">
                                          <p:stCondLst>
                                            <p:cond delay="0"/>
                                          </p:stCondLst>
                                        </p:cTn>
                                        <p:tgtEl>
                                          <p:spTgt spid="118"/>
                                        </p:tgtEl>
                                        <p:attrNameLst>
                                          <p:attrName>style.visibility</p:attrName>
                                        </p:attrNameLst>
                                      </p:cBhvr>
                                      <p:to>
                                        <p:strVal val="visible"/>
                                      </p:to>
                                    </p:set>
                                    <p:animEffect transition="in" filter="wipe(up)">
                                      <p:cBhvr>
                                        <p:cTn id="121" dur="500"/>
                                        <p:tgtEl>
                                          <p:spTgt spid="118"/>
                                        </p:tgtEl>
                                      </p:cBhvr>
                                    </p:animEffect>
                                  </p:childTnLst>
                                </p:cTn>
                              </p:par>
                            </p:childTnLst>
                          </p:cTn>
                        </p:par>
                        <p:par>
                          <p:cTn id="122" fill="hold">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104"/>
                                        </p:tgtEl>
                                        <p:attrNameLst>
                                          <p:attrName>style.visibility</p:attrName>
                                        </p:attrNameLst>
                                      </p:cBhvr>
                                      <p:to>
                                        <p:strVal val="visible"/>
                                      </p:to>
                                    </p:set>
                                    <p:animEffect transition="in" filter="dissolve">
                                      <p:cBhvr>
                                        <p:cTn id="129" dur="1000"/>
                                        <p:tgtEl>
                                          <p:spTgt spid="104"/>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grpId="0" nodeType="clickEffect">
                                  <p:stCondLst>
                                    <p:cond delay="0"/>
                                  </p:stCondLst>
                                  <p:childTnLst>
                                    <p:set>
                                      <p:cBhvr>
                                        <p:cTn id="133" dur="1" fill="hold">
                                          <p:stCondLst>
                                            <p:cond delay="0"/>
                                          </p:stCondLst>
                                        </p:cTn>
                                        <p:tgtEl>
                                          <p:spTgt spid="106"/>
                                        </p:tgtEl>
                                        <p:attrNameLst>
                                          <p:attrName>style.visibility</p:attrName>
                                        </p:attrNameLst>
                                      </p:cBhvr>
                                      <p:to>
                                        <p:strVal val="visible"/>
                                      </p:to>
                                    </p:set>
                                    <p:animEffect transition="in" filter="dissolve">
                                      <p:cBhvr>
                                        <p:cTn id="134" dur="1000"/>
                                        <p:tgtEl>
                                          <p:spTgt spid="106"/>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0" nodeType="clickEffect">
                                  <p:stCondLst>
                                    <p:cond delay="0"/>
                                  </p:stCondLst>
                                  <p:childTnLst>
                                    <p:set>
                                      <p:cBhvr>
                                        <p:cTn id="138" dur="1" fill="hold">
                                          <p:stCondLst>
                                            <p:cond delay="0"/>
                                          </p:stCondLst>
                                        </p:cTn>
                                        <p:tgtEl>
                                          <p:spTgt spid="223"/>
                                        </p:tgtEl>
                                        <p:attrNameLst>
                                          <p:attrName>style.visibility</p:attrName>
                                        </p:attrNameLst>
                                      </p:cBhvr>
                                      <p:to>
                                        <p:strVal val="visible"/>
                                      </p:to>
                                    </p:set>
                                    <p:animEffect transition="in" filter="dissolve">
                                      <p:cBhvr>
                                        <p:cTn id="139"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48" grpId="0" animBg="1"/>
      <p:bldP spid="59" grpId="0" animBg="1"/>
      <p:bldP spid="100" grpId="0"/>
      <p:bldP spid="101" grpId="0"/>
      <p:bldP spid="110" grpId="0"/>
      <p:bldP spid="111" grpId="0"/>
      <p:bldP spid="133" grpId="0"/>
      <p:bldP spid="134" grpId="0"/>
      <p:bldP spid="135" grpId="0"/>
      <p:bldP spid="171" grpId="0"/>
      <p:bldP spid="223" grpId="0" animBg="1"/>
      <p:bldP spid="104" grpId="0" animBg="1"/>
      <p:bldP spid="10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11560" y="1745521"/>
            <a:ext cx="3491880" cy="1323439"/>
          </a:xfrm>
          <a:prstGeom prst="rect">
            <a:avLst/>
          </a:prstGeom>
          <a:noFill/>
        </p:spPr>
        <p:txBody>
          <a:bodyPr wrap="square" rtlCol="0">
            <a:spAutoFit/>
          </a:bodyPr>
          <a:lstStyle/>
          <a:p>
            <a:r>
              <a:rPr lang="fr-FR" sz="2000" dirty="0" smtClean="0">
                <a:solidFill>
                  <a:schemeClr val="tx1"/>
                </a:solidFill>
                <a:latin typeface="+mn-lt"/>
              </a:rPr>
              <a:t>La table de vérité du dispositif permettant de forcer un bit P à 1 si un mot de 4 bits (d, c, b, a) est pair est définie ci-contre.</a:t>
            </a:r>
            <a:endParaRPr lang="fr-FR" sz="2000" dirty="0">
              <a:solidFill>
                <a:schemeClr val="tx1"/>
              </a:solidFill>
              <a:latin typeface="+mn-lt"/>
            </a:endParaRPr>
          </a:p>
        </p:txBody>
      </p:sp>
      <p:sp>
        <p:nvSpPr>
          <p:cNvPr id="38" name="Text Box 6"/>
          <p:cNvSpPr txBox="1">
            <a:spLocks noChangeArrowheads="1"/>
          </p:cNvSpPr>
          <p:nvPr/>
        </p:nvSpPr>
        <p:spPr bwMode="auto">
          <a:xfrm>
            <a:off x="6004875" y="575139"/>
            <a:ext cx="1875933" cy="457200"/>
          </a:xfrm>
          <a:prstGeom prst="rect">
            <a:avLst/>
          </a:prstGeom>
          <a:noFill/>
          <a:ln w="12700">
            <a:noFill/>
            <a:miter lim="800000"/>
            <a:headEnd type="none" w="sm" len="sm"/>
            <a:tailEnd type="none" w="sm" len="sm"/>
          </a:ln>
          <a:effectLst/>
        </p:spPr>
        <p:txBody>
          <a:bodyPr wrap="square">
            <a:spAutoFit/>
          </a:bodyPr>
          <a:lstStyle/>
          <a:p>
            <a:pPr algn="ctr"/>
            <a:r>
              <a:rPr lang="fr-FR" sz="2400" dirty="0">
                <a:solidFill>
                  <a:schemeClr val="tx1"/>
                </a:solidFill>
                <a:latin typeface="+mn-lt"/>
              </a:rPr>
              <a:t>d   c   b   a   </a:t>
            </a:r>
            <a:r>
              <a:rPr lang="fr-FR" sz="2400" dirty="0" smtClean="0">
                <a:solidFill>
                  <a:schemeClr val="tx1"/>
                </a:solidFill>
                <a:latin typeface="+mn-lt"/>
              </a:rPr>
              <a:t>P</a:t>
            </a:r>
            <a:endParaRPr lang="fr-FR" sz="2400" dirty="0">
              <a:solidFill>
                <a:schemeClr val="tx1"/>
              </a:solidFill>
              <a:latin typeface="+mn-lt"/>
            </a:endParaRPr>
          </a:p>
        </p:txBody>
      </p:sp>
      <p:sp>
        <p:nvSpPr>
          <p:cNvPr id="39" name="Rectangle 7"/>
          <p:cNvSpPr>
            <a:spLocks noChangeArrowheads="1"/>
          </p:cNvSpPr>
          <p:nvPr/>
        </p:nvSpPr>
        <p:spPr bwMode="auto">
          <a:xfrm>
            <a:off x="6012159" y="630382"/>
            <a:ext cx="374400" cy="5846618"/>
          </a:xfrm>
          <a:prstGeom prst="rect">
            <a:avLst/>
          </a:prstGeom>
          <a:noFill/>
          <a:ln w="12700">
            <a:solidFill>
              <a:schemeClr val="tx1"/>
            </a:solidFill>
            <a:miter lim="800000"/>
            <a:headEnd type="none" w="sm" len="sm"/>
            <a:tailEnd type="none" w="sm" len="sm"/>
          </a:ln>
          <a:effectLst/>
        </p:spPr>
        <p:txBody>
          <a:bodyPr wrap="none" anchor="ctr"/>
          <a:lstStyle/>
          <a:p>
            <a:endParaRPr lang="fr-FR">
              <a:solidFill>
                <a:schemeClr val="tx1"/>
              </a:solidFill>
            </a:endParaRPr>
          </a:p>
        </p:txBody>
      </p:sp>
      <p:sp>
        <p:nvSpPr>
          <p:cNvPr id="40" name="Rectangle 8"/>
          <p:cNvSpPr>
            <a:spLocks noChangeArrowheads="1"/>
          </p:cNvSpPr>
          <p:nvPr/>
        </p:nvSpPr>
        <p:spPr bwMode="auto">
          <a:xfrm>
            <a:off x="6758930" y="630381"/>
            <a:ext cx="374400" cy="5843155"/>
          </a:xfrm>
          <a:prstGeom prst="rect">
            <a:avLst/>
          </a:prstGeom>
          <a:noFill/>
          <a:ln w="12700">
            <a:solidFill>
              <a:schemeClr val="tx1"/>
            </a:solidFill>
            <a:miter lim="800000"/>
            <a:headEnd type="none" w="sm" len="sm"/>
            <a:tailEnd type="none" w="sm" len="sm"/>
          </a:ln>
          <a:effectLst/>
        </p:spPr>
        <p:txBody>
          <a:bodyPr wrap="none" anchor="ctr"/>
          <a:lstStyle/>
          <a:p>
            <a:endParaRPr lang="fr-FR">
              <a:solidFill>
                <a:schemeClr val="tx1"/>
              </a:solidFill>
            </a:endParaRPr>
          </a:p>
        </p:txBody>
      </p:sp>
      <p:sp>
        <p:nvSpPr>
          <p:cNvPr id="41" name="Rectangle 9"/>
          <p:cNvSpPr>
            <a:spLocks noChangeArrowheads="1"/>
          </p:cNvSpPr>
          <p:nvPr/>
        </p:nvSpPr>
        <p:spPr bwMode="auto">
          <a:xfrm>
            <a:off x="7505701" y="630382"/>
            <a:ext cx="374400" cy="5836227"/>
          </a:xfrm>
          <a:prstGeom prst="rect">
            <a:avLst/>
          </a:prstGeom>
          <a:noFill/>
          <a:ln w="12700">
            <a:solidFill>
              <a:schemeClr val="tx1"/>
            </a:solidFill>
            <a:miter lim="800000"/>
            <a:headEnd type="none" w="sm" len="sm"/>
            <a:tailEnd type="none" w="sm" len="sm"/>
          </a:ln>
          <a:effectLst/>
        </p:spPr>
        <p:txBody>
          <a:bodyPr wrap="none" anchor="ctr"/>
          <a:lstStyle/>
          <a:p>
            <a:endParaRPr lang="fr-FR">
              <a:solidFill>
                <a:schemeClr val="tx1"/>
              </a:solidFill>
            </a:endParaRPr>
          </a:p>
        </p:txBody>
      </p:sp>
      <p:sp>
        <p:nvSpPr>
          <p:cNvPr id="42" name="Rectangle 10"/>
          <p:cNvSpPr>
            <a:spLocks noChangeArrowheads="1"/>
          </p:cNvSpPr>
          <p:nvPr/>
        </p:nvSpPr>
        <p:spPr bwMode="auto">
          <a:xfrm>
            <a:off x="6012161" y="620689"/>
            <a:ext cx="1872000" cy="5852848"/>
          </a:xfrm>
          <a:prstGeom prst="rect">
            <a:avLst/>
          </a:prstGeom>
          <a:noFill/>
          <a:ln w="28575">
            <a:solidFill>
              <a:schemeClr val="tx1"/>
            </a:solidFill>
            <a:miter lim="800000"/>
            <a:headEnd type="none" w="sm" len="sm"/>
            <a:tailEnd type="none" w="sm" len="sm"/>
          </a:ln>
          <a:effectLst/>
        </p:spPr>
        <p:txBody>
          <a:bodyPr wrap="none" anchor="ctr"/>
          <a:lstStyle/>
          <a:p>
            <a:endParaRPr lang="fr-FR"/>
          </a:p>
        </p:txBody>
      </p:sp>
      <p:sp>
        <p:nvSpPr>
          <p:cNvPr id="44" name="Rectangle 12"/>
          <p:cNvSpPr>
            <a:spLocks noChangeArrowheads="1"/>
          </p:cNvSpPr>
          <p:nvPr/>
        </p:nvSpPr>
        <p:spPr bwMode="auto">
          <a:xfrm>
            <a:off x="6012160" y="1332657"/>
            <a:ext cx="1864149" cy="342900"/>
          </a:xfrm>
          <a:prstGeom prst="rect">
            <a:avLst/>
          </a:prstGeom>
          <a:noFill/>
          <a:ln w="12700">
            <a:solidFill>
              <a:schemeClr val="tx1"/>
            </a:solidFill>
            <a:miter lim="800000"/>
            <a:headEnd type="none" w="sm" len="sm"/>
            <a:tailEnd type="none" w="sm" len="sm"/>
          </a:ln>
          <a:effectLst/>
        </p:spPr>
        <p:txBody>
          <a:bodyPr wrap="none" anchor="ctr"/>
          <a:lstStyle/>
          <a:p>
            <a:endParaRPr lang="fr-FR"/>
          </a:p>
        </p:txBody>
      </p:sp>
      <p:sp>
        <p:nvSpPr>
          <p:cNvPr id="45" name="Rectangle 13"/>
          <p:cNvSpPr>
            <a:spLocks noChangeArrowheads="1"/>
          </p:cNvSpPr>
          <p:nvPr/>
        </p:nvSpPr>
        <p:spPr bwMode="auto">
          <a:xfrm>
            <a:off x="6012160" y="2003017"/>
            <a:ext cx="1876426" cy="342900"/>
          </a:xfrm>
          <a:prstGeom prst="rect">
            <a:avLst/>
          </a:prstGeom>
          <a:noFill/>
          <a:ln w="12700">
            <a:solidFill>
              <a:schemeClr val="tx1"/>
            </a:solidFill>
            <a:miter lim="800000"/>
            <a:headEnd type="none" w="sm" len="sm"/>
            <a:tailEnd type="none" w="sm" len="sm"/>
          </a:ln>
          <a:effectLst/>
        </p:spPr>
        <p:txBody>
          <a:bodyPr wrap="none" anchor="ctr"/>
          <a:lstStyle/>
          <a:p>
            <a:endParaRPr lang="fr-FR"/>
          </a:p>
        </p:txBody>
      </p:sp>
      <p:sp>
        <p:nvSpPr>
          <p:cNvPr id="46" name="Rectangle 14"/>
          <p:cNvSpPr>
            <a:spLocks noChangeArrowheads="1"/>
          </p:cNvSpPr>
          <p:nvPr/>
        </p:nvSpPr>
        <p:spPr bwMode="auto">
          <a:xfrm>
            <a:off x="6012160" y="2675824"/>
            <a:ext cx="1874838" cy="342900"/>
          </a:xfrm>
          <a:prstGeom prst="rect">
            <a:avLst/>
          </a:prstGeom>
          <a:noFill/>
          <a:ln w="12700">
            <a:solidFill>
              <a:schemeClr val="tx1"/>
            </a:solidFill>
            <a:miter lim="800000"/>
            <a:headEnd type="none" w="sm" len="sm"/>
            <a:tailEnd type="none" w="sm" len="sm"/>
          </a:ln>
          <a:effectLst/>
        </p:spPr>
        <p:txBody>
          <a:bodyPr wrap="none" anchor="ctr"/>
          <a:lstStyle/>
          <a:p>
            <a:endParaRPr lang="fr-FR"/>
          </a:p>
        </p:txBody>
      </p:sp>
      <p:sp>
        <p:nvSpPr>
          <p:cNvPr id="47" name="Rectangle 15"/>
          <p:cNvSpPr>
            <a:spLocks noChangeArrowheads="1"/>
          </p:cNvSpPr>
          <p:nvPr/>
        </p:nvSpPr>
        <p:spPr bwMode="auto">
          <a:xfrm>
            <a:off x="6012160" y="3369419"/>
            <a:ext cx="1860551" cy="342900"/>
          </a:xfrm>
          <a:prstGeom prst="rect">
            <a:avLst/>
          </a:prstGeom>
          <a:noFill/>
          <a:ln w="12700">
            <a:solidFill>
              <a:schemeClr val="tx1"/>
            </a:solidFill>
            <a:miter lim="800000"/>
            <a:headEnd type="none" w="sm" len="sm"/>
            <a:tailEnd type="none" w="sm" len="sm"/>
          </a:ln>
          <a:effectLst/>
        </p:spPr>
        <p:txBody>
          <a:bodyPr wrap="none" anchor="ctr"/>
          <a:lstStyle/>
          <a:p>
            <a:endParaRPr lang="fr-FR"/>
          </a:p>
        </p:txBody>
      </p:sp>
      <p:sp>
        <p:nvSpPr>
          <p:cNvPr id="48" name="Rectangle 17"/>
          <p:cNvSpPr>
            <a:spLocks noChangeArrowheads="1"/>
          </p:cNvSpPr>
          <p:nvPr/>
        </p:nvSpPr>
        <p:spPr bwMode="auto">
          <a:xfrm>
            <a:off x="6012160" y="4060999"/>
            <a:ext cx="1858962" cy="342900"/>
          </a:xfrm>
          <a:prstGeom prst="rect">
            <a:avLst/>
          </a:prstGeom>
          <a:noFill/>
          <a:ln w="12700">
            <a:solidFill>
              <a:schemeClr val="tx1"/>
            </a:solidFill>
            <a:miter lim="800000"/>
            <a:headEnd type="none" w="sm" len="sm"/>
            <a:tailEnd type="none" w="sm" len="sm"/>
          </a:ln>
          <a:effectLst/>
        </p:spPr>
        <p:txBody>
          <a:bodyPr wrap="none" anchor="ctr"/>
          <a:lstStyle/>
          <a:p>
            <a:endParaRPr lang="fr-FR"/>
          </a:p>
        </p:txBody>
      </p:sp>
      <p:sp>
        <p:nvSpPr>
          <p:cNvPr id="49" name="Rectangle 18"/>
          <p:cNvSpPr>
            <a:spLocks noChangeArrowheads="1"/>
          </p:cNvSpPr>
          <p:nvPr/>
        </p:nvSpPr>
        <p:spPr bwMode="auto">
          <a:xfrm>
            <a:off x="6012160" y="4752856"/>
            <a:ext cx="1862138" cy="342900"/>
          </a:xfrm>
          <a:prstGeom prst="rect">
            <a:avLst/>
          </a:prstGeom>
          <a:noFill/>
          <a:ln w="12700">
            <a:solidFill>
              <a:schemeClr val="tx1"/>
            </a:solidFill>
            <a:miter lim="800000"/>
            <a:headEnd type="none" w="sm" len="sm"/>
            <a:tailEnd type="none" w="sm" len="sm"/>
          </a:ln>
          <a:effectLst/>
        </p:spPr>
        <p:txBody>
          <a:bodyPr wrap="none" anchor="ctr"/>
          <a:lstStyle/>
          <a:p>
            <a:endParaRPr lang="fr-FR"/>
          </a:p>
        </p:txBody>
      </p:sp>
      <p:sp>
        <p:nvSpPr>
          <p:cNvPr id="50" name="Rectangle 19"/>
          <p:cNvSpPr>
            <a:spLocks noChangeArrowheads="1"/>
          </p:cNvSpPr>
          <p:nvPr/>
        </p:nvSpPr>
        <p:spPr bwMode="auto">
          <a:xfrm>
            <a:off x="6012160" y="5433605"/>
            <a:ext cx="1858963" cy="342900"/>
          </a:xfrm>
          <a:prstGeom prst="rect">
            <a:avLst/>
          </a:prstGeom>
          <a:noFill/>
          <a:ln w="12700">
            <a:solidFill>
              <a:schemeClr val="tx1"/>
            </a:solidFill>
            <a:miter lim="800000"/>
            <a:headEnd type="none" w="sm" len="sm"/>
            <a:tailEnd type="none" w="sm" len="sm"/>
          </a:ln>
          <a:effectLst/>
        </p:spPr>
        <p:txBody>
          <a:bodyPr wrap="none" anchor="ctr"/>
          <a:lstStyle/>
          <a:p>
            <a:endParaRPr lang="fr-FR"/>
          </a:p>
        </p:txBody>
      </p:sp>
      <p:sp>
        <p:nvSpPr>
          <p:cNvPr id="51" name="Text Box 20"/>
          <p:cNvSpPr txBox="1">
            <a:spLocks noChangeArrowheads="1"/>
          </p:cNvSpPr>
          <p:nvPr/>
        </p:nvSpPr>
        <p:spPr bwMode="auto">
          <a:xfrm>
            <a:off x="5429548" y="954832"/>
            <a:ext cx="492443" cy="5669244"/>
          </a:xfrm>
          <a:prstGeom prst="rect">
            <a:avLst/>
          </a:prstGeom>
          <a:noFill/>
          <a:ln w="12700">
            <a:noFill/>
            <a:miter lim="800000"/>
            <a:headEnd type="none" w="sm" len="sm"/>
            <a:tailEnd type="none" w="sm" len="sm"/>
          </a:ln>
          <a:effectLst/>
        </p:spPr>
        <p:txBody>
          <a:bodyPr wrap="none">
            <a:spAutoFit/>
          </a:bodyPr>
          <a:lstStyle/>
          <a:p>
            <a:pPr>
              <a:lnSpc>
                <a:spcPct val="90000"/>
              </a:lnSpc>
            </a:pPr>
            <a:r>
              <a:rPr lang="fr-FR" sz="2400">
                <a:solidFill>
                  <a:schemeClr val="tx1"/>
                </a:solidFill>
                <a:latin typeface="+mn-lt"/>
              </a:rPr>
              <a:t>0</a:t>
            </a:r>
          </a:p>
          <a:p>
            <a:pPr>
              <a:lnSpc>
                <a:spcPct val="90000"/>
              </a:lnSpc>
            </a:pPr>
            <a:r>
              <a:rPr lang="fr-FR" sz="2400">
                <a:solidFill>
                  <a:schemeClr val="tx1"/>
                </a:solidFill>
                <a:latin typeface="+mn-lt"/>
              </a:rPr>
              <a:t>1</a:t>
            </a:r>
          </a:p>
          <a:p>
            <a:pPr>
              <a:lnSpc>
                <a:spcPct val="90000"/>
              </a:lnSpc>
            </a:pPr>
            <a:r>
              <a:rPr lang="fr-FR" sz="2400">
                <a:solidFill>
                  <a:schemeClr val="tx1"/>
                </a:solidFill>
                <a:latin typeface="+mn-lt"/>
              </a:rPr>
              <a:t>2</a:t>
            </a:r>
          </a:p>
          <a:p>
            <a:r>
              <a:rPr lang="fr-FR" sz="2400">
                <a:solidFill>
                  <a:schemeClr val="tx1"/>
                </a:solidFill>
                <a:latin typeface="+mn-lt"/>
              </a:rPr>
              <a:t>3</a:t>
            </a:r>
          </a:p>
          <a:p>
            <a:pPr>
              <a:lnSpc>
                <a:spcPct val="90000"/>
              </a:lnSpc>
            </a:pPr>
            <a:r>
              <a:rPr lang="fr-FR" sz="2400">
                <a:solidFill>
                  <a:schemeClr val="tx1"/>
                </a:solidFill>
                <a:latin typeface="+mn-lt"/>
              </a:rPr>
              <a:t>4</a:t>
            </a:r>
          </a:p>
          <a:p>
            <a:pPr>
              <a:lnSpc>
                <a:spcPct val="110000"/>
              </a:lnSpc>
            </a:pPr>
            <a:r>
              <a:rPr lang="fr-FR" sz="2400">
                <a:solidFill>
                  <a:schemeClr val="tx1"/>
                </a:solidFill>
                <a:latin typeface="+mn-lt"/>
              </a:rPr>
              <a:t>5</a:t>
            </a:r>
          </a:p>
          <a:p>
            <a:pPr>
              <a:lnSpc>
                <a:spcPct val="90000"/>
              </a:lnSpc>
            </a:pPr>
            <a:r>
              <a:rPr lang="fr-FR" sz="2400">
                <a:solidFill>
                  <a:schemeClr val="tx1"/>
                </a:solidFill>
                <a:latin typeface="+mn-lt"/>
              </a:rPr>
              <a:t>6</a:t>
            </a:r>
          </a:p>
          <a:p>
            <a:pPr>
              <a:lnSpc>
                <a:spcPct val="90000"/>
              </a:lnSpc>
            </a:pPr>
            <a:r>
              <a:rPr lang="fr-FR" sz="2400">
                <a:solidFill>
                  <a:schemeClr val="tx1"/>
                </a:solidFill>
                <a:latin typeface="+mn-lt"/>
              </a:rPr>
              <a:t>7</a:t>
            </a:r>
          </a:p>
          <a:p>
            <a:pPr>
              <a:lnSpc>
                <a:spcPct val="90000"/>
              </a:lnSpc>
            </a:pPr>
            <a:r>
              <a:rPr lang="fr-FR" sz="2400">
                <a:solidFill>
                  <a:schemeClr val="tx1"/>
                </a:solidFill>
                <a:latin typeface="+mn-lt"/>
              </a:rPr>
              <a:t>8</a:t>
            </a:r>
          </a:p>
          <a:p>
            <a:r>
              <a:rPr lang="fr-FR" sz="2400">
                <a:solidFill>
                  <a:schemeClr val="tx1"/>
                </a:solidFill>
                <a:latin typeface="+mn-lt"/>
              </a:rPr>
              <a:t>9</a:t>
            </a:r>
          </a:p>
          <a:p>
            <a:pPr>
              <a:lnSpc>
                <a:spcPct val="90000"/>
              </a:lnSpc>
            </a:pPr>
            <a:r>
              <a:rPr lang="fr-FR" sz="2400">
                <a:solidFill>
                  <a:schemeClr val="tx1"/>
                </a:solidFill>
                <a:latin typeface="+mn-lt"/>
              </a:rPr>
              <a:t>10</a:t>
            </a:r>
          </a:p>
          <a:p>
            <a:r>
              <a:rPr lang="fr-FR" sz="2400">
                <a:solidFill>
                  <a:schemeClr val="tx1"/>
                </a:solidFill>
                <a:latin typeface="+mn-lt"/>
              </a:rPr>
              <a:t>11</a:t>
            </a:r>
          </a:p>
          <a:p>
            <a:pPr>
              <a:lnSpc>
                <a:spcPct val="90000"/>
              </a:lnSpc>
            </a:pPr>
            <a:r>
              <a:rPr lang="fr-FR" sz="2400">
                <a:solidFill>
                  <a:schemeClr val="tx1"/>
                </a:solidFill>
                <a:latin typeface="+mn-lt"/>
              </a:rPr>
              <a:t>12</a:t>
            </a:r>
          </a:p>
          <a:p>
            <a:r>
              <a:rPr lang="fr-FR" sz="2400">
                <a:solidFill>
                  <a:schemeClr val="tx1"/>
                </a:solidFill>
                <a:latin typeface="+mn-lt"/>
              </a:rPr>
              <a:t>13</a:t>
            </a:r>
          </a:p>
          <a:p>
            <a:pPr>
              <a:lnSpc>
                <a:spcPct val="90000"/>
              </a:lnSpc>
            </a:pPr>
            <a:r>
              <a:rPr lang="fr-FR" sz="2400">
                <a:solidFill>
                  <a:schemeClr val="tx1"/>
                </a:solidFill>
                <a:latin typeface="+mn-lt"/>
              </a:rPr>
              <a:t>14</a:t>
            </a:r>
          </a:p>
          <a:p>
            <a:r>
              <a:rPr lang="fr-FR" sz="2400">
                <a:solidFill>
                  <a:schemeClr val="tx1"/>
                </a:solidFill>
                <a:latin typeface="+mn-lt"/>
              </a:rPr>
              <a:t>15</a:t>
            </a:r>
          </a:p>
        </p:txBody>
      </p:sp>
      <p:sp>
        <p:nvSpPr>
          <p:cNvPr id="52" name="Rectangle 21"/>
          <p:cNvSpPr>
            <a:spLocks noChangeArrowheads="1"/>
          </p:cNvSpPr>
          <p:nvPr/>
        </p:nvSpPr>
        <p:spPr bwMode="auto">
          <a:xfrm>
            <a:off x="6012160" y="6123150"/>
            <a:ext cx="1889125" cy="342900"/>
          </a:xfrm>
          <a:prstGeom prst="rect">
            <a:avLst/>
          </a:prstGeom>
          <a:noFill/>
          <a:ln w="12700">
            <a:solidFill>
              <a:schemeClr val="tx1"/>
            </a:solidFill>
            <a:miter lim="800000"/>
            <a:headEnd type="none" w="sm" len="sm"/>
            <a:tailEnd type="none" w="sm" len="sm"/>
          </a:ln>
          <a:effectLst/>
        </p:spPr>
        <p:txBody>
          <a:bodyPr wrap="none" anchor="ctr"/>
          <a:lstStyle/>
          <a:p>
            <a:endParaRPr lang="fr-FR"/>
          </a:p>
        </p:txBody>
      </p:sp>
      <p:sp>
        <p:nvSpPr>
          <p:cNvPr id="53" name="Text Box 56"/>
          <p:cNvSpPr txBox="1">
            <a:spLocks noChangeArrowheads="1"/>
          </p:cNvSpPr>
          <p:nvPr/>
        </p:nvSpPr>
        <p:spPr bwMode="auto">
          <a:xfrm>
            <a:off x="6038787" y="968410"/>
            <a:ext cx="1992312" cy="5632311"/>
          </a:xfrm>
          <a:prstGeom prst="rect">
            <a:avLst/>
          </a:prstGeom>
          <a:noFill/>
          <a:ln w="12700">
            <a:noFill/>
            <a:miter lim="800000"/>
            <a:headEnd type="none" w="sm" len="sm"/>
            <a:tailEnd type="none" w="sm" len="sm"/>
          </a:ln>
          <a:effectLst/>
        </p:spPr>
        <p:txBody>
          <a:bodyPr>
            <a:spAutoFit/>
          </a:bodyPr>
          <a:lstStyle/>
          <a:p>
            <a:pPr marL="457200" indent="-457200">
              <a:lnSpc>
                <a:spcPct val="90000"/>
              </a:lnSpc>
            </a:pPr>
            <a:r>
              <a:rPr lang="fr-FR" sz="2400">
                <a:solidFill>
                  <a:schemeClr val="tx1"/>
                </a:solidFill>
                <a:latin typeface="+mn-lt"/>
              </a:rPr>
              <a:t>0   0   0   0   1</a:t>
            </a:r>
          </a:p>
          <a:p>
            <a:pPr marL="457200" indent="-457200">
              <a:lnSpc>
                <a:spcPct val="90000"/>
              </a:lnSpc>
            </a:pPr>
            <a:r>
              <a:rPr lang="fr-FR" sz="2400">
                <a:solidFill>
                  <a:schemeClr val="tx1"/>
                </a:solidFill>
                <a:latin typeface="+mn-lt"/>
              </a:rPr>
              <a:t>0   0   0   1   0</a:t>
            </a:r>
          </a:p>
          <a:p>
            <a:pPr marL="457200" indent="-457200">
              <a:lnSpc>
                <a:spcPct val="90000"/>
              </a:lnSpc>
            </a:pPr>
            <a:r>
              <a:rPr lang="fr-FR" sz="2400">
                <a:solidFill>
                  <a:schemeClr val="tx1"/>
                </a:solidFill>
                <a:latin typeface="+mn-lt"/>
              </a:rPr>
              <a:t>0   0   1   0   0</a:t>
            </a:r>
          </a:p>
          <a:p>
            <a:pPr marL="457200" indent="-457200">
              <a:lnSpc>
                <a:spcPct val="90000"/>
              </a:lnSpc>
            </a:pPr>
            <a:r>
              <a:rPr lang="fr-FR" sz="2400">
                <a:solidFill>
                  <a:schemeClr val="tx1"/>
                </a:solidFill>
                <a:latin typeface="+mn-lt"/>
              </a:rPr>
              <a:t>0   0   1   1   1</a:t>
            </a:r>
          </a:p>
          <a:p>
            <a:pPr marL="457200" indent="-457200">
              <a:lnSpc>
                <a:spcPct val="90000"/>
              </a:lnSpc>
            </a:pPr>
            <a:r>
              <a:rPr lang="fr-FR" sz="2400">
                <a:solidFill>
                  <a:schemeClr val="tx1"/>
                </a:solidFill>
                <a:latin typeface="+mn-lt"/>
              </a:rPr>
              <a:t>0   1   0   0   0</a:t>
            </a:r>
          </a:p>
          <a:p>
            <a:pPr marL="457200" indent="-457200">
              <a:lnSpc>
                <a:spcPct val="110000"/>
              </a:lnSpc>
            </a:pPr>
            <a:r>
              <a:rPr lang="fr-FR" sz="2400">
                <a:solidFill>
                  <a:schemeClr val="tx1"/>
                </a:solidFill>
                <a:latin typeface="+mn-lt"/>
              </a:rPr>
              <a:t>0   1   0   1   1</a:t>
            </a:r>
          </a:p>
          <a:p>
            <a:pPr marL="457200" indent="-457200">
              <a:lnSpc>
                <a:spcPct val="90000"/>
              </a:lnSpc>
            </a:pPr>
            <a:r>
              <a:rPr lang="fr-FR" sz="2400">
                <a:solidFill>
                  <a:schemeClr val="tx1"/>
                </a:solidFill>
                <a:latin typeface="+mn-lt"/>
              </a:rPr>
              <a:t>0   1   1   0   1</a:t>
            </a:r>
          </a:p>
          <a:p>
            <a:pPr marL="457200" indent="-457200">
              <a:lnSpc>
                <a:spcPct val="90000"/>
              </a:lnSpc>
            </a:pPr>
            <a:r>
              <a:rPr lang="fr-FR" sz="2400">
                <a:solidFill>
                  <a:schemeClr val="tx1"/>
                </a:solidFill>
                <a:latin typeface="+mn-lt"/>
              </a:rPr>
              <a:t>0   1   1   1   0</a:t>
            </a:r>
          </a:p>
          <a:p>
            <a:pPr marL="457200" indent="-457200">
              <a:lnSpc>
                <a:spcPct val="90000"/>
              </a:lnSpc>
            </a:pPr>
            <a:r>
              <a:rPr lang="fr-FR" sz="2400">
                <a:solidFill>
                  <a:schemeClr val="tx1"/>
                </a:solidFill>
                <a:latin typeface="+mn-lt"/>
              </a:rPr>
              <a:t>1   0   0   0   0</a:t>
            </a:r>
          </a:p>
          <a:p>
            <a:pPr marL="457200" indent="-457200">
              <a:lnSpc>
                <a:spcPct val="90000"/>
              </a:lnSpc>
            </a:pPr>
            <a:r>
              <a:rPr lang="fr-FR" sz="2400">
                <a:solidFill>
                  <a:schemeClr val="tx1"/>
                </a:solidFill>
                <a:latin typeface="+mn-lt"/>
              </a:rPr>
              <a:t>1   0   0   1   1</a:t>
            </a:r>
          </a:p>
          <a:p>
            <a:pPr marL="457200" indent="-457200"/>
            <a:r>
              <a:rPr lang="fr-FR" sz="2400">
                <a:solidFill>
                  <a:schemeClr val="tx1"/>
                </a:solidFill>
                <a:latin typeface="+mn-lt"/>
              </a:rPr>
              <a:t>1   0   1   0   1</a:t>
            </a:r>
          </a:p>
          <a:p>
            <a:pPr marL="457200" indent="-457200"/>
            <a:r>
              <a:rPr lang="fr-FR" sz="2400">
                <a:solidFill>
                  <a:schemeClr val="tx1"/>
                </a:solidFill>
                <a:latin typeface="+mn-lt"/>
              </a:rPr>
              <a:t>1   0   1   1   0</a:t>
            </a:r>
          </a:p>
          <a:p>
            <a:pPr marL="457200" indent="-457200">
              <a:lnSpc>
                <a:spcPct val="90000"/>
              </a:lnSpc>
            </a:pPr>
            <a:r>
              <a:rPr lang="fr-FR" sz="2400">
                <a:solidFill>
                  <a:schemeClr val="tx1"/>
                </a:solidFill>
                <a:latin typeface="+mn-lt"/>
              </a:rPr>
              <a:t>1   1   0   0   1</a:t>
            </a:r>
          </a:p>
          <a:p>
            <a:pPr marL="457200" indent="-457200">
              <a:lnSpc>
                <a:spcPct val="90000"/>
              </a:lnSpc>
            </a:pPr>
            <a:r>
              <a:rPr lang="fr-FR" sz="2400">
                <a:solidFill>
                  <a:schemeClr val="tx1"/>
                </a:solidFill>
                <a:latin typeface="+mn-lt"/>
              </a:rPr>
              <a:t>1   1   0   1   0</a:t>
            </a:r>
          </a:p>
          <a:p>
            <a:pPr marL="457200" indent="-457200"/>
            <a:r>
              <a:rPr lang="fr-FR" sz="2400">
                <a:solidFill>
                  <a:schemeClr val="tx1"/>
                </a:solidFill>
                <a:latin typeface="+mn-lt"/>
              </a:rPr>
              <a:t>1   1   1   0   0</a:t>
            </a:r>
          </a:p>
          <a:p>
            <a:pPr marL="457200" indent="-457200"/>
            <a:r>
              <a:rPr lang="fr-FR" sz="2400">
                <a:solidFill>
                  <a:schemeClr val="tx1"/>
                </a:solidFill>
                <a:latin typeface="+mn-lt"/>
              </a:rPr>
              <a:t>1   1   1   1   1</a:t>
            </a:r>
          </a:p>
        </p:txBody>
      </p:sp>
      <p:sp>
        <p:nvSpPr>
          <p:cNvPr id="54" name="Text Box 10"/>
          <p:cNvSpPr txBox="1">
            <a:spLocks noChangeArrowheads="1"/>
          </p:cNvSpPr>
          <p:nvPr/>
        </p:nvSpPr>
        <p:spPr bwMode="auto">
          <a:xfrm>
            <a:off x="467544" y="5301208"/>
            <a:ext cx="3960440" cy="707886"/>
          </a:xfrm>
          <a:prstGeom prst="rect">
            <a:avLst/>
          </a:prstGeom>
          <a:noFill/>
        </p:spPr>
        <p:txBody>
          <a:bodyPr wrap="square" rtlCol="0">
            <a:spAutoFit/>
          </a:bodyPr>
          <a:lstStyle>
            <a:defPPr>
              <a:defRPr lang="en-US"/>
            </a:defPPr>
            <a:lvl1pPr>
              <a:defRPr sz="2000">
                <a:solidFill>
                  <a:schemeClr val="tx1"/>
                </a:solidFill>
                <a:latin typeface="+mn-lt"/>
              </a:defRPr>
            </a:lvl1pPr>
          </a:lstStyle>
          <a:p>
            <a:r>
              <a:rPr lang="fr-FR" dirty="0"/>
              <a:t>Nous allons tracer le TK et en déduire l’équation simplifiée de P</a:t>
            </a:r>
          </a:p>
        </p:txBody>
      </p:sp>
      <p:sp>
        <p:nvSpPr>
          <p:cNvPr id="55" name="Rectangle 54"/>
          <p:cNvSpPr/>
          <p:nvPr/>
        </p:nvSpPr>
        <p:spPr>
          <a:xfrm>
            <a:off x="1763688" y="3573016"/>
            <a:ext cx="1872208" cy="1224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Contrôleur</a:t>
            </a:r>
          </a:p>
          <a:p>
            <a:pPr algn="ctr"/>
            <a:r>
              <a:rPr lang="fr-FR" sz="2400" dirty="0" smtClean="0">
                <a:solidFill>
                  <a:schemeClr val="tx1"/>
                </a:solidFill>
              </a:rPr>
              <a:t>De parité</a:t>
            </a:r>
            <a:endParaRPr lang="fr-FR" sz="2400" dirty="0">
              <a:solidFill>
                <a:schemeClr val="tx1"/>
              </a:solidFill>
            </a:endParaRPr>
          </a:p>
        </p:txBody>
      </p:sp>
      <p:cxnSp>
        <p:nvCxnSpPr>
          <p:cNvPr id="61" name="Connecteur en angle 60"/>
          <p:cNvCxnSpPr/>
          <p:nvPr/>
        </p:nvCxnSpPr>
        <p:spPr>
          <a:xfrm>
            <a:off x="1065229" y="4147794"/>
            <a:ext cx="698459" cy="14530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81837" y="3546557"/>
            <a:ext cx="1226618" cy="1200329"/>
          </a:xfrm>
          <a:prstGeom prst="rect">
            <a:avLst/>
          </a:prstGeom>
          <a:noFill/>
          <a:ln>
            <a:solidFill>
              <a:schemeClr val="bg1"/>
            </a:solidFill>
          </a:ln>
        </p:spPr>
        <p:txBody>
          <a:bodyPr wrap="none" rtlCol="0">
            <a:spAutoFit/>
          </a:bodyPr>
          <a:lstStyle/>
          <a:p>
            <a:r>
              <a:rPr lang="fr-FR" sz="2400" dirty="0" smtClean="0">
                <a:solidFill>
                  <a:schemeClr val="tx1"/>
                </a:solidFill>
                <a:latin typeface="+mn-lt"/>
              </a:rPr>
              <a:t>Mot de </a:t>
            </a:r>
          </a:p>
          <a:p>
            <a:r>
              <a:rPr lang="fr-FR" sz="2400" dirty="0" smtClean="0">
                <a:solidFill>
                  <a:schemeClr val="tx1"/>
                </a:solidFill>
                <a:latin typeface="+mn-lt"/>
              </a:rPr>
              <a:t>4 bits</a:t>
            </a:r>
          </a:p>
          <a:p>
            <a:r>
              <a:rPr lang="fr-FR" sz="2400" dirty="0" smtClean="0">
                <a:solidFill>
                  <a:schemeClr val="tx1"/>
                </a:solidFill>
                <a:latin typeface="+mn-lt"/>
              </a:rPr>
              <a:t>d, c, b, a</a:t>
            </a:r>
            <a:endParaRPr lang="fr-FR" sz="2400" dirty="0">
              <a:solidFill>
                <a:schemeClr val="tx1"/>
              </a:solidFill>
              <a:latin typeface="+mn-lt"/>
            </a:endParaRPr>
          </a:p>
        </p:txBody>
      </p:sp>
      <p:cxnSp>
        <p:nvCxnSpPr>
          <p:cNvPr id="64" name="Connecteur en angle 63"/>
          <p:cNvCxnSpPr/>
          <p:nvPr/>
        </p:nvCxnSpPr>
        <p:spPr>
          <a:xfrm>
            <a:off x="3639304" y="4221088"/>
            <a:ext cx="504056" cy="14401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a:xfrm>
            <a:off x="4162214" y="4146466"/>
            <a:ext cx="356188" cy="461665"/>
          </a:xfrm>
          <a:prstGeom prst="rect">
            <a:avLst/>
          </a:prstGeom>
          <a:noFill/>
          <a:ln>
            <a:solidFill>
              <a:schemeClr val="bg1"/>
            </a:solidFill>
          </a:ln>
        </p:spPr>
        <p:txBody>
          <a:bodyPr wrap="none" rtlCol="0">
            <a:spAutoFit/>
          </a:bodyPr>
          <a:lstStyle/>
          <a:p>
            <a:r>
              <a:rPr lang="fr-FR" sz="2400" dirty="0" smtClean="0">
                <a:solidFill>
                  <a:schemeClr val="tx1"/>
                </a:solidFill>
                <a:latin typeface="+mn-lt"/>
              </a:rPr>
              <a:t>P</a:t>
            </a:r>
            <a:endParaRPr lang="fr-FR" sz="2400" dirty="0">
              <a:solidFill>
                <a:schemeClr val="tx1"/>
              </a:solidFill>
              <a:latin typeface="+mn-lt"/>
            </a:endParaRPr>
          </a:p>
        </p:txBody>
      </p:sp>
      <p:sp>
        <p:nvSpPr>
          <p:cNvPr id="3" name="Espace réservé du numéro de diapositive 2"/>
          <p:cNvSpPr>
            <a:spLocks noGrp="1"/>
          </p:cNvSpPr>
          <p:nvPr>
            <p:ph type="sldNum" sz="quarter" idx="12"/>
          </p:nvPr>
        </p:nvSpPr>
        <p:spPr/>
        <p:txBody>
          <a:bodyPr/>
          <a:lstStyle/>
          <a:p>
            <a:fld id="{028E3F4F-51B2-42EE-AFA2-40C4572185CC}" type="slidenum">
              <a:rPr lang="en-US" dirty="0"/>
              <a:t>50</a:t>
            </a:fld>
            <a:endParaRPr lang="en-US" dirty="0"/>
          </a:p>
        </p:txBody>
      </p:sp>
      <p:sp>
        <p:nvSpPr>
          <p:cNvPr id="6" name="Espace réservé de la date 5"/>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
        <p:nvSpPr>
          <p:cNvPr id="30" name="Rectangle 12"/>
          <p:cNvSpPr>
            <a:spLocks noChangeArrowheads="1"/>
          </p:cNvSpPr>
          <p:nvPr/>
        </p:nvSpPr>
        <p:spPr bwMode="auto">
          <a:xfrm>
            <a:off x="6023158" y="627218"/>
            <a:ext cx="1864149" cy="342900"/>
          </a:xfrm>
          <a:prstGeom prst="rect">
            <a:avLst/>
          </a:prstGeom>
          <a:noFill/>
          <a:ln w="12700">
            <a:solidFill>
              <a:schemeClr val="tx1"/>
            </a:solidFill>
            <a:miter lim="800000"/>
            <a:headEnd type="none" w="sm" len="sm"/>
            <a:tailEnd type="none" w="sm" len="sm"/>
          </a:ln>
          <a:effectLst/>
        </p:spPr>
        <p:txBody>
          <a:bodyPr wrap="none" anchor="ctr"/>
          <a:lstStyle/>
          <a:p>
            <a:endParaRPr lang="fr-FR"/>
          </a:p>
        </p:txBody>
      </p:sp>
      <p:sp>
        <p:nvSpPr>
          <p:cNvPr id="32" name="Titre 1"/>
          <p:cNvSpPr>
            <a:spLocks noGrp="1"/>
          </p:cNvSpPr>
          <p:nvPr>
            <p:ph type="title"/>
          </p:nvPr>
        </p:nvSpPr>
        <p:spPr>
          <a:xfrm>
            <a:off x="822960" y="286605"/>
            <a:ext cx="7543800" cy="1084996"/>
          </a:xfrm>
        </p:spPr>
        <p:txBody>
          <a:bodyPr/>
          <a:lstStyle/>
          <a:p>
            <a:r>
              <a:rPr lang="fr-FR"/>
              <a:t>Contrôle parité 1/2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5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5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5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5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1" nodeType="clickEffect">
                                  <p:stCondLst>
                                    <p:cond delay="0"/>
                                  </p:stCondLst>
                                  <p:childTnLst>
                                    <p:set>
                                      <p:cBhvr>
                                        <p:cTn id="70" dur="1" fill="hold">
                                          <p:stCondLst>
                                            <p:cond delay="0"/>
                                          </p:stCondLst>
                                        </p:cTn>
                                        <p:tgtEl>
                                          <p:spTgt spid="53">
                                            <p:txEl>
                                              <p:pRg st="0" end="0"/>
                                            </p:txEl>
                                          </p:spTgt>
                                        </p:tgtEl>
                                        <p:attrNameLst>
                                          <p:attrName>style.visibility</p:attrName>
                                        </p:attrNameLst>
                                      </p:cBhvr>
                                      <p:to>
                                        <p:strVal val="visible"/>
                                      </p:to>
                                    </p:set>
                                    <p:anim calcmode="lin" valueType="num">
                                      <p:cBhvr>
                                        <p:cTn id="71" dur="1000" fill="hold"/>
                                        <p:tgtEl>
                                          <p:spTgt spid="53">
                                            <p:txEl>
                                              <p:pRg st="0" end="0"/>
                                            </p:txEl>
                                          </p:spTgt>
                                        </p:tgtEl>
                                        <p:attrNameLst>
                                          <p:attrName>ppt_w</p:attrName>
                                        </p:attrNameLst>
                                      </p:cBhvr>
                                      <p:tavLst>
                                        <p:tav tm="0">
                                          <p:val>
                                            <p:strVal val="#ppt_w*0.70"/>
                                          </p:val>
                                        </p:tav>
                                        <p:tav tm="100000">
                                          <p:val>
                                            <p:strVal val="#ppt_w"/>
                                          </p:val>
                                        </p:tav>
                                      </p:tavLst>
                                    </p:anim>
                                    <p:anim calcmode="lin" valueType="num">
                                      <p:cBhvr>
                                        <p:cTn id="72" dur="1000" fill="hold"/>
                                        <p:tgtEl>
                                          <p:spTgt spid="53">
                                            <p:txEl>
                                              <p:pRg st="0" end="0"/>
                                            </p:txEl>
                                          </p:spTgt>
                                        </p:tgtEl>
                                        <p:attrNameLst>
                                          <p:attrName>ppt_h</p:attrName>
                                        </p:attrNameLst>
                                      </p:cBhvr>
                                      <p:tavLst>
                                        <p:tav tm="0">
                                          <p:val>
                                            <p:strVal val="#ppt_h"/>
                                          </p:val>
                                        </p:tav>
                                        <p:tav tm="100000">
                                          <p:val>
                                            <p:strVal val="#ppt_h"/>
                                          </p:val>
                                        </p:tav>
                                      </p:tavLst>
                                    </p:anim>
                                    <p:animEffect transition="in" filter="fade">
                                      <p:cBhvr>
                                        <p:cTn id="73" dur="1000"/>
                                        <p:tgtEl>
                                          <p:spTgt spid="53">
                                            <p:txEl>
                                              <p:pRg st="0" end="0"/>
                                            </p:txEl>
                                          </p:spTgt>
                                        </p:tgtEl>
                                      </p:cBhvr>
                                    </p:animEffect>
                                  </p:childTnLst>
                                </p:cTn>
                              </p:par>
                              <p:par>
                                <p:cTn id="74" presetID="55" presetClass="entr" presetSubtype="0" fill="hold" grpId="1" nodeType="withEffect">
                                  <p:stCondLst>
                                    <p:cond delay="0"/>
                                  </p:stCondLst>
                                  <p:childTnLst>
                                    <p:set>
                                      <p:cBhvr>
                                        <p:cTn id="75" dur="1" fill="hold">
                                          <p:stCondLst>
                                            <p:cond delay="0"/>
                                          </p:stCondLst>
                                        </p:cTn>
                                        <p:tgtEl>
                                          <p:spTgt spid="53">
                                            <p:txEl>
                                              <p:pRg st="1" end="1"/>
                                            </p:txEl>
                                          </p:spTgt>
                                        </p:tgtEl>
                                        <p:attrNameLst>
                                          <p:attrName>style.visibility</p:attrName>
                                        </p:attrNameLst>
                                      </p:cBhvr>
                                      <p:to>
                                        <p:strVal val="visible"/>
                                      </p:to>
                                    </p:set>
                                    <p:anim calcmode="lin" valueType="num">
                                      <p:cBhvr>
                                        <p:cTn id="76" dur="1000" fill="hold"/>
                                        <p:tgtEl>
                                          <p:spTgt spid="53">
                                            <p:txEl>
                                              <p:pRg st="1" end="1"/>
                                            </p:txEl>
                                          </p:spTgt>
                                        </p:tgtEl>
                                        <p:attrNameLst>
                                          <p:attrName>ppt_w</p:attrName>
                                        </p:attrNameLst>
                                      </p:cBhvr>
                                      <p:tavLst>
                                        <p:tav tm="0">
                                          <p:val>
                                            <p:strVal val="#ppt_w*0.70"/>
                                          </p:val>
                                        </p:tav>
                                        <p:tav tm="100000">
                                          <p:val>
                                            <p:strVal val="#ppt_w"/>
                                          </p:val>
                                        </p:tav>
                                      </p:tavLst>
                                    </p:anim>
                                    <p:anim calcmode="lin" valueType="num">
                                      <p:cBhvr>
                                        <p:cTn id="77" dur="1000" fill="hold"/>
                                        <p:tgtEl>
                                          <p:spTgt spid="53">
                                            <p:txEl>
                                              <p:pRg st="1" end="1"/>
                                            </p:txEl>
                                          </p:spTgt>
                                        </p:tgtEl>
                                        <p:attrNameLst>
                                          <p:attrName>ppt_h</p:attrName>
                                        </p:attrNameLst>
                                      </p:cBhvr>
                                      <p:tavLst>
                                        <p:tav tm="0">
                                          <p:val>
                                            <p:strVal val="#ppt_h"/>
                                          </p:val>
                                        </p:tav>
                                        <p:tav tm="100000">
                                          <p:val>
                                            <p:strVal val="#ppt_h"/>
                                          </p:val>
                                        </p:tav>
                                      </p:tavLst>
                                    </p:anim>
                                    <p:animEffect transition="in" filter="fade">
                                      <p:cBhvr>
                                        <p:cTn id="78" dur="1000"/>
                                        <p:tgtEl>
                                          <p:spTgt spid="53">
                                            <p:txEl>
                                              <p:pRg st="1" end="1"/>
                                            </p:txEl>
                                          </p:spTgt>
                                        </p:tgtEl>
                                      </p:cBhvr>
                                    </p:animEffect>
                                  </p:childTnLst>
                                </p:cTn>
                              </p:par>
                              <p:par>
                                <p:cTn id="79" presetID="55" presetClass="entr" presetSubtype="0" fill="hold" grpId="1" nodeType="withEffect">
                                  <p:stCondLst>
                                    <p:cond delay="0"/>
                                  </p:stCondLst>
                                  <p:childTnLst>
                                    <p:set>
                                      <p:cBhvr>
                                        <p:cTn id="80" dur="1" fill="hold">
                                          <p:stCondLst>
                                            <p:cond delay="0"/>
                                          </p:stCondLst>
                                        </p:cTn>
                                        <p:tgtEl>
                                          <p:spTgt spid="53">
                                            <p:txEl>
                                              <p:pRg st="2" end="2"/>
                                            </p:txEl>
                                          </p:spTgt>
                                        </p:tgtEl>
                                        <p:attrNameLst>
                                          <p:attrName>style.visibility</p:attrName>
                                        </p:attrNameLst>
                                      </p:cBhvr>
                                      <p:to>
                                        <p:strVal val="visible"/>
                                      </p:to>
                                    </p:set>
                                    <p:anim calcmode="lin" valueType="num">
                                      <p:cBhvr>
                                        <p:cTn id="81" dur="1000" fill="hold"/>
                                        <p:tgtEl>
                                          <p:spTgt spid="53">
                                            <p:txEl>
                                              <p:pRg st="2" end="2"/>
                                            </p:txEl>
                                          </p:spTgt>
                                        </p:tgtEl>
                                        <p:attrNameLst>
                                          <p:attrName>ppt_w</p:attrName>
                                        </p:attrNameLst>
                                      </p:cBhvr>
                                      <p:tavLst>
                                        <p:tav tm="0">
                                          <p:val>
                                            <p:strVal val="#ppt_w*0.70"/>
                                          </p:val>
                                        </p:tav>
                                        <p:tav tm="100000">
                                          <p:val>
                                            <p:strVal val="#ppt_w"/>
                                          </p:val>
                                        </p:tav>
                                      </p:tavLst>
                                    </p:anim>
                                    <p:anim calcmode="lin" valueType="num">
                                      <p:cBhvr>
                                        <p:cTn id="82" dur="1000" fill="hold"/>
                                        <p:tgtEl>
                                          <p:spTgt spid="53">
                                            <p:txEl>
                                              <p:pRg st="2" end="2"/>
                                            </p:txEl>
                                          </p:spTgt>
                                        </p:tgtEl>
                                        <p:attrNameLst>
                                          <p:attrName>ppt_h</p:attrName>
                                        </p:attrNameLst>
                                      </p:cBhvr>
                                      <p:tavLst>
                                        <p:tav tm="0">
                                          <p:val>
                                            <p:strVal val="#ppt_h"/>
                                          </p:val>
                                        </p:tav>
                                        <p:tav tm="100000">
                                          <p:val>
                                            <p:strVal val="#ppt_h"/>
                                          </p:val>
                                        </p:tav>
                                      </p:tavLst>
                                    </p:anim>
                                    <p:animEffect transition="in" filter="fade">
                                      <p:cBhvr>
                                        <p:cTn id="83" dur="1000"/>
                                        <p:tgtEl>
                                          <p:spTgt spid="53">
                                            <p:txEl>
                                              <p:pRg st="2" end="2"/>
                                            </p:txEl>
                                          </p:spTgt>
                                        </p:tgtEl>
                                      </p:cBhvr>
                                    </p:animEffect>
                                  </p:childTnLst>
                                </p:cTn>
                              </p:par>
                              <p:par>
                                <p:cTn id="84" presetID="55" presetClass="entr" presetSubtype="0" fill="hold" grpId="1" nodeType="withEffect">
                                  <p:stCondLst>
                                    <p:cond delay="0"/>
                                  </p:stCondLst>
                                  <p:childTnLst>
                                    <p:set>
                                      <p:cBhvr>
                                        <p:cTn id="85" dur="1" fill="hold">
                                          <p:stCondLst>
                                            <p:cond delay="0"/>
                                          </p:stCondLst>
                                        </p:cTn>
                                        <p:tgtEl>
                                          <p:spTgt spid="53">
                                            <p:txEl>
                                              <p:pRg st="3" end="3"/>
                                            </p:txEl>
                                          </p:spTgt>
                                        </p:tgtEl>
                                        <p:attrNameLst>
                                          <p:attrName>style.visibility</p:attrName>
                                        </p:attrNameLst>
                                      </p:cBhvr>
                                      <p:to>
                                        <p:strVal val="visible"/>
                                      </p:to>
                                    </p:set>
                                    <p:anim calcmode="lin" valueType="num">
                                      <p:cBhvr>
                                        <p:cTn id="86" dur="1000" fill="hold"/>
                                        <p:tgtEl>
                                          <p:spTgt spid="53">
                                            <p:txEl>
                                              <p:pRg st="3" end="3"/>
                                            </p:txEl>
                                          </p:spTgt>
                                        </p:tgtEl>
                                        <p:attrNameLst>
                                          <p:attrName>ppt_w</p:attrName>
                                        </p:attrNameLst>
                                      </p:cBhvr>
                                      <p:tavLst>
                                        <p:tav tm="0">
                                          <p:val>
                                            <p:strVal val="#ppt_w*0.70"/>
                                          </p:val>
                                        </p:tav>
                                        <p:tav tm="100000">
                                          <p:val>
                                            <p:strVal val="#ppt_w"/>
                                          </p:val>
                                        </p:tav>
                                      </p:tavLst>
                                    </p:anim>
                                    <p:anim calcmode="lin" valueType="num">
                                      <p:cBhvr>
                                        <p:cTn id="87" dur="1000" fill="hold"/>
                                        <p:tgtEl>
                                          <p:spTgt spid="53">
                                            <p:txEl>
                                              <p:pRg st="3" end="3"/>
                                            </p:txEl>
                                          </p:spTgt>
                                        </p:tgtEl>
                                        <p:attrNameLst>
                                          <p:attrName>ppt_h</p:attrName>
                                        </p:attrNameLst>
                                      </p:cBhvr>
                                      <p:tavLst>
                                        <p:tav tm="0">
                                          <p:val>
                                            <p:strVal val="#ppt_h"/>
                                          </p:val>
                                        </p:tav>
                                        <p:tav tm="100000">
                                          <p:val>
                                            <p:strVal val="#ppt_h"/>
                                          </p:val>
                                        </p:tav>
                                      </p:tavLst>
                                    </p:anim>
                                    <p:animEffect transition="in" filter="fade">
                                      <p:cBhvr>
                                        <p:cTn id="88" dur="1000"/>
                                        <p:tgtEl>
                                          <p:spTgt spid="53">
                                            <p:txEl>
                                              <p:pRg st="3" end="3"/>
                                            </p:txEl>
                                          </p:spTgt>
                                        </p:tgtEl>
                                      </p:cBhvr>
                                    </p:animEffect>
                                  </p:childTnLst>
                                </p:cTn>
                              </p:par>
                              <p:par>
                                <p:cTn id="89" presetID="55" presetClass="entr" presetSubtype="0" fill="hold" grpId="1" nodeType="withEffect">
                                  <p:stCondLst>
                                    <p:cond delay="0"/>
                                  </p:stCondLst>
                                  <p:childTnLst>
                                    <p:set>
                                      <p:cBhvr>
                                        <p:cTn id="90" dur="1" fill="hold">
                                          <p:stCondLst>
                                            <p:cond delay="0"/>
                                          </p:stCondLst>
                                        </p:cTn>
                                        <p:tgtEl>
                                          <p:spTgt spid="53">
                                            <p:txEl>
                                              <p:pRg st="4" end="4"/>
                                            </p:txEl>
                                          </p:spTgt>
                                        </p:tgtEl>
                                        <p:attrNameLst>
                                          <p:attrName>style.visibility</p:attrName>
                                        </p:attrNameLst>
                                      </p:cBhvr>
                                      <p:to>
                                        <p:strVal val="visible"/>
                                      </p:to>
                                    </p:set>
                                    <p:anim calcmode="lin" valueType="num">
                                      <p:cBhvr>
                                        <p:cTn id="91" dur="1000" fill="hold"/>
                                        <p:tgtEl>
                                          <p:spTgt spid="53">
                                            <p:txEl>
                                              <p:pRg st="4" end="4"/>
                                            </p:txEl>
                                          </p:spTgt>
                                        </p:tgtEl>
                                        <p:attrNameLst>
                                          <p:attrName>ppt_w</p:attrName>
                                        </p:attrNameLst>
                                      </p:cBhvr>
                                      <p:tavLst>
                                        <p:tav tm="0">
                                          <p:val>
                                            <p:strVal val="#ppt_w*0.70"/>
                                          </p:val>
                                        </p:tav>
                                        <p:tav tm="100000">
                                          <p:val>
                                            <p:strVal val="#ppt_w"/>
                                          </p:val>
                                        </p:tav>
                                      </p:tavLst>
                                    </p:anim>
                                    <p:anim calcmode="lin" valueType="num">
                                      <p:cBhvr>
                                        <p:cTn id="92" dur="1000" fill="hold"/>
                                        <p:tgtEl>
                                          <p:spTgt spid="53">
                                            <p:txEl>
                                              <p:pRg st="4" end="4"/>
                                            </p:txEl>
                                          </p:spTgt>
                                        </p:tgtEl>
                                        <p:attrNameLst>
                                          <p:attrName>ppt_h</p:attrName>
                                        </p:attrNameLst>
                                      </p:cBhvr>
                                      <p:tavLst>
                                        <p:tav tm="0">
                                          <p:val>
                                            <p:strVal val="#ppt_h"/>
                                          </p:val>
                                        </p:tav>
                                        <p:tav tm="100000">
                                          <p:val>
                                            <p:strVal val="#ppt_h"/>
                                          </p:val>
                                        </p:tav>
                                      </p:tavLst>
                                    </p:anim>
                                    <p:animEffect transition="in" filter="fade">
                                      <p:cBhvr>
                                        <p:cTn id="93" dur="1000"/>
                                        <p:tgtEl>
                                          <p:spTgt spid="53">
                                            <p:txEl>
                                              <p:pRg st="4" end="4"/>
                                            </p:txEl>
                                          </p:spTgt>
                                        </p:tgtEl>
                                      </p:cBhvr>
                                    </p:animEffect>
                                  </p:childTnLst>
                                </p:cTn>
                              </p:par>
                              <p:par>
                                <p:cTn id="94" presetID="55" presetClass="entr" presetSubtype="0" fill="hold" grpId="1" nodeType="withEffect">
                                  <p:stCondLst>
                                    <p:cond delay="0"/>
                                  </p:stCondLst>
                                  <p:childTnLst>
                                    <p:set>
                                      <p:cBhvr>
                                        <p:cTn id="95" dur="1" fill="hold">
                                          <p:stCondLst>
                                            <p:cond delay="0"/>
                                          </p:stCondLst>
                                        </p:cTn>
                                        <p:tgtEl>
                                          <p:spTgt spid="53">
                                            <p:txEl>
                                              <p:pRg st="5" end="5"/>
                                            </p:txEl>
                                          </p:spTgt>
                                        </p:tgtEl>
                                        <p:attrNameLst>
                                          <p:attrName>style.visibility</p:attrName>
                                        </p:attrNameLst>
                                      </p:cBhvr>
                                      <p:to>
                                        <p:strVal val="visible"/>
                                      </p:to>
                                    </p:set>
                                    <p:anim calcmode="lin" valueType="num">
                                      <p:cBhvr>
                                        <p:cTn id="96" dur="1000" fill="hold"/>
                                        <p:tgtEl>
                                          <p:spTgt spid="53">
                                            <p:txEl>
                                              <p:pRg st="5" end="5"/>
                                            </p:txEl>
                                          </p:spTgt>
                                        </p:tgtEl>
                                        <p:attrNameLst>
                                          <p:attrName>ppt_w</p:attrName>
                                        </p:attrNameLst>
                                      </p:cBhvr>
                                      <p:tavLst>
                                        <p:tav tm="0">
                                          <p:val>
                                            <p:strVal val="#ppt_w*0.70"/>
                                          </p:val>
                                        </p:tav>
                                        <p:tav tm="100000">
                                          <p:val>
                                            <p:strVal val="#ppt_w"/>
                                          </p:val>
                                        </p:tav>
                                      </p:tavLst>
                                    </p:anim>
                                    <p:anim calcmode="lin" valueType="num">
                                      <p:cBhvr>
                                        <p:cTn id="97" dur="1000" fill="hold"/>
                                        <p:tgtEl>
                                          <p:spTgt spid="53">
                                            <p:txEl>
                                              <p:pRg st="5" end="5"/>
                                            </p:txEl>
                                          </p:spTgt>
                                        </p:tgtEl>
                                        <p:attrNameLst>
                                          <p:attrName>ppt_h</p:attrName>
                                        </p:attrNameLst>
                                      </p:cBhvr>
                                      <p:tavLst>
                                        <p:tav tm="0">
                                          <p:val>
                                            <p:strVal val="#ppt_h"/>
                                          </p:val>
                                        </p:tav>
                                        <p:tav tm="100000">
                                          <p:val>
                                            <p:strVal val="#ppt_h"/>
                                          </p:val>
                                        </p:tav>
                                      </p:tavLst>
                                    </p:anim>
                                    <p:animEffect transition="in" filter="fade">
                                      <p:cBhvr>
                                        <p:cTn id="98" dur="1000"/>
                                        <p:tgtEl>
                                          <p:spTgt spid="53">
                                            <p:txEl>
                                              <p:pRg st="5" end="5"/>
                                            </p:txEl>
                                          </p:spTgt>
                                        </p:tgtEl>
                                      </p:cBhvr>
                                    </p:animEffect>
                                  </p:childTnLst>
                                </p:cTn>
                              </p:par>
                              <p:par>
                                <p:cTn id="99" presetID="55" presetClass="entr" presetSubtype="0" fill="hold" grpId="1" nodeType="withEffect">
                                  <p:stCondLst>
                                    <p:cond delay="0"/>
                                  </p:stCondLst>
                                  <p:childTnLst>
                                    <p:set>
                                      <p:cBhvr>
                                        <p:cTn id="100" dur="1" fill="hold">
                                          <p:stCondLst>
                                            <p:cond delay="0"/>
                                          </p:stCondLst>
                                        </p:cTn>
                                        <p:tgtEl>
                                          <p:spTgt spid="53">
                                            <p:txEl>
                                              <p:pRg st="6" end="6"/>
                                            </p:txEl>
                                          </p:spTgt>
                                        </p:tgtEl>
                                        <p:attrNameLst>
                                          <p:attrName>style.visibility</p:attrName>
                                        </p:attrNameLst>
                                      </p:cBhvr>
                                      <p:to>
                                        <p:strVal val="visible"/>
                                      </p:to>
                                    </p:set>
                                    <p:anim calcmode="lin" valueType="num">
                                      <p:cBhvr>
                                        <p:cTn id="101" dur="1000" fill="hold"/>
                                        <p:tgtEl>
                                          <p:spTgt spid="53">
                                            <p:txEl>
                                              <p:pRg st="6" end="6"/>
                                            </p:txEl>
                                          </p:spTgt>
                                        </p:tgtEl>
                                        <p:attrNameLst>
                                          <p:attrName>ppt_w</p:attrName>
                                        </p:attrNameLst>
                                      </p:cBhvr>
                                      <p:tavLst>
                                        <p:tav tm="0">
                                          <p:val>
                                            <p:strVal val="#ppt_w*0.70"/>
                                          </p:val>
                                        </p:tav>
                                        <p:tav tm="100000">
                                          <p:val>
                                            <p:strVal val="#ppt_w"/>
                                          </p:val>
                                        </p:tav>
                                      </p:tavLst>
                                    </p:anim>
                                    <p:anim calcmode="lin" valueType="num">
                                      <p:cBhvr>
                                        <p:cTn id="102" dur="1000" fill="hold"/>
                                        <p:tgtEl>
                                          <p:spTgt spid="53">
                                            <p:txEl>
                                              <p:pRg st="6" end="6"/>
                                            </p:txEl>
                                          </p:spTgt>
                                        </p:tgtEl>
                                        <p:attrNameLst>
                                          <p:attrName>ppt_h</p:attrName>
                                        </p:attrNameLst>
                                      </p:cBhvr>
                                      <p:tavLst>
                                        <p:tav tm="0">
                                          <p:val>
                                            <p:strVal val="#ppt_h"/>
                                          </p:val>
                                        </p:tav>
                                        <p:tav tm="100000">
                                          <p:val>
                                            <p:strVal val="#ppt_h"/>
                                          </p:val>
                                        </p:tav>
                                      </p:tavLst>
                                    </p:anim>
                                    <p:animEffect transition="in" filter="fade">
                                      <p:cBhvr>
                                        <p:cTn id="103" dur="1000"/>
                                        <p:tgtEl>
                                          <p:spTgt spid="53">
                                            <p:txEl>
                                              <p:pRg st="6" end="6"/>
                                            </p:txEl>
                                          </p:spTgt>
                                        </p:tgtEl>
                                      </p:cBhvr>
                                    </p:animEffect>
                                  </p:childTnLst>
                                </p:cTn>
                              </p:par>
                              <p:par>
                                <p:cTn id="104" presetID="55" presetClass="entr" presetSubtype="0" fill="hold" grpId="1" nodeType="withEffect">
                                  <p:stCondLst>
                                    <p:cond delay="0"/>
                                  </p:stCondLst>
                                  <p:childTnLst>
                                    <p:set>
                                      <p:cBhvr>
                                        <p:cTn id="105" dur="1" fill="hold">
                                          <p:stCondLst>
                                            <p:cond delay="0"/>
                                          </p:stCondLst>
                                        </p:cTn>
                                        <p:tgtEl>
                                          <p:spTgt spid="53">
                                            <p:txEl>
                                              <p:pRg st="7" end="7"/>
                                            </p:txEl>
                                          </p:spTgt>
                                        </p:tgtEl>
                                        <p:attrNameLst>
                                          <p:attrName>style.visibility</p:attrName>
                                        </p:attrNameLst>
                                      </p:cBhvr>
                                      <p:to>
                                        <p:strVal val="visible"/>
                                      </p:to>
                                    </p:set>
                                    <p:anim calcmode="lin" valueType="num">
                                      <p:cBhvr>
                                        <p:cTn id="106" dur="1000" fill="hold"/>
                                        <p:tgtEl>
                                          <p:spTgt spid="53">
                                            <p:txEl>
                                              <p:pRg st="7" end="7"/>
                                            </p:txEl>
                                          </p:spTgt>
                                        </p:tgtEl>
                                        <p:attrNameLst>
                                          <p:attrName>ppt_w</p:attrName>
                                        </p:attrNameLst>
                                      </p:cBhvr>
                                      <p:tavLst>
                                        <p:tav tm="0">
                                          <p:val>
                                            <p:strVal val="#ppt_w*0.70"/>
                                          </p:val>
                                        </p:tav>
                                        <p:tav tm="100000">
                                          <p:val>
                                            <p:strVal val="#ppt_w"/>
                                          </p:val>
                                        </p:tav>
                                      </p:tavLst>
                                    </p:anim>
                                    <p:anim calcmode="lin" valueType="num">
                                      <p:cBhvr>
                                        <p:cTn id="107" dur="1000" fill="hold"/>
                                        <p:tgtEl>
                                          <p:spTgt spid="53">
                                            <p:txEl>
                                              <p:pRg st="7" end="7"/>
                                            </p:txEl>
                                          </p:spTgt>
                                        </p:tgtEl>
                                        <p:attrNameLst>
                                          <p:attrName>ppt_h</p:attrName>
                                        </p:attrNameLst>
                                      </p:cBhvr>
                                      <p:tavLst>
                                        <p:tav tm="0">
                                          <p:val>
                                            <p:strVal val="#ppt_h"/>
                                          </p:val>
                                        </p:tav>
                                        <p:tav tm="100000">
                                          <p:val>
                                            <p:strVal val="#ppt_h"/>
                                          </p:val>
                                        </p:tav>
                                      </p:tavLst>
                                    </p:anim>
                                    <p:animEffect transition="in" filter="fade">
                                      <p:cBhvr>
                                        <p:cTn id="108" dur="1000"/>
                                        <p:tgtEl>
                                          <p:spTgt spid="53">
                                            <p:txEl>
                                              <p:pRg st="7" end="7"/>
                                            </p:txEl>
                                          </p:spTgt>
                                        </p:tgtEl>
                                      </p:cBhvr>
                                    </p:animEffect>
                                  </p:childTnLst>
                                </p:cTn>
                              </p:par>
                              <p:par>
                                <p:cTn id="109" presetID="55" presetClass="entr" presetSubtype="0" fill="hold" grpId="1" nodeType="withEffect">
                                  <p:stCondLst>
                                    <p:cond delay="0"/>
                                  </p:stCondLst>
                                  <p:childTnLst>
                                    <p:set>
                                      <p:cBhvr>
                                        <p:cTn id="110" dur="1" fill="hold">
                                          <p:stCondLst>
                                            <p:cond delay="0"/>
                                          </p:stCondLst>
                                        </p:cTn>
                                        <p:tgtEl>
                                          <p:spTgt spid="53">
                                            <p:txEl>
                                              <p:pRg st="8" end="8"/>
                                            </p:txEl>
                                          </p:spTgt>
                                        </p:tgtEl>
                                        <p:attrNameLst>
                                          <p:attrName>style.visibility</p:attrName>
                                        </p:attrNameLst>
                                      </p:cBhvr>
                                      <p:to>
                                        <p:strVal val="visible"/>
                                      </p:to>
                                    </p:set>
                                    <p:anim calcmode="lin" valueType="num">
                                      <p:cBhvr>
                                        <p:cTn id="111" dur="1000" fill="hold"/>
                                        <p:tgtEl>
                                          <p:spTgt spid="53">
                                            <p:txEl>
                                              <p:pRg st="8" end="8"/>
                                            </p:txEl>
                                          </p:spTgt>
                                        </p:tgtEl>
                                        <p:attrNameLst>
                                          <p:attrName>ppt_w</p:attrName>
                                        </p:attrNameLst>
                                      </p:cBhvr>
                                      <p:tavLst>
                                        <p:tav tm="0">
                                          <p:val>
                                            <p:strVal val="#ppt_w*0.70"/>
                                          </p:val>
                                        </p:tav>
                                        <p:tav tm="100000">
                                          <p:val>
                                            <p:strVal val="#ppt_w"/>
                                          </p:val>
                                        </p:tav>
                                      </p:tavLst>
                                    </p:anim>
                                    <p:anim calcmode="lin" valueType="num">
                                      <p:cBhvr>
                                        <p:cTn id="112" dur="1000" fill="hold"/>
                                        <p:tgtEl>
                                          <p:spTgt spid="53">
                                            <p:txEl>
                                              <p:pRg st="8" end="8"/>
                                            </p:txEl>
                                          </p:spTgt>
                                        </p:tgtEl>
                                        <p:attrNameLst>
                                          <p:attrName>ppt_h</p:attrName>
                                        </p:attrNameLst>
                                      </p:cBhvr>
                                      <p:tavLst>
                                        <p:tav tm="0">
                                          <p:val>
                                            <p:strVal val="#ppt_h"/>
                                          </p:val>
                                        </p:tav>
                                        <p:tav tm="100000">
                                          <p:val>
                                            <p:strVal val="#ppt_h"/>
                                          </p:val>
                                        </p:tav>
                                      </p:tavLst>
                                    </p:anim>
                                    <p:animEffect transition="in" filter="fade">
                                      <p:cBhvr>
                                        <p:cTn id="113" dur="1000"/>
                                        <p:tgtEl>
                                          <p:spTgt spid="53">
                                            <p:txEl>
                                              <p:pRg st="8" end="8"/>
                                            </p:txEl>
                                          </p:spTgt>
                                        </p:tgtEl>
                                      </p:cBhvr>
                                    </p:animEffect>
                                  </p:childTnLst>
                                </p:cTn>
                              </p:par>
                              <p:par>
                                <p:cTn id="114" presetID="55" presetClass="entr" presetSubtype="0" fill="hold" grpId="1" nodeType="withEffect">
                                  <p:stCondLst>
                                    <p:cond delay="0"/>
                                  </p:stCondLst>
                                  <p:childTnLst>
                                    <p:set>
                                      <p:cBhvr>
                                        <p:cTn id="115" dur="1" fill="hold">
                                          <p:stCondLst>
                                            <p:cond delay="0"/>
                                          </p:stCondLst>
                                        </p:cTn>
                                        <p:tgtEl>
                                          <p:spTgt spid="53">
                                            <p:txEl>
                                              <p:pRg st="9" end="9"/>
                                            </p:txEl>
                                          </p:spTgt>
                                        </p:tgtEl>
                                        <p:attrNameLst>
                                          <p:attrName>style.visibility</p:attrName>
                                        </p:attrNameLst>
                                      </p:cBhvr>
                                      <p:to>
                                        <p:strVal val="visible"/>
                                      </p:to>
                                    </p:set>
                                    <p:anim calcmode="lin" valueType="num">
                                      <p:cBhvr>
                                        <p:cTn id="116" dur="1000" fill="hold"/>
                                        <p:tgtEl>
                                          <p:spTgt spid="53">
                                            <p:txEl>
                                              <p:pRg st="9" end="9"/>
                                            </p:txEl>
                                          </p:spTgt>
                                        </p:tgtEl>
                                        <p:attrNameLst>
                                          <p:attrName>ppt_w</p:attrName>
                                        </p:attrNameLst>
                                      </p:cBhvr>
                                      <p:tavLst>
                                        <p:tav tm="0">
                                          <p:val>
                                            <p:strVal val="#ppt_w*0.70"/>
                                          </p:val>
                                        </p:tav>
                                        <p:tav tm="100000">
                                          <p:val>
                                            <p:strVal val="#ppt_w"/>
                                          </p:val>
                                        </p:tav>
                                      </p:tavLst>
                                    </p:anim>
                                    <p:anim calcmode="lin" valueType="num">
                                      <p:cBhvr>
                                        <p:cTn id="117" dur="1000" fill="hold"/>
                                        <p:tgtEl>
                                          <p:spTgt spid="53">
                                            <p:txEl>
                                              <p:pRg st="9" end="9"/>
                                            </p:txEl>
                                          </p:spTgt>
                                        </p:tgtEl>
                                        <p:attrNameLst>
                                          <p:attrName>ppt_h</p:attrName>
                                        </p:attrNameLst>
                                      </p:cBhvr>
                                      <p:tavLst>
                                        <p:tav tm="0">
                                          <p:val>
                                            <p:strVal val="#ppt_h"/>
                                          </p:val>
                                        </p:tav>
                                        <p:tav tm="100000">
                                          <p:val>
                                            <p:strVal val="#ppt_h"/>
                                          </p:val>
                                        </p:tav>
                                      </p:tavLst>
                                    </p:anim>
                                    <p:animEffect transition="in" filter="fade">
                                      <p:cBhvr>
                                        <p:cTn id="118" dur="1000"/>
                                        <p:tgtEl>
                                          <p:spTgt spid="53">
                                            <p:txEl>
                                              <p:pRg st="9" end="9"/>
                                            </p:txEl>
                                          </p:spTgt>
                                        </p:tgtEl>
                                      </p:cBhvr>
                                    </p:animEffect>
                                  </p:childTnLst>
                                </p:cTn>
                              </p:par>
                              <p:par>
                                <p:cTn id="119" presetID="55" presetClass="entr" presetSubtype="0" fill="hold" grpId="1" nodeType="withEffect">
                                  <p:stCondLst>
                                    <p:cond delay="0"/>
                                  </p:stCondLst>
                                  <p:childTnLst>
                                    <p:set>
                                      <p:cBhvr>
                                        <p:cTn id="120" dur="1" fill="hold">
                                          <p:stCondLst>
                                            <p:cond delay="0"/>
                                          </p:stCondLst>
                                        </p:cTn>
                                        <p:tgtEl>
                                          <p:spTgt spid="53">
                                            <p:txEl>
                                              <p:pRg st="10" end="10"/>
                                            </p:txEl>
                                          </p:spTgt>
                                        </p:tgtEl>
                                        <p:attrNameLst>
                                          <p:attrName>style.visibility</p:attrName>
                                        </p:attrNameLst>
                                      </p:cBhvr>
                                      <p:to>
                                        <p:strVal val="visible"/>
                                      </p:to>
                                    </p:set>
                                    <p:anim calcmode="lin" valueType="num">
                                      <p:cBhvr>
                                        <p:cTn id="121" dur="1000" fill="hold"/>
                                        <p:tgtEl>
                                          <p:spTgt spid="53">
                                            <p:txEl>
                                              <p:pRg st="10" end="10"/>
                                            </p:txEl>
                                          </p:spTgt>
                                        </p:tgtEl>
                                        <p:attrNameLst>
                                          <p:attrName>ppt_w</p:attrName>
                                        </p:attrNameLst>
                                      </p:cBhvr>
                                      <p:tavLst>
                                        <p:tav tm="0">
                                          <p:val>
                                            <p:strVal val="#ppt_w*0.70"/>
                                          </p:val>
                                        </p:tav>
                                        <p:tav tm="100000">
                                          <p:val>
                                            <p:strVal val="#ppt_w"/>
                                          </p:val>
                                        </p:tav>
                                      </p:tavLst>
                                    </p:anim>
                                    <p:anim calcmode="lin" valueType="num">
                                      <p:cBhvr>
                                        <p:cTn id="122" dur="1000" fill="hold"/>
                                        <p:tgtEl>
                                          <p:spTgt spid="53">
                                            <p:txEl>
                                              <p:pRg st="10" end="10"/>
                                            </p:txEl>
                                          </p:spTgt>
                                        </p:tgtEl>
                                        <p:attrNameLst>
                                          <p:attrName>ppt_h</p:attrName>
                                        </p:attrNameLst>
                                      </p:cBhvr>
                                      <p:tavLst>
                                        <p:tav tm="0">
                                          <p:val>
                                            <p:strVal val="#ppt_h"/>
                                          </p:val>
                                        </p:tav>
                                        <p:tav tm="100000">
                                          <p:val>
                                            <p:strVal val="#ppt_h"/>
                                          </p:val>
                                        </p:tav>
                                      </p:tavLst>
                                    </p:anim>
                                    <p:animEffect transition="in" filter="fade">
                                      <p:cBhvr>
                                        <p:cTn id="123" dur="1000"/>
                                        <p:tgtEl>
                                          <p:spTgt spid="53">
                                            <p:txEl>
                                              <p:pRg st="10" end="10"/>
                                            </p:txEl>
                                          </p:spTgt>
                                        </p:tgtEl>
                                      </p:cBhvr>
                                    </p:animEffect>
                                  </p:childTnLst>
                                </p:cTn>
                              </p:par>
                              <p:par>
                                <p:cTn id="124" presetID="55" presetClass="entr" presetSubtype="0" fill="hold" grpId="1" nodeType="withEffect">
                                  <p:stCondLst>
                                    <p:cond delay="0"/>
                                  </p:stCondLst>
                                  <p:childTnLst>
                                    <p:set>
                                      <p:cBhvr>
                                        <p:cTn id="125" dur="1" fill="hold">
                                          <p:stCondLst>
                                            <p:cond delay="0"/>
                                          </p:stCondLst>
                                        </p:cTn>
                                        <p:tgtEl>
                                          <p:spTgt spid="53">
                                            <p:txEl>
                                              <p:pRg st="11" end="11"/>
                                            </p:txEl>
                                          </p:spTgt>
                                        </p:tgtEl>
                                        <p:attrNameLst>
                                          <p:attrName>style.visibility</p:attrName>
                                        </p:attrNameLst>
                                      </p:cBhvr>
                                      <p:to>
                                        <p:strVal val="visible"/>
                                      </p:to>
                                    </p:set>
                                    <p:anim calcmode="lin" valueType="num">
                                      <p:cBhvr>
                                        <p:cTn id="126" dur="1000" fill="hold"/>
                                        <p:tgtEl>
                                          <p:spTgt spid="53">
                                            <p:txEl>
                                              <p:pRg st="11" end="11"/>
                                            </p:txEl>
                                          </p:spTgt>
                                        </p:tgtEl>
                                        <p:attrNameLst>
                                          <p:attrName>ppt_w</p:attrName>
                                        </p:attrNameLst>
                                      </p:cBhvr>
                                      <p:tavLst>
                                        <p:tav tm="0">
                                          <p:val>
                                            <p:strVal val="#ppt_w*0.70"/>
                                          </p:val>
                                        </p:tav>
                                        <p:tav tm="100000">
                                          <p:val>
                                            <p:strVal val="#ppt_w"/>
                                          </p:val>
                                        </p:tav>
                                      </p:tavLst>
                                    </p:anim>
                                    <p:anim calcmode="lin" valueType="num">
                                      <p:cBhvr>
                                        <p:cTn id="127" dur="1000" fill="hold"/>
                                        <p:tgtEl>
                                          <p:spTgt spid="53">
                                            <p:txEl>
                                              <p:pRg st="11" end="11"/>
                                            </p:txEl>
                                          </p:spTgt>
                                        </p:tgtEl>
                                        <p:attrNameLst>
                                          <p:attrName>ppt_h</p:attrName>
                                        </p:attrNameLst>
                                      </p:cBhvr>
                                      <p:tavLst>
                                        <p:tav tm="0">
                                          <p:val>
                                            <p:strVal val="#ppt_h"/>
                                          </p:val>
                                        </p:tav>
                                        <p:tav tm="100000">
                                          <p:val>
                                            <p:strVal val="#ppt_h"/>
                                          </p:val>
                                        </p:tav>
                                      </p:tavLst>
                                    </p:anim>
                                    <p:animEffect transition="in" filter="fade">
                                      <p:cBhvr>
                                        <p:cTn id="128" dur="1000"/>
                                        <p:tgtEl>
                                          <p:spTgt spid="53">
                                            <p:txEl>
                                              <p:pRg st="11" end="11"/>
                                            </p:txEl>
                                          </p:spTgt>
                                        </p:tgtEl>
                                      </p:cBhvr>
                                    </p:animEffect>
                                  </p:childTnLst>
                                </p:cTn>
                              </p:par>
                              <p:par>
                                <p:cTn id="129" presetID="55" presetClass="entr" presetSubtype="0" fill="hold" grpId="1" nodeType="withEffect">
                                  <p:stCondLst>
                                    <p:cond delay="0"/>
                                  </p:stCondLst>
                                  <p:childTnLst>
                                    <p:set>
                                      <p:cBhvr>
                                        <p:cTn id="130" dur="1" fill="hold">
                                          <p:stCondLst>
                                            <p:cond delay="0"/>
                                          </p:stCondLst>
                                        </p:cTn>
                                        <p:tgtEl>
                                          <p:spTgt spid="53">
                                            <p:txEl>
                                              <p:pRg st="12" end="12"/>
                                            </p:txEl>
                                          </p:spTgt>
                                        </p:tgtEl>
                                        <p:attrNameLst>
                                          <p:attrName>style.visibility</p:attrName>
                                        </p:attrNameLst>
                                      </p:cBhvr>
                                      <p:to>
                                        <p:strVal val="visible"/>
                                      </p:to>
                                    </p:set>
                                    <p:anim calcmode="lin" valueType="num">
                                      <p:cBhvr>
                                        <p:cTn id="131" dur="1000" fill="hold"/>
                                        <p:tgtEl>
                                          <p:spTgt spid="53">
                                            <p:txEl>
                                              <p:pRg st="12" end="12"/>
                                            </p:txEl>
                                          </p:spTgt>
                                        </p:tgtEl>
                                        <p:attrNameLst>
                                          <p:attrName>ppt_w</p:attrName>
                                        </p:attrNameLst>
                                      </p:cBhvr>
                                      <p:tavLst>
                                        <p:tav tm="0">
                                          <p:val>
                                            <p:strVal val="#ppt_w*0.70"/>
                                          </p:val>
                                        </p:tav>
                                        <p:tav tm="100000">
                                          <p:val>
                                            <p:strVal val="#ppt_w"/>
                                          </p:val>
                                        </p:tav>
                                      </p:tavLst>
                                    </p:anim>
                                    <p:anim calcmode="lin" valueType="num">
                                      <p:cBhvr>
                                        <p:cTn id="132" dur="1000" fill="hold"/>
                                        <p:tgtEl>
                                          <p:spTgt spid="53">
                                            <p:txEl>
                                              <p:pRg st="12" end="12"/>
                                            </p:txEl>
                                          </p:spTgt>
                                        </p:tgtEl>
                                        <p:attrNameLst>
                                          <p:attrName>ppt_h</p:attrName>
                                        </p:attrNameLst>
                                      </p:cBhvr>
                                      <p:tavLst>
                                        <p:tav tm="0">
                                          <p:val>
                                            <p:strVal val="#ppt_h"/>
                                          </p:val>
                                        </p:tav>
                                        <p:tav tm="100000">
                                          <p:val>
                                            <p:strVal val="#ppt_h"/>
                                          </p:val>
                                        </p:tav>
                                      </p:tavLst>
                                    </p:anim>
                                    <p:animEffect transition="in" filter="fade">
                                      <p:cBhvr>
                                        <p:cTn id="133" dur="1000"/>
                                        <p:tgtEl>
                                          <p:spTgt spid="53">
                                            <p:txEl>
                                              <p:pRg st="12" end="12"/>
                                            </p:txEl>
                                          </p:spTgt>
                                        </p:tgtEl>
                                      </p:cBhvr>
                                    </p:animEffect>
                                  </p:childTnLst>
                                </p:cTn>
                              </p:par>
                              <p:par>
                                <p:cTn id="134" presetID="55" presetClass="entr" presetSubtype="0" fill="hold" grpId="1" nodeType="withEffect">
                                  <p:stCondLst>
                                    <p:cond delay="0"/>
                                  </p:stCondLst>
                                  <p:childTnLst>
                                    <p:set>
                                      <p:cBhvr>
                                        <p:cTn id="135" dur="1" fill="hold">
                                          <p:stCondLst>
                                            <p:cond delay="0"/>
                                          </p:stCondLst>
                                        </p:cTn>
                                        <p:tgtEl>
                                          <p:spTgt spid="53">
                                            <p:txEl>
                                              <p:pRg st="13" end="13"/>
                                            </p:txEl>
                                          </p:spTgt>
                                        </p:tgtEl>
                                        <p:attrNameLst>
                                          <p:attrName>style.visibility</p:attrName>
                                        </p:attrNameLst>
                                      </p:cBhvr>
                                      <p:to>
                                        <p:strVal val="visible"/>
                                      </p:to>
                                    </p:set>
                                    <p:anim calcmode="lin" valueType="num">
                                      <p:cBhvr>
                                        <p:cTn id="136" dur="1000" fill="hold"/>
                                        <p:tgtEl>
                                          <p:spTgt spid="53">
                                            <p:txEl>
                                              <p:pRg st="13" end="13"/>
                                            </p:txEl>
                                          </p:spTgt>
                                        </p:tgtEl>
                                        <p:attrNameLst>
                                          <p:attrName>ppt_w</p:attrName>
                                        </p:attrNameLst>
                                      </p:cBhvr>
                                      <p:tavLst>
                                        <p:tav tm="0">
                                          <p:val>
                                            <p:strVal val="#ppt_w*0.70"/>
                                          </p:val>
                                        </p:tav>
                                        <p:tav tm="100000">
                                          <p:val>
                                            <p:strVal val="#ppt_w"/>
                                          </p:val>
                                        </p:tav>
                                      </p:tavLst>
                                    </p:anim>
                                    <p:anim calcmode="lin" valueType="num">
                                      <p:cBhvr>
                                        <p:cTn id="137" dur="1000" fill="hold"/>
                                        <p:tgtEl>
                                          <p:spTgt spid="53">
                                            <p:txEl>
                                              <p:pRg st="13" end="13"/>
                                            </p:txEl>
                                          </p:spTgt>
                                        </p:tgtEl>
                                        <p:attrNameLst>
                                          <p:attrName>ppt_h</p:attrName>
                                        </p:attrNameLst>
                                      </p:cBhvr>
                                      <p:tavLst>
                                        <p:tav tm="0">
                                          <p:val>
                                            <p:strVal val="#ppt_h"/>
                                          </p:val>
                                        </p:tav>
                                        <p:tav tm="100000">
                                          <p:val>
                                            <p:strVal val="#ppt_h"/>
                                          </p:val>
                                        </p:tav>
                                      </p:tavLst>
                                    </p:anim>
                                    <p:animEffect transition="in" filter="fade">
                                      <p:cBhvr>
                                        <p:cTn id="138" dur="1000"/>
                                        <p:tgtEl>
                                          <p:spTgt spid="53">
                                            <p:txEl>
                                              <p:pRg st="13" end="13"/>
                                            </p:txEl>
                                          </p:spTgt>
                                        </p:tgtEl>
                                      </p:cBhvr>
                                    </p:animEffect>
                                  </p:childTnLst>
                                </p:cTn>
                              </p:par>
                              <p:par>
                                <p:cTn id="139" presetID="55" presetClass="entr" presetSubtype="0" fill="hold" grpId="1" nodeType="withEffect">
                                  <p:stCondLst>
                                    <p:cond delay="0"/>
                                  </p:stCondLst>
                                  <p:childTnLst>
                                    <p:set>
                                      <p:cBhvr>
                                        <p:cTn id="140" dur="1" fill="hold">
                                          <p:stCondLst>
                                            <p:cond delay="0"/>
                                          </p:stCondLst>
                                        </p:cTn>
                                        <p:tgtEl>
                                          <p:spTgt spid="53">
                                            <p:txEl>
                                              <p:pRg st="14" end="14"/>
                                            </p:txEl>
                                          </p:spTgt>
                                        </p:tgtEl>
                                        <p:attrNameLst>
                                          <p:attrName>style.visibility</p:attrName>
                                        </p:attrNameLst>
                                      </p:cBhvr>
                                      <p:to>
                                        <p:strVal val="visible"/>
                                      </p:to>
                                    </p:set>
                                    <p:anim calcmode="lin" valueType="num">
                                      <p:cBhvr>
                                        <p:cTn id="141" dur="1000" fill="hold"/>
                                        <p:tgtEl>
                                          <p:spTgt spid="53">
                                            <p:txEl>
                                              <p:pRg st="14" end="14"/>
                                            </p:txEl>
                                          </p:spTgt>
                                        </p:tgtEl>
                                        <p:attrNameLst>
                                          <p:attrName>ppt_w</p:attrName>
                                        </p:attrNameLst>
                                      </p:cBhvr>
                                      <p:tavLst>
                                        <p:tav tm="0">
                                          <p:val>
                                            <p:strVal val="#ppt_w*0.70"/>
                                          </p:val>
                                        </p:tav>
                                        <p:tav tm="100000">
                                          <p:val>
                                            <p:strVal val="#ppt_w"/>
                                          </p:val>
                                        </p:tav>
                                      </p:tavLst>
                                    </p:anim>
                                    <p:anim calcmode="lin" valueType="num">
                                      <p:cBhvr>
                                        <p:cTn id="142" dur="1000" fill="hold"/>
                                        <p:tgtEl>
                                          <p:spTgt spid="53">
                                            <p:txEl>
                                              <p:pRg st="14" end="14"/>
                                            </p:txEl>
                                          </p:spTgt>
                                        </p:tgtEl>
                                        <p:attrNameLst>
                                          <p:attrName>ppt_h</p:attrName>
                                        </p:attrNameLst>
                                      </p:cBhvr>
                                      <p:tavLst>
                                        <p:tav tm="0">
                                          <p:val>
                                            <p:strVal val="#ppt_h"/>
                                          </p:val>
                                        </p:tav>
                                        <p:tav tm="100000">
                                          <p:val>
                                            <p:strVal val="#ppt_h"/>
                                          </p:val>
                                        </p:tav>
                                      </p:tavLst>
                                    </p:anim>
                                    <p:animEffect transition="in" filter="fade">
                                      <p:cBhvr>
                                        <p:cTn id="143" dur="1000"/>
                                        <p:tgtEl>
                                          <p:spTgt spid="53">
                                            <p:txEl>
                                              <p:pRg st="14" end="14"/>
                                            </p:txEl>
                                          </p:spTgt>
                                        </p:tgtEl>
                                      </p:cBhvr>
                                    </p:animEffect>
                                  </p:childTnLst>
                                </p:cTn>
                              </p:par>
                              <p:par>
                                <p:cTn id="144" presetID="55" presetClass="entr" presetSubtype="0" fill="hold" grpId="1" nodeType="withEffect">
                                  <p:stCondLst>
                                    <p:cond delay="0"/>
                                  </p:stCondLst>
                                  <p:childTnLst>
                                    <p:set>
                                      <p:cBhvr>
                                        <p:cTn id="145" dur="1" fill="hold">
                                          <p:stCondLst>
                                            <p:cond delay="0"/>
                                          </p:stCondLst>
                                        </p:cTn>
                                        <p:tgtEl>
                                          <p:spTgt spid="53">
                                            <p:txEl>
                                              <p:pRg st="15" end="15"/>
                                            </p:txEl>
                                          </p:spTgt>
                                        </p:tgtEl>
                                        <p:attrNameLst>
                                          <p:attrName>style.visibility</p:attrName>
                                        </p:attrNameLst>
                                      </p:cBhvr>
                                      <p:to>
                                        <p:strVal val="visible"/>
                                      </p:to>
                                    </p:set>
                                    <p:anim calcmode="lin" valueType="num">
                                      <p:cBhvr>
                                        <p:cTn id="146" dur="1000" fill="hold"/>
                                        <p:tgtEl>
                                          <p:spTgt spid="53">
                                            <p:txEl>
                                              <p:pRg st="15" end="15"/>
                                            </p:txEl>
                                          </p:spTgt>
                                        </p:tgtEl>
                                        <p:attrNameLst>
                                          <p:attrName>ppt_w</p:attrName>
                                        </p:attrNameLst>
                                      </p:cBhvr>
                                      <p:tavLst>
                                        <p:tav tm="0">
                                          <p:val>
                                            <p:strVal val="#ppt_w*0.70"/>
                                          </p:val>
                                        </p:tav>
                                        <p:tav tm="100000">
                                          <p:val>
                                            <p:strVal val="#ppt_w"/>
                                          </p:val>
                                        </p:tav>
                                      </p:tavLst>
                                    </p:anim>
                                    <p:anim calcmode="lin" valueType="num">
                                      <p:cBhvr>
                                        <p:cTn id="147" dur="1000" fill="hold"/>
                                        <p:tgtEl>
                                          <p:spTgt spid="53">
                                            <p:txEl>
                                              <p:pRg st="15" end="15"/>
                                            </p:txEl>
                                          </p:spTgt>
                                        </p:tgtEl>
                                        <p:attrNameLst>
                                          <p:attrName>ppt_h</p:attrName>
                                        </p:attrNameLst>
                                      </p:cBhvr>
                                      <p:tavLst>
                                        <p:tav tm="0">
                                          <p:val>
                                            <p:strVal val="#ppt_h"/>
                                          </p:val>
                                        </p:tav>
                                        <p:tav tm="100000">
                                          <p:val>
                                            <p:strVal val="#ppt_h"/>
                                          </p:val>
                                        </p:tav>
                                      </p:tavLst>
                                    </p:anim>
                                    <p:animEffect transition="in" filter="fade">
                                      <p:cBhvr>
                                        <p:cTn id="148" dur="1000"/>
                                        <p:tgtEl>
                                          <p:spTgt spid="5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uild="p" autoUpdateAnimBg="0"/>
      <p:bldP spid="53" grpId="1"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au 25"/>
          <p:cNvGraphicFramePr>
            <a:graphicFrameLocks noGrp="1"/>
          </p:cNvGraphicFramePr>
          <p:nvPr>
            <p:extLst>
              <p:ext uri="{D42A27DB-BD31-4B8C-83A1-F6EECF244321}">
                <p14:modId xmlns:p14="http://schemas.microsoft.com/office/powerpoint/2010/main" val="964609644"/>
              </p:ext>
            </p:extLst>
          </p:nvPr>
        </p:nvGraphicFramePr>
        <p:xfrm>
          <a:off x="5724128" y="2852936"/>
          <a:ext cx="2499360" cy="1708316"/>
        </p:xfrm>
        <a:graphic>
          <a:graphicData uri="http://schemas.openxmlformats.org/drawingml/2006/table">
            <a:tbl>
              <a:tblPr firstRow="1" bandRow="1">
                <a:tableStyleId>{5940675A-B579-460E-94D1-54222C63F5DA}</a:tableStyleId>
              </a:tblPr>
              <a:tblGrid>
                <a:gridCol w="624840"/>
                <a:gridCol w="624840"/>
                <a:gridCol w="624840"/>
                <a:gridCol w="624840"/>
              </a:tblGrid>
              <a:tr h="427079">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r>
              <a:tr h="427079">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r>
              <a:tr h="427079">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r>
              <a:tr h="427079">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r>
            </a:tbl>
          </a:graphicData>
        </a:graphic>
      </p:graphicFrame>
      <p:graphicFrame>
        <p:nvGraphicFramePr>
          <p:cNvPr id="1008643" name="Object 3"/>
          <p:cNvGraphicFramePr>
            <a:graphicFrameLocks noChangeAspect="1"/>
          </p:cNvGraphicFramePr>
          <p:nvPr>
            <p:extLst>
              <p:ext uri="{D42A27DB-BD31-4B8C-83A1-F6EECF244321}">
                <p14:modId xmlns:p14="http://schemas.microsoft.com/office/powerpoint/2010/main" val="1321033523"/>
              </p:ext>
            </p:extLst>
          </p:nvPr>
        </p:nvGraphicFramePr>
        <p:xfrm>
          <a:off x="633846" y="1617397"/>
          <a:ext cx="3730337" cy="741378"/>
        </p:xfrm>
        <a:graphic>
          <a:graphicData uri="http://schemas.openxmlformats.org/presentationml/2006/ole">
            <mc:AlternateContent xmlns:mc="http://schemas.openxmlformats.org/markup-compatibility/2006">
              <mc:Choice xmlns:v="urn:schemas-microsoft-com:vml" Requires="v">
                <p:oleObj spid="_x0000_s4989235" name="Equation" r:id="rId4" imgW="1854000" imgH="368280" progId="Equation.3">
                  <p:embed/>
                </p:oleObj>
              </mc:Choice>
              <mc:Fallback>
                <p:oleObj name="Equation" r:id="rId4" imgW="1854000" imgH="36828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846" y="1617397"/>
                        <a:ext cx="3730337" cy="741378"/>
                      </a:xfrm>
                      <a:prstGeom prst="rect">
                        <a:avLst/>
                      </a:prstGeom>
                      <a:solidFill>
                        <a:schemeClr val="bg1"/>
                      </a:solidFill>
                      <a:ln>
                        <a:noFill/>
                      </a:ln>
                      <a:effectLst/>
                      <a:extLst/>
                    </p:spPr>
                  </p:pic>
                </p:oleObj>
              </mc:Fallback>
            </mc:AlternateContent>
          </a:graphicData>
        </a:graphic>
      </p:graphicFrame>
      <p:graphicFrame>
        <p:nvGraphicFramePr>
          <p:cNvPr id="1008644" name="Object 4"/>
          <p:cNvGraphicFramePr>
            <a:graphicFrameLocks noChangeAspect="1"/>
          </p:cNvGraphicFramePr>
          <p:nvPr>
            <p:extLst>
              <p:ext uri="{D42A27DB-BD31-4B8C-83A1-F6EECF244321}">
                <p14:modId xmlns:p14="http://schemas.microsoft.com/office/powerpoint/2010/main" val="491366434"/>
              </p:ext>
            </p:extLst>
          </p:nvPr>
        </p:nvGraphicFramePr>
        <p:xfrm>
          <a:off x="633846" y="2432146"/>
          <a:ext cx="3241964" cy="791240"/>
        </p:xfrm>
        <a:graphic>
          <a:graphicData uri="http://schemas.openxmlformats.org/presentationml/2006/ole">
            <mc:AlternateContent xmlns:mc="http://schemas.openxmlformats.org/markup-compatibility/2006">
              <mc:Choice xmlns:v="urn:schemas-microsoft-com:vml" Requires="v">
                <p:oleObj spid="_x0000_s4989236" name="Equation" r:id="rId6" imgW="1612800" imgH="393480" progId="Equation.3">
                  <p:embed/>
                </p:oleObj>
              </mc:Choice>
              <mc:Fallback>
                <p:oleObj name="Equation" r:id="rId6" imgW="1612800" imgH="39348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46" y="2432146"/>
                        <a:ext cx="3241964" cy="791240"/>
                      </a:xfrm>
                      <a:prstGeom prst="rect">
                        <a:avLst/>
                      </a:prstGeom>
                      <a:solidFill>
                        <a:schemeClr val="bg1"/>
                      </a:solidFill>
                      <a:ln>
                        <a:noFill/>
                      </a:ln>
                      <a:effectLst/>
                      <a:extLst/>
                    </p:spPr>
                  </p:pic>
                </p:oleObj>
              </mc:Fallback>
            </mc:AlternateContent>
          </a:graphicData>
        </a:graphic>
      </p:graphicFrame>
      <p:graphicFrame>
        <p:nvGraphicFramePr>
          <p:cNvPr id="1008645" name="Object 5"/>
          <p:cNvGraphicFramePr>
            <a:graphicFrameLocks noChangeAspect="1"/>
          </p:cNvGraphicFramePr>
          <p:nvPr>
            <p:extLst>
              <p:ext uri="{D42A27DB-BD31-4B8C-83A1-F6EECF244321}">
                <p14:modId xmlns:p14="http://schemas.microsoft.com/office/powerpoint/2010/main" val="1500980649"/>
              </p:ext>
            </p:extLst>
          </p:nvPr>
        </p:nvGraphicFramePr>
        <p:xfrm>
          <a:off x="633846" y="3264569"/>
          <a:ext cx="2680855" cy="823752"/>
        </p:xfrm>
        <a:graphic>
          <a:graphicData uri="http://schemas.openxmlformats.org/presentationml/2006/ole">
            <mc:AlternateContent xmlns:mc="http://schemas.openxmlformats.org/markup-compatibility/2006">
              <mc:Choice xmlns:v="urn:schemas-microsoft-com:vml" Requires="v">
                <p:oleObj spid="_x0000_s4989237" name="Equation" r:id="rId8" imgW="1320480" imgH="406080" progId="Equation.3">
                  <p:embed/>
                </p:oleObj>
              </mc:Choice>
              <mc:Fallback>
                <p:oleObj name="Equation" r:id="rId8" imgW="1320480" imgH="40608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846" y="3264569"/>
                        <a:ext cx="2680855" cy="823752"/>
                      </a:xfrm>
                      <a:prstGeom prst="rect">
                        <a:avLst/>
                      </a:prstGeom>
                      <a:solidFill>
                        <a:schemeClr val="bg1"/>
                      </a:solidFill>
                      <a:ln>
                        <a:noFill/>
                      </a:ln>
                      <a:effectLst/>
                      <a:extLst/>
                    </p:spPr>
                  </p:pic>
                </p:oleObj>
              </mc:Fallback>
            </mc:AlternateContent>
          </a:graphicData>
        </a:graphic>
      </p:graphicFrame>
      <p:graphicFrame>
        <p:nvGraphicFramePr>
          <p:cNvPr id="1008646" name="Object 6"/>
          <p:cNvGraphicFramePr>
            <a:graphicFrameLocks noChangeAspect="1"/>
          </p:cNvGraphicFramePr>
          <p:nvPr>
            <p:extLst>
              <p:ext uri="{D42A27DB-BD31-4B8C-83A1-F6EECF244321}">
                <p14:modId xmlns:p14="http://schemas.microsoft.com/office/powerpoint/2010/main" val="963371226"/>
              </p:ext>
            </p:extLst>
          </p:nvPr>
        </p:nvGraphicFramePr>
        <p:xfrm>
          <a:off x="633846" y="4120124"/>
          <a:ext cx="4045442" cy="1158457"/>
        </p:xfrm>
        <a:graphic>
          <a:graphicData uri="http://schemas.openxmlformats.org/presentationml/2006/ole">
            <mc:AlternateContent xmlns:mc="http://schemas.openxmlformats.org/markup-compatibility/2006">
              <mc:Choice xmlns:v="urn:schemas-microsoft-com:vml" Requires="v">
                <p:oleObj spid="_x0000_s4989238" name="Equation" r:id="rId10" imgW="2082600" imgH="596880" progId="Equation.3">
                  <p:embed/>
                </p:oleObj>
              </mc:Choice>
              <mc:Fallback>
                <p:oleObj name="Equation" r:id="rId10" imgW="2082600" imgH="596880" progId="Equation.3">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846" y="4120124"/>
                        <a:ext cx="4045442" cy="1158457"/>
                      </a:xfrm>
                      <a:prstGeom prst="rect">
                        <a:avLst/>
                      </a:prstGeom>
                      <a:solidFill>
                        <a:schemeClr val="bg1"/>
                      </a:solidFill>
                      <a:ln>
                        <a:noFill/>
                      </a:ln>
                      <a:effectLst/>
                      <a:extLst/>
                    </p:spPr>
                  </p:pic>
                </p:oleObj>
              </mc:Fallback>
            </mc:AlternateContent>
          </a:graphicData>
        </a:graphic>
      </p:graphicFrame>
      <p:graphicFrame>
        <p:nvGraphicFramePr>
          <p:cNvPr id="1008647" name="Object 7"/>
          <p:cNvGraphicFramePr>
            <a:graphicFrameLocks noChangeAspect="1"/>
          </p:cNvGraphicFramePr>
          <p:nvPr>
            <p:extLst>
              <p:ext uri="{D42A27DB-BD31-4B8C-83A1-F6EECF244321}">
                <p14:modId xmlns:p14="http://schemas.microsoft.com/office/powerpoint/2010/main" val="1026217624"/>
              </p:ext>
            </p:extLst>
          </p:nvPr>
        </p:nvGraphicFramePr>
        <p:xfrm>
          <a:off x="1638077" y="5517232"/>
          <a:ext cx="2506663" cy="617537"/>
        </p:xfrm>
        <a:graphic>
          <a:graphicData uri="http://schemas.openxmlformats.org/presentationml/2006/ole">
            <mc:AlternateContent xmlns:mc="http://schemas.openxmlformats.org/markup-compatibility/2006">
              <mc:Choice xmlns:v="urn:schemas-microsoft-com:vml" Requires="v">
                <p:oleObj spid="_x0000_s4989239" name="Equation" r:id="rId12" imgW="876240" imgH="215640" progId="Equation.3">
                  <p:embed/>
                </p:oleObj>
              </mc:Choice>
              <mc:Fallback>
                <p:oleObj name="Equation" r:id="rId12" imgW="876240" imgH="215640" progId="Equation.3">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8077" y="5517232"/>
                        <a:ext cx="2506663" cy="617537"/>
                      </a:xfrm>
                      <a:prstGeom prst="rect">
                        <a:avLst/>
                      </a:prstGeom>
                      <a:solidFill>
                        <a:schemeClr val="bg1"/>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028E3F4F-51B2-42EE-AFA2-40C4572185CC}" type="slidenum">
              <a:rPr lang="en-US" dirty="0"/>
              <a:t>51</a:t>
            </a:fld>
            <a:endParaRPr lang="en-US" dirty="0"/>
          </a:p>
        </p:txBody>
      </p:sp>
      <p:sp>
        <p:nvSpPr>
          <p:cNvPr id="4" name="Espace réservé de la date 3"/>
          <p:cNvSpPr>
            <a:spLocks noGrp="1"/>
          </p:cNvSpPr>
          <p:nvPr>
            <p:ph type="dt" sz="half" idx="2"/>
          </p:nvPr>
        </p:nvSpPr>
        <p:spPr/>
        <p:txBody>
          <a:bodyPr/>
          <a:lstStyle/>
          <a:p>
            <a:r>
              <a:rPr lang="fr-FR" dirty="0"/>
              <a:t>PG/TB</a:t>
            </a:r>
            <a:endParaRPr lang="en-US" dirty="0"/>
          </a:p>
        </p:txBody>
      </p:sp>
      <p:sp>
        <p:nvSpPr>
          <p:cNvPr id="2" name="Espace réservé du pied de page 1"/>
          <p:cNvSpPr>
            <a:spLocks noGrp="1"/>
          </p:cNvSpPr>
          <p:nvPr>
            <p:ph type="ftr" sz="quarter" idx="3"/>
          </p:nvPr>
        </p:nvSpPr>
        <p:spPr/>
        <p:txBody>
          <a:bodyPr/>
          <a:lstStyle/>
          <a:p>
            <a:r>
              <a:rPr lang="cs-CZ" dirty="0"/>
              <a:t>GMP3 - M1214</a:t>
            </a:r>
            <a:endParaRPr lang="en-US" dirty="0"/>
          </a:p>
        </p:txBody>
      </p:sp>
      <p:sp>
        <p:nvSpPr>
          <p:cNvPr id="14" name="Titre 1"/>
          <p:cNvSpPr>
            <a:spLocks noGrp="1"/>
          </p:cNvSpPr>
          <p:nvPr>
            <p:ph type="title"/>
          </p:nvPr>
        </p:nvSpPr>
        <p:spPr>
          <a:xfrm>
            <a:off x="822960" y="286605"/>
            <a:ext cx="7543800" cy="1084996"/>
          </a:xfrm>
        </p:spPr>
        <p:txBody>
          <a:bodyPr/>
          <a:lstStyle/>
          <a:p>
            <a:r>
              <a:rPr lang="fr-FR"/>
              <a:t>Contrôle parité 2/2</a:t>
            </a:r>
          </a:p>
        </p:txBody>
      </p:sp>
      <p:graphicFrame>
        <p:nvGraphicFramePr>
          <p:cNvPr id="15" name="Tableau 14"/>
          <p:cNvGraphicFramePr>
            <a:graphicFrameLocks noGrp="1"/>
          </p:cNvGraphicFramePr>
          <p:nvPr>
            <p:extLst>
              <p:ext uri="{D42A27DB-BD31-4B8C-83A1-F6EECF244321}">
                <p14:modId xmlns:p14="http://schemas.microsoft.com/office/powerpoint/2010/main" val="647849838"/>
              </p:ext>
            </p:extLst>
          </p:nvPr>
        </p:nvGraphicFramePr>
        <p:xfrm>
          <a:off x="5724128" y="2852936"/>
          <a:ext cx="2499360" cy="1708316"/>
        </p:xfrm>
        <a:graphic>
          <a:graphicData uri="http://schemas.openxmlformats.org/drawingml/2006/table">
            <a:tbl>
              <a:tblPr firstRow="1" bandRow="1">
                <a:tableStyleId>{5940675A-B579-460E-94D1-54222C63F5DA}</a:tableStyleId>
              </a:tblPr>
              <a:tblGrid>
                <a:gridCol w="624840"/>
                <a:gridCol w="624840"/>
                <a:gridCol w="624840"/>
                <a:gridCol w="624840"/>
              </a:tblGrid>
              <a:tr h="427079">
                <a:tc>
                  <a:txBody>
                    <a:bodyPr/>
                    <a:lstStyle/>
                    <a:p>
                      <a:pPr algn="ctr"/>
                      <a:r>
                        <a:rPr lang="fr-FR"/>
                        <a:t>1</a:t>
                      </a:r>
                    </a:p>
                  </a:txBody>
                  <a:tcPr>
                    <a:solidFill>
                      <a:schemeClr val="bg1"/>
                    </a:solidFill>
                  </a:tcPr>
                </a:tc>
                <a:tc>
                  <a:txBody>
                    <a:bodyPr/>
                    <a:lstStyle/>
                    <a:p>
                      <a:pPr algn="ctr"/>
                      <a:r>
                        <a:rPr lang="fr-FR"/>
                        <a:t>0</a:t>
                      </a:r>
                    </a:p>
                  </a:txBody>
                  <a:tcPr>
                    <a:solidFill>
                      <a:schemeClr val="bg1"/>
                    </a:solidFill>
                  </a:tcPr>
                </a:tc>
                <a:tc>
                  <a:txBody>
                    <a:bodyPr/>
                    <a:lstStyle/>
                    <a:p>
                      <a:pPr algn="ctr"/>
                      <a:r>
                        <a:rPr lang="fr-FR"/>
                        <a:t>1</a:t>
                      </a:r>
                    </a:p>
                  </a:txBody>
                  <a:tcPr>
                    <a:solidFill>
                      <a:schemeClr val="bg1"/>
                    </a:solidFill>
                  </a:tcPr>
                </a:tc>
                <a:tc>
                  <a:txBody>
                    <a:bodyPr/>
                    <a:lstStyle/>
                    <a:p>
                      <a:pPr algn="ctr"/>
                      <a:r>
                        <a:rPr lang="fr-FR"/>
                        <a:t>0</a:t>
                      </a:r>
                    </a:p>
                  </a:txBody>
                  <a:tcPr>
                    <a:solidFill>
                      <a:schemeClr val="bg1"/>
                    </a:solidFill>
                  </a:tcPr>
                </a:tc>
              </a:tr>
              <a:tr h="427079">
                <a:tc>
                  <a:txBody>
                    <a:bodyPr/>
                    <a:lstStyle/>
                    <a:p>
                      <a:pPr algn="ctr"/>
                      <a:r>
                        <a:rPr lang="fr-FR"/>
                        <a:t>0</a:t>
                      </a:r>
                    </a:p>
                  </a:txBody>
                  <a:tcPr>
                    <a:solidFill>
                      <a:schemeClr val="bg1"/>
                    </a:solidFill>
                  </a:tcPr>
                </a:tc>
                <a:tc>
                  <a:txBody>
                    <a:bodyPr/>
                    <a:lstStyle/>
                    <a:p>
                      <a:pPr algn="ctr"/>
                      <a:r>
                        <a:rPr lang="fr-FR"/>
                        <a:t>1</a:t>
                      </a:r>
                    </a:p>
                  </a:txBody>
                  <a:tcPr>
                    <a:solidFill>
                      <a:schemeClr val="bg1"/>
                    </a:solidFill>
                  </a:tcPr>
                </a:tc>
                <a:tc>
                  <a:txBody>
                    <a:bodyPr/>
                    <a:lstStyle/>
                    <a:p>
                      <a:pPr algn="ctr"/>
                      <a:r>
                        <a:rPr lang="fr-FR"/>
                        <a:t>0</a:t>
                      </a:r>
                    </a:p>
                  </a:txBody>
                  <a:tcPr>
                    <a:solidFill>
                      <a:schemeClr val="bg1"/>
                    </a:solidFill>
                  </a:tcPr>
                </a:tc>
                <a:tc>
                  <a:txBody>
                    <a:bodyPr/>
                    <a:lstStyle/>
                    <a:p>
                      <a:pPr algn="ctr"/>
                      <a:r>
                        <a:rPr lang="fr-FR"/>
                        <a:t>1</a:t>
                      </a:r>
                    </a:p>
                  </a:txBody>
                  <a:tcPr>
                    <a:solidFill>
                      <a:schemeClr val="bg1"/>
                    </a:solidFill>
                  </a:tcPr>
                </a:tc>
              </a:tr>
              <a:tr h="427079">
                <a:tc>
                  <a:txBody>
                    <a:bodyPr/>
                    <a:lstStyle/>
                    <a:p>
                      <a:pPr algn="ctr"/>
                      <a:r>
                        <a:rPr lang="fr-FR"/>
                        <a:t>1</a:t>
                      </a:r>
                    </a:p>
                  </a:txBody>
                  <a:tcPr>
                    <a:solidFill>
                      <a:schemeClr val="bg1"/>
                    </a:solidFill>
                  </a:tcPr>
                </a:tc>
                <a:tc>
                  <a:txBody>
                    <a:bodyPr/>
                    <a:lstStyle/>
                    <a:p>
                      <a:pPr algn="ctr"/>
                      <a:r>
                        <a:rPr lang="fr-FR"/>
                        <a:t>0</a:t>
                      </a:r>
                    </a:p>
                  </a:txBody>
                  <a:tcPr>
                    <a:solidFill>
                      <a:schemeClr val="bg1"/>
                    </a:solidFill>
                  </a:tcPr>
                </a:tc>
                <a:tc>
                  <a:txBody>
                    <a:bodyPr/>
                    <a:lstStyle/>
                    <a:p>
                      <a:pPr algn="ctr"/>
                      <a:r>
                        <a:rPr lang="fr-FR"/>
                        <a:t>1</a:t>
                      </a:r>
                    </a:p>
                  </a:txBody>
                  <a:tcPr>
                    <a:solidFill>
                      <a:schemeClr val="bg1"/>
                    </a:solidFill>
                  </a:tcPr>
                </a:tc>
                <a:tc>
                  <a:txBody>
                    <a:bodyPr/>
                    <a:lstStyle/>
                    <a:p>
                      <a:pPr algn="ctr"/>
                      <a:r>
                        <a:rPr lang="fr-FR"/>
                        <a:t>0</a:t>
                      </a:r>
                    </a:p>
                  </a:txBody>
                  <a:tcPr>
                    <a:solidFill>
                      <a:schemeClr val="bg1"/>
                    </a:solidFill>
                  </a:tcPr>
                </a:tc>
              </a:tr>
              <a:tr h="427079">
                <a:tc>
                  <a:txBody>
                    <a:bodyPr/>
                    <a:lstStyle/>
                    <a:p>
                      <a:pPr algn="ctr"/>
                      <a:r>
                        <a:rPr lang="fr-FR"/>
                        <a:t>0</a:t>
                      </a:r>
                    </a:p>
                  </a:txBody>
                  <a:tcPr>
                    <a:solidFill>
                      <a:schemeClr val="bg1"/>
                    </a:solidFill>
                  </a:tcPr>
                </a:tc>
                <a:tc>
                  <a:txBody>
                    <a:bodyPr/>
                    <a:lstStyle/>
                    <a:p>
                      <a:pPr algn="ctr"/>
                      <a:r>
                        <a:rPr lang="fr-FR"/>
                        <a:t>1</a:t>
                      </a:r>
                    </a:p>
                  </a:txBody>
                  <a:tcPr>
                    <a:solidFill>
                      <a:schemeClr val="bg1"/>
                    </a:solidFill>
                  </a:tcPr>
                </a:tc>
                <a:tc>
                  <a:txBody>
                    <a:bodyPr/>
                    <a:lstStyle/>
                    <a:p>
                      <a:pPr algn="ctr"/>
                      <a:r>
                        <a:rPr lang="fr-FR"/>
                        <a:t>0</a:t>
                      </a:r>
                    </a:p>
                  </a:txBody>
                  <a:tcPr>
                    <a:solidFill>
                      <a:schemeClr val="bg1"/>
                    </a:solidFill>
                  </a:tcPr>
                </a:tc>
                <a:tc>
                  <a:txBody>
                    <a:bodyPr/>
                    <a:lstStyle/>
                    <a:p>
                      <a:pPr algn="ctr"/>
                      <a:r>
                        <a:rPr lang="fr-FR"/>
                        <a:t>1</a:t>
                      </a:r>
                    </a:p>
                  </a:txBody>
                  <a:tcPr>
                    <a:solidFill>
                      <a:schemeClr val="bg1"/>
                    </a:solidFill>
                  </a:tcPr>
                </a:tc>
              </a:tr>
            </a:tbl>
          </a:graphicData>
        </a:graphic>
      </p:graphicFrame>
      <p:grpSp>
        <p:nvGrpSpPr>
          <p:cNvPr id="5" name="Grouper 4"/>
          <p:cNvGrpSpPr/>
          <p:nvPr/>
        </p:nvGrpSpPr>
        <p:grpSpPr>
          <a:xfrm>
            <a:off x="5888040" y="2583706"/>
            <a:ext cx="2146624" cy="354976"/>
            <a:chOff x="5888040" y="2583706"/>
            <a:chExt cx="2146624" cy="354976"/>
          </a:xfrm>
        </p:grpSpPr>
        <p:sp>
          <p:nvSpPr>
            <p:cNvPr id="16" name="Espace réservé du contenu 2"/>
            <p:cNvSpPr txBox="1">
              <a:spLocks/>
            </p:cNvSpPr>
            <p:nvPr/>
          </p:nvSpPr>
          <p:spPr>
            <a:xfrm>
              <a:off x="5888040" y="258370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00</a:t>
              </a:r>
            </a:p>
          </p:txBody>
        </p:sp>
        <p:sp>
          <p:nvSpPr>
            <p:cNvPr id="17" name="Espace réservé du contenu 2"/>
            <p:cNvSpPr txBox="1">
              <a:spLocks/>
            </p:cNvSpPr>
            <p:nvPr/>
          </p:nvSpPr>
          <p:spPr>
            <a:xfrm>
              <a:off x="6503736" y="258370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01</a:t>
              </a:r>
            </a:p>
          </p:txBody>
        </p:sp>
        <p:sp>
          <p:nvSpPr>
            <p:cNvPr id="18" name="Espace réservé du contenu 2"/>
            <p:cNvSpPr txBox="1">
              <a:spLocks/>
            </p:cNvSpPr>
            <p:nvPr/>
          </p:nvSpPr>
          <p:spPr>
            <a:xfrm>
              <a:off x="7107240" y="258370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11</a:t>
              </a:r>
            </a:p>
          </p:txBody>
        </p:sp>
        <p:sp>
          <p:nvSpPr>
            <p:cNvPr id="19" name="Espace réservé du contenu 2"/>
            <p:cNvSpPr txBox="1">
              <a:spLocks/>
            </p:cNvSpPr>
            <p:nvPr/>
          </p:nvSpPr>
          <p:spPr>
            <a:xfrm>
              <a:off x="7722936" y="258370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10</a:t>
              </a:r>
            </a:p>
          </p:txBody>
        </p:sp>
      </p:grpSp>
      <p:grpSp>
        <p:nvGrpSpPr>
          <p:cNvPr id="6" name="Grouper 5"/>
          <p:cNvGrpSpPr/>
          <p:nvPr/>
        </p:nvGrpSpPr>
        <p:grpSpPr>
          <a:xfrm>
            <a:off x="5319728" y="3022618"/>
            <a:ext cx="311728" cy="1592742"/>
            <a:chOff x="5319728" y="3022618"/>
            <a:chExt cx="311728" cy="1592742"/>
          </a:xfrm>
        </p:grpSpPr>
        <p:sp>
          <p:nvSpPr>
            <p:cNvPr id="20" name="Espace réservé du contenu 2"/>
            <p:cNvSpPr txBox="1">
              <a:spLocks/>
            </p:cNvSpPr>
            <p:nvPr/>
          </p:nvSpPr>
          <p:spPr>
            <a:xfrm>
              <a:off x="5319728" y="3022618"/>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00</a:t>
              </a:r>
            </a:p>
          </p:txBody>
        </p:sp>
        <p:sp>
          <p:nvSpPr>
            <p:cNvPr id="21" name="Espace réservé du contenu 2"/>
            <p:cNvSpPr txBox="1">
              <a:spLocks/>
            </p:cNvSpPr>
            <p:nvPr/>
          </p:nvSpPr>
          <p:spPr>
            <a:xfrm>
              <a:off x="5319728" y="3435207"/>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01</a:t>
              </a:r>
            </a:p>
          </p:txBody>
        </p:sp>
        <p:sp>
          <p:nvSpPr>
            <p:cNvPr id="22" name="Espace réservé du contenu 2"/>
            <p:cNvSpPr txBox="1">
              <a:spLocks/>
            </p:cNvSpPr>
            <p:nvPr/>
          </p:nvSpPr>
          <p:spPr>
            <a:xfrm>
              <a:off x="5319728" y="384779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11</a:t>
              </a:r>
            </a:p>
          </p:txBody>
        </p:sp>
        <p:sp>
          <p:nvSpPr>
            <p:cNvPr id="23" name="Espace réservé du contenu 2"/>
            <p:cNvSpPr txBox="1">
              <a:spLocks/>
            </p:cNvSpPr>
            <p:nvPr/>
          </p:nvSpPr>
          <p:spPr>
            <a:xfrm>
              <a:off x="5319728" y="4260384"/>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10</a:t>
              </a:r>
            </a:p>
          </p:txBody>
        </p:sp>
      </p:grpSp>
      <p:sp>
        <p:nvSpPr>
          <p:cNvPr id="24" name="Espace réservé du contenu 2"/>
          <p:cNvSpPr txBox="1">
            <a:spLocks/>
          </p:cNvSpPr>
          <p:nvPr/>
        </p:nvSpPr>
        <p:spPr>
          <a:xfrm>
            <a:off x="4963812" y="3601753"/>
            <a:ext cx="382106"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dc</a:t>
            </a:r>
          </a:p>
        </p:txBody>
      </p:sp>
      <p:sp>
        <p:nvSpPr>
          <p:cNvPr id="25" name="Espace réservé du contenu 2"/>
          <p:cNvSpPr txBox="1">
            <a:spLocks/>
          </p:cNvSpPr>
          <p:nvPr/>
        </p:nvSpPr>
        <p:spPr>
          <a:xfrm>
            <a:off x="6788180" y="2307323"/>
            <a:ext cx="382106"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ba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10086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10086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0086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10086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1008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Matrices incomplètes</a:t>
            </a:r>
          </a:p>
        </p:txBody>
      </p:sp>
      <p:sp>
        <p:nvSpPr>
          <p:cNvPr id="3" name="Espace réservé du contenu 2"/>
          <p:cNvSpPr>
            <a:spLocks noGrp="1"/>
          </p:cNvSpPr>
          <p:nvPr>
            <p:ph idx="1"/>
          </p:nvPr>
        </p:nvSpPr>
        <p:spPr>
          <a:xfrm>
            <a:off x="822959" y="1556951"/>
            <a:ext cx="6917393" cy="1007953"/>
          </a:xfrm>
        </p:spPr>
        <p:txBody>
          <a:bodyPr/>
          <a:lstStyle/>
          <a:p>
            <a:r>
              <a:rPr lang="fr-FR" dirty="0"/>
              <a:t>Si, pour une combinaison d'entrées, la sortie associée peut prendre indifféremment l'état 0 ou 1, la case correspondant du tableau de Karnaugh est chargée par le symbole ensemble vide :</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52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7524328" y="2020013"/>
            <a:ext cx="364202" cy="523220"/>
          </a:xfrm>
          <a:prstGeom prst="rect">
            <a:avLst/>
          </a:prstGeom>
        </p:spPr>
        <p:txBody>
          <a:bodyPr wrap="none">
            <a:spAutoFit/>
          </a:bodyPr>
          <a:lstStyle/>
          <a:p>
            <a:pPr algn="ctr"/>
            <a:r>
              <a:rPr lang="fr-FR" b="1" dirty="0">
                <a:solidFill>
                  <a:schemeClr val="tx1"/>
                </a:solidFill>
                <a:latin typeface="+mn-lt"/>
              </a:rPr>
              <a:t>∅</a:t>
            </a:r>
            <a:endParaRPr lang="fr-FR">
              <a:solidFill>
                <a:schemeClr val="tx1"/>
              </a:solidFill>
              <a:latin typeface="+mn-lt"/>
            </a:endParaRPr>
          </a:p>
        </p:txBody>
      </p:sp>
      <p:sp>
        <p:nvSpPr>
          <p:cNvPr id="8" name="Espace réservé du contenu 2"/>
          <p:cNvSpPr txBox="1">
            <a:spLocks/>
          </p:cNvSpPr>
          <p:nvPr/>
        </p:nvSpPr>
        <p:spPr>
          <a:xfrm>
            <a:off x="819496" y="2426323"/>
            <a:ext cx="6890560" cy="680558"/>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dirty="0"/>
              <a:t>On peut la considérer au choix comme un 0 ou un 1. Les groupements sont donc facilités, par les 1 comme par les 0.</a:t>
            </a:r>
            <a:endParaRPr kumimoji="0" lang="fr-FR"/>
          </a:p>
        </p:txBody>
      </p:sp>
      <p:graphicFrame>
        <p:nvGraphicFramePr>
          <p:cNvPr id="9" name="Tableau 8"/>
          <p:cNvGraphicFramePr>
            <a:graphicFrameLocks noGrp="1"/>
          </p:cNvGraphicFramePr>
          <p:nvPr>
            <p:extLst>
              <p:ext uri="{D42A27DB-BD31-4B8C-83A1-F6EECF244321}">
                <p14:modId xmlns:p14="http://schemas.microsoft.com/office/powerpoint/2010/main" val="1289477190"/>
              </p:ext>
            </p:extLst>
          </p:nvPr>
        </p:nvGraphicFramePr>
        <p:xfrm>
          <a:off x="5724128" y="3632261"/>
          <a:ext cx="2499360" cy="1708316"/>
        </p:xfrm>
        <a:graphic>
          <a:graphicData uri="http://schemas.openxmlformats.org/drawingml/2006/table">
            <a:tbl>
              <a:tblPr firstRow="1" bandRow="1">
                <a:tableStyleId>{5940675A-B579-460E-94D1-54222C63F5DA}</a:tableStyleId>
              </a:tblPr>
              <a:tblGrid>
                <a:gridCol w="624840"/>
                <a:gridCol w="624840"/>
                <a:gridCol w="624840"/>
                <a:gridCol w="624840"/>
              </a:tblGrid>
              <a:tr h="427079">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r>
              <a:tr h="427079">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r>
              <a:tr h="427079">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r>
              <a:tr h="427079">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c>
                  <a:txBody>
                    <a:bodyPr/>
                    <a:lstStyle/>
                    <a:p>
                      <a:pPr algn="ctr"/>
                      <a:endParaRPr lang="fr-FR"/>
                    </a:p>
                  </a:txBody>
                  <a:tcPr>
                    <a:solidFill>
                      <a:schemeClr val="bg1"/>
                    </a:solidFill>
                  </a:tcPr>
                </a:tc>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793907680"/>
              </p:ext>
            </p:extLst>
          </p:nvPr>
        </p:nvGraphicFramePr>
        <p:xfrm>
          <a:off x="5724128" y="3632261"/>
          <a:ext cx="2499360" cy="1708316"/>
        </p:xfrm>
        <a:graphic>
          <a:graphicData uri="http://schemas.openxmlformats.org/drawingml/2006/table">
            <a:tbl>
              <a:tblPr firstRow="1" bandRow="1">
                <a:tableStyleId>{5940675A-B579-460E-94D1-54222C63F5DA}</a:tableStyleId>
              </a:tblPr>
              <a:tblGrid>
                <a:gridCol w="624840"/>
                <a:gridCol w="624840"/>
                <a:gridCol w="624840"/>
                <a:gridCol w="624840"/>
              </a:tblGrid>
              <a:tr h="427079">
                <a:tc>
                  <a:txBody>
                    <a:bodyPr/>
                    <a:lstStyle/>
                    <a:p>
                      <a:pPr algn="ctr"/>
                      <a:r>
                        <a:rPr lang="fr-FR"/>
                        <a:t>0</a:t>
                      </a:r>
                    </a:p>
                  </a:txBody>
                  <a:tcPr>
                    <a:solidFill>
                      <a:schemeClr val="bg1"/>
                    </a:solidFill>
                  </a:tcPr>
                </a:tc>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427079">
                <a:tc>
                  <a:txBody>
                    <a:bodyPr/>
                    <a:lstStyle/>
                    <a:p>
                      <a:pPr algn="ctr"/>
                      <a:endParaRPr lang="fr-FR"/>
                    </a:p>
                  </a:txBody>
                  <a:tcPr>
                    <a:solidFill>
                      <a:schemeClr val="bg1"/>
                    </a:solidFill>
                  </a:tcPr>
                </a:tc>
                <a:tc>
                  <a:txBody>
                    <a:bodyPr/>
                    <a:lstStyle/>
                    <a:p>
                      <a:pPr algn="ctr"/>
                      <a:r>
                        <a:rPr lang="fr-FR"/>
                        <a:t>0</a:t>
                      </a:r>
                    </a:p>
                  </a:txBody>
                  <a:tcPr>
                    <a:solidFill>
                      <a:schemeClr val="bg1"/>
                    </a:solidFill>
                  </a:tcPr>
                </a:tc>
                <a:tc>
                  <a:txBody>
                    <a:bodyPr/>
                    <a:lstStyle/>
                    <a:p>
                      <a:pPr algn="ctr"/>
                      <a:endParaRPr lang="fr-FR"/>
                    </a:p>
                  </a:txBody>
                  <a:tcPr>
                    <a:solidFill>
                      <a:schemeClr val="bg1"/>
                    </a:solidFill>
                  </a:tcPr>
                </a:tc>
                <a:tc>
                  <a:txBody>
                    <a:bodyPr/>
                    <a:lstStyle/>
                    <a:p>
                      <a:pPr algn="ctr"/>
                      <a:r>
                        <a:rPr lang="fr-FR"/>
                        <a:t>1</a:t>
                      </a:r>
                    </a:p>
                  </a:txBody>
                  <a:tcPr>
                    <a:solidFill>
                      <a:schemeClr val="bg1"/>
                    </a:solidFill>
                  </a:tcPr>
                </a:tc>
              </a:tr>
              <a:tr h="427079">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r>
              <a:tr h="427079">
                <a:tc>
                  <a:txBody>
                    <a:bodyPr/>
                    <a:lstStyle/>
                    <a:p>
                      <a:pPr algn="ctr"/>
                      <a:endParaRPr lang="fr-FR"/>
                    </a:p>
                  </a:txBody>
                  <a:tcPr>
                    <a:solidFill>
                      <a:schemeClr val="bg1"/>
                    </a:solidFill>
                  </a:tcPr>
                </a:tc>
                <a:tc>
                  <a:txBody>
                    <a:bodyPr/>
                    <a:lstStyle/>
                    <a:p>
                      <a:pPr algn="ctr"/>
                      <a:r>
                        <a:rPr lang="fr-FR"/>
                        <a:t>1</a:t>
                      </a:r>
                    </a:p>
                  </a:txBody>
                  <a:tcPr>
                    <a:solidFill>
                      <a:schemeClr val="bg1"/>
                    </a:solidFill>
                  </a:tcPr>
                </a:tc>
                <a:tc>
                  <a:txBody>
                    <a:bodyPr/>
                    <a:lstStyle/>
                    <a:p>
                      <a:pPr algn="ctr"/>
                      <a:endParaRPr lang="fr-FR"/>
                    </a:p>
                  </a:txBody>
                  <a:tcPr>
                    <a:solidFill>
                      <a:schemeClr val="bg1"/>
                    </a:solidFill>
                  </a:tcPr>
                </a:tc>
                <a:tc>
                  <a:txBody>
                    <a:bodyPr/>
                    <a:lstStyle/>
                    <a:p>
                      <a:pPr algn="ctr"/>
                      <a:r>
                        <a:rPr lang="fr-FR"/>
                        <a:t>1</a:t>
                      </a:r>
                    </a:p>
                  </a:txBody>
                  <a:tcPr>
                    <a:solidFill>
                      <a:schemeClr val="bg1"/>
                    </a:solidFill>
                  </a:tcPr>
                </a:tc>
              </a:tr>
            </a:tbl>
          </a:graphicData>
        </a:graphic>
      </p:graphicFrame>
      <p:grpSp>
        <p:nvGrpSpPr>
          <p:cNvPr id="11" name="Grouper 10"/>
          <p:cNvGrpSpPr/>
          <p:nvPr/>
        </p:nvGrpSpPr>
        <p:grpSpPr>
          <a:xfrm>
            <a:off x="5888040" y="3363031"/>
            <a:ext cx="2146624" cy="354976"/>
            <a:chOff x="5888040" y="2583706"/>
            <a:chExt cx="2146624" cy="354976"/>
          </a:xfrm>
        </p:grpSpPr>
        <p:sp>
          <p:nvSpPr>
            <p:cNvPr id="12" name="Espace réservé du contenu 2"/>
            <p:cNvSpPr txBox="1">
              <a:spLocks/>
            </p:cNvSpPr>
            <p:nvPr/>
          </p:nvSpPr>
          <p:spPr>
            <a:xfrm>
              <a:off x="5888040" y="258370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00</a:t>
              </a:r>
            </a:p>
          </p:txBody>
        </p:sp>
        <p:sp>
          <p:nvSpPr>
            <p:cNvPr id="13" name="Espace réservé du contenu 2"/>
            <p:cNvSpPr txBox="1">
              <a:spLocks/>
            </p:cNvSpPr>
            <p:nvPr/>
          </p:nvSpPr>
          <p:spPr>
            <a:xfrm>
              <a:off x="6503736" y="258370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01</a:t>
              </a:r>
            </a:p>
          </p:txBody>
        </p:sp>
        <p:sp>
          <p:nvSpPr>
            <p:cNvPr id="14" name="Espace réservé du contenu 2"/>
            <p:cNvSpPr txBox="1">
              <a:spLocks/>
            </p:cNvSpPr>
            <p:nvPr/>
          </p:nvSpPr>
          <p:spPr>
            <a:xfrm>
              <a:off x="7107240" y="258370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11</a:t>
              </a:r>
            </a:p>
          </p:txBody>
        </p:sp>
        <p:sp>
          <p:nvSpPr>
            <p:cNvPr id="15" name="Espace réservé du contenu 2"/>
            <p:cNvSpPr txBox="1">
              <a:spLocks/>
            </p:cNvSpPr>
            <p:nvPr/>
          </p:nvSpPr>
          <p:spPr>
            <a:xfrm>
              <a:off x="7722936" y="258370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10</a:t>
              </a:r>
            </a:p>
          </p:txBody>
        </p:sp>
      </p:grpSp>
      <p:grpSp>
        <p:nvGrpSpPr>
          <p:cNvPr id="16" name="Grouper 15"/>
          <p:cNvGrpSpPr/>
          <p:nvPr/>
        </p:nvGrpSpPr>
        <p:grpSpPr>
          <a:xfrm>
            <a:off x="5319728" y="3801943"/>
            <a:ext cx="311728" cy="1592742"/>
            <a:chOff x="5319728" y="3022618"/>
            <a:chExt cx="311728" cy="1592742"/>
          </a:xfrm>
        </p:grpSpPr>
        <p:sp>
          <p:nvSpPr>
            <p:cNvPr id="17" name="Espace réservé du contenu 2"/>
            <p:cNvSpPr txBox="1">
              <a:spLocks/>
            </p:cNvSpPr>
            <p:nvPr/>
          </p:nvSpPr>
          <p:spPr>
            <a:xfrm>
              <a:off x="5319728" y="3022618"/>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00</a:t>
              </a:r>
            </a:p>
          </p:txBody>
        </p:sp>
        <p:sp>
          <p:nvSpPr>
            <p:cNvPr id="18" name="Espace réservé du contenu 2"/>
            <p:cNvSpPr txBox="1">
              <a:spLocks/>
            </p:cNvSpPr>
            <p:nvPr/>
          </p:nvSpPr>
          <p:spPr>
            <a:xfrm>
              <a:off x="5319728" y="3435207"/>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01</a:t>
              </a:r>
            </a:p>
          </p:txBody>
        </p:sp>
        <p:sp>
          <p:nvSpPr>
            <p:cNvPr id="19" name="Espace réservé du contenu 2"/>
            <p:cNvSpPr txBox="1">
              <a:spLocks/>
            </p:cNvSpPr>
            <p:nvPr/>
          </p:nvSpPr>
          <p:spPr>
            <a:xfrm>
              <a:off x="5319728" y="3847796"/>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11</a:t>
              </a:r>
            </a:p>
          </p:txBody>
        </p:sp>
        <p:sp>
          <p:nvSpPr>
            <p:cNvPr id="20" name="Espace réservé du contenu 2"/>
            <p:cNvSpPr txBox="1">
              <a:spLocks/>
            </p:cNvSpPr>
            <p:nvPr/>
          </p:nvSpPr>
          <p:spPr>
            <a:xfrm>
              <a:off x="5319728" y="4260384"/>
              <a:ext cx="311728" cy="354976"/>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10</a:t>
              </a:r>
            </a:p>
          </p:txBody>
        </p:sp>
      </p:grpSp>
      <p:sp>
        <p:nvSpPr>
          <p:cNvPr id="21" name="Espace réservé du contenu 2"/>
          <p:cNvSpPr txBox="1">
            <a:spLocks/>
          </p:cNvSpPr>
          <p:nvPr/>
        </p:nvSpPr>
        <p:spPr>
          <a:xfrm>
            <a:off x="4963812" y="4381078"/>
            <a:ext cx="382106"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ab</a:t>
            </a:r>
          </a:p>
        </p:txBody>
      </p:sp>
      <p:sp>
        <p:nvSpPr>
          <p:cNvPr id="22" name="Espace réservé du contenu 2"/>
          <p:cNvSpPr txBox="1">
            <a:spLocks/>
          </p:cNvSpPr>
          <p:nvPr/>
        </p:nvSpPr>
        <p:spPr>
          <a:xfrm>
            <a:off x="6788180" y="3055475"/>
            <a:ext cx="382106" cy="354976"/>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cs typeface="Times New Roman" pitchFamily="18" charset="0"/>
              </a:rPr>
              <a:t>cd</a:t>
            </a:r>
          </a:p>
        </p:txBody>
      </p:sp>
      <p:graphicFrame>
        <p:nvGraphicFramePr>
          <p:cNvPr id="24" name="Tableau 23"/>
          <p:cNvGraphicFramePr>
            <a:graphicFrameLocks noGrp="1"/>
          </p:cNvGraphicFramePr>
          <p:nvPr>
            <p:extLst>
              <p:ext uri="{D42A27DB-BD31-4B8C-83A1-F6EECF244321}">
                <p14:modId xmlns:p14="http://schemas.microsoft.com/office/powerpoint/2010/main" val="2069121656"/>
              </p:ext>
            </p:extLst>
          </p:nvPr>
        </p:nvGraphicFramePr>
        <p:xfrm>
          <a:off x="5724128" y="3634633"/>
          <a:ext cx="2499360" cy="1708316"/>
        </p:xfrm>
        <a:graphic>
          <a:graphicData uri="http://schemas.openxmlformats.org/drawingml/2006/table">
            <a:tbl>
              <a:tblPr firstRow="1" bandRow="1">
                <a:tableStyleId>{5940675A-B579-460E-94D1-54222C63F5DA}</a:tableStyleId>
              </a:tblPr>
              <a:tblGrid>
                <a:gridCol w="624840"/>
                <a:gridCol w="624840"/>
                <a:gridCol w="624840"/>
                <a:gridCol w="624840"/>
              </a:tblGrid>
              <a:tr h="427079">
                <a:tc>
                  <a:txBody>
                    <a:bodyPr/>
                    <a:lstStyle/>
                    <a:p>
                      <a:pPr algn="ctr"/>
                      <a:r>
                        <a:rPr lang="fr-FR"/>
                        <a:t>0</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latin typeface="+mn-lt"/>
                        </a:rPr>
                        <a:t>∅</a:t>
                      </a:r>
                      <a:endParaRPr lang="fr-FR">
                        <a:solidFill>
                          <a:schemeClr val="tx1"/>
                        </a:solidFill>
                        <a:latin typeface="+mn-lt"/>
                      </a:endParaRPr>
                    </a:p>
                  </a:txBody>
                  <a:tcPr>
                    <a:solidFill>
                      <a:schemeClr val="bg1"/>
                    </a:solidFill>
                  </a:tcPr>
                </a:tc>
                <a:tc>
                  <a:txBody>
                    <a:bodyPr/>
                    <a:lstStyle/>
                    <a:p>
                      <a:pPr algn="ctr"/>
                      <a:r>
                        <a:rPr lang="fr-FR"/>
                        <a:t>1</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latin typeface="+mn-lt"/>
                        </a:rPr>
                        <a:t>∅</a:t>
                      </a:r>
                      <a:endParaRPr lang="fr-FR">
                        <a:solidFill>
                          <a:schemeClr val="tx1"/>
                        </a:solidFill>
                        <a:latin typeface="+mn-lt"/>
                      </a:endParaRPr>
                    </a:p>
                  </a:txBody>
                  <a:tcPr>
                    <a:solidFill>
                      <a:schemeClr val="bg1"/>
                    </a:solidFill>
                  </a:tcPr>
                </a:tc>
              </a:tr>
              <a:tr h="427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latin typeface="+mn-lt"/>
                        </a:rPr>
                        <a:t>∅</a:t>
                      </a:r>
                      <a:endParaRPr lang="fr-FR">
                        <a:solidFill>
                          <a:schemeClr val="tx1"/>
                        </a:solidFill>
                        <a:latin typeface="+mn-lt"/>
                      </a:endParaRPr>
                    </a:p>
                  </a:txBody>
                  <a:tcPr>
                    <a:solidFill>
                      <a:schemeClr val="bg1"/>
                    </a:solidFill>
                  </a:tcPr>
                </a:tc>
                <a:tc>
                  <a:txBody>
                    <a:bodyPr/>
                    <a:lstStyle/>
                    <a:p>
                      <a:pPr algn="ctr"/>
                      <a:r>
                        <a:rPr lang="fr-FR"/>
                        <a:t>0</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latin typeface="+mn-lt"/>
                        </a:rPr>
                        <a:t>∅</a:t>
                      </a:r>
                      <a:endParaRPr lang="fr-FR">
                        <a:solidFill>
                          <a:schemeClr val="tx1"/>
                        </a:solidFill>
                        <a:latin typeface="+mn-lt"/>
                      </a:endParaRPr>
                    </a:p>
                  </a:txBody>
                  <a:tcPr>
                    <a:solidFill>
                      <a:schemeClr val="bg1"/>
                    </a:solidFill>
                  </a:tcPr>
                </a:tc>
                <a:tc>
                  <a:txBody>
                    <a:bodyPr/>
                    <a:lstStyle/>
                    <a:p>
                      <a:pPr algn="ctr"/>
                      <a:r>
                        <a:rPr lang="fr-FR"/>
                        <a:t>1</a:t>
                      </a:r>
                    </a:p>
                  </a:txBody>
                  <a:tcPr>
                    <a:solidFill>
                      <a:schemeClr val="bg1"/>
                    </a:solidFill>
                  </a:tcPr>
                </a:tc>
              </a:tr>
              <a:tr h="427079">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algn="ctr"/>
                      <a:r>
                        <a:rPr lang="fr-FR"/>
                        <a:t>1</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latin typeface="+mn-lt"/>
                        </a:rPr>
                        <a:t>∅</a:t>
                      </a:r>
                      <a:endParaRPr lang="fr-FR">
                        <a:solidFill>
                          <a:schemeClr val="tx1"/>
                        </a:solidFill>
                        <a:latin typeface="+mn-lt"/>
                      </a:endParaRPr>
                    </a:p>
                  </a:txBody>
                  <a:tcPr>
                    <a:solidFill>
                      <a:schemeClr val="bg1"/>
                    </a:solidFill>
                  </a:tcPr>
                </a:tc>
              </a:tr>
              <a:tr h="427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latin typeface="+mn-lt"/>
                        </a:rPr>
                        <a:t>∅</a:t>
                      </a:r>
                      <a:endParaRPr lang="fr-FR">
                        <a:solidFill>
                          <a:schemeClr val="tx1"/>
                        </a:solidFill>
                        <a:latin typeface="+mn-lt"/>
                      </a:endParaRPr>
                    </a:p>
                  </a:txBody>
                  <a:tcPr>
                    <a:solidFill>
                      <a:schemeClr val="bg1"/>
                    </a:solidFill>
                  </a:tcPr>
                </a:tc>
                <a:tc>
                  <a:txBody>
                    <a:bodyPr/>
                    <a:lstStyle/>
                    <a:p>
                      <a:pPr algn="ctr"/>
                      <a:r>
                        <a:rPr lang="fr-FR"/>
                        <a:t>1</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latin typeface="+mn-lt"/>
                        </a:rPr>
                        <a:t>∅</a:t>
                      </a:r>
                      <a:endParaRPr lang="fr-FR">
                        <a:solidFill>
                          <a:schemeClr val="tx1"/>
                        </a:solidFill>
                        <a:latin typeface="+mn-lt"/>
                      </a:endParaRPr>
                    </a:p>
                  </a:txBody>
                  <a:tcPr>
                    <a:solidFill>
                      <a:schemeClr val="bg1"/>
                    </a:solidFill>
                  </a:tcPr>
                </a:tc>
                <a:tc>
                  <a:txBody>
                    <a:bodyPr/>
                    <a:lstStyle/>
                    <a:p>
                      <a:pPr algn="ctr"/>
                      <a:r>
                        <a:rPr lang="fr-FR"/>
                        <a:t>1</a:t>
                      </a:r>
                    </a:p>
                  </a:txBody>
                  <a:tcPr>
                    <a:solidFill>
                      <a:schemeClr val="bg1"/>
                    </a:solidFill>
                  </a:tcPr>
                </a:tc>
              </a:tr>
            </a:tbl>
          </a:graphicData>
        </a:graphic>
      </p:graphicFrame>
      <p:sp>
        <p:nvSpPr>
          <p:cNvPr id="25" name="Rectangle à coins arrondis 24"/>
          <p:cNvSpPr/>
          <p:nvPr/>
        </p:nvSpPr>
        <p:spPr>
          <a:xfrm>
            <a:off x="7013344" y="3667991"/>
            <a:ext cx="1154430" cy="161059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à coins arrondis 25"/>
          <p:cNvSpPr/>
          <p:nvPr/>
        </p:nvSpPr>
        <p:spPr>
          <a:xfrm>
            <a:off x="5839691" y="4520045"/>
            <a:ext cx="2327564" cy="8001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AutoShape 5"/>
          <p:cNvSpPr>
            <a:spLocks noChangeAspect="1" noChangeArrowheads="1"/>
          </p:cNvSpPr>
          <p:nvPr/>
        </p:nvSpPr>
        <p:spPr bwMode="auto">
          <a:xfrm>
            <a:off x="7588828" y="2715780"/>
            <a:ext cx="1371600" cy="457200"/>
          </a:xfrm>
          <a:prstGeom prst="wedgeRoundRectCallout">
            <a:avLst>
              <a:gd name="adj1" fmla="val -48801"/>
              <a:gd name="adj2" fmla="val 157134"/>
              <a:gd name="adj3" fmla="val 16667"/>
            </a:avLst>
          </a:prstGeom>
          <a:noFill/>
          <a:ln w="12700">
            <a:solidFill>
              <a:schemeClr val="tx1"/>
            </a:solidFill>
            <a:miter lim="800000"/>
            <a:headEnd type="none" w="sm" len="sm"/>
            <a:tailEnd type="none" w="sm" len="sm"/>
          </a:ln>
          <a:effectLst/>
        </p:spPr>
        <p:txBody>
          <a:bodyPr wrap="none" anchor="ctr"/>
          <a:lstStyle/>
          <a:p>
            <a:pPr algn="ctr"/>
            <a:r>
              <a:rPr kumimoji="0" lang="fr-FR" sz="2800">
                <a:solidFill>
                  <a:schemeClr val="tx1"/>
                </a:solidFill>
                <a:latin typeface="+mn-lt"/>
              </a:rPr>
              <a:t>= c</a:t>
            </a:r>
          </a:p>
        </p:txBody>
      </p:sp>
      <p:sp>
        <p:nvSpPr>
          <p:cNvPr id="29" name="AutoShape 6"/>
          <p:cNvSpPr>
            <a:spLocks noChangeAspect="1" noChangeArrowheads="1"/>
          </p:cNvSpPr>
          <p:nvPr/>
        </p:nvSpPr>
        <p:spPr bwMode="auto">
          <a:xfrm>
            <a:off x="3605646" y="4572290"/>
            <a:ext cx="1371600" cy="457200"/>
          </a:xfrm>
          <a:prstGeom prst="wedgeRoundRectCallout">
            <a:avLst>
              <a:gd name="adj1" fmla="val 112816"/>
              <a:gd name="adj2" fmla="val 8270"/>
              <a:gd name="adj3" fmla="val 16667"/>
            </a:avLst>
          </a:prstGeom>
          <a:noFill/>
          <a:ln w="12700">
            <a:solidFill>
              <a:schemeClr val="tx1"/>
            </a:solidFill>
            <a:miter lim="800000"/>
            <a:headEnd type="none" w="sm" len="sm"/>
            <a:tailEnd type="none" w="sm" len="sm"/>
          </a:ln>
          <a:effectLst/>
        </p:spPr>
        <p:txBody>
          <a:bodyPr wrap="none" anchor="ctr"/>
          <a:lstStyle/>
          <a:p>
            <a:pPr algn="ctr"/>
            <a:r>
              <a:rPr kumimoji="0" lang="fr-FR" sz="2800">
                <a:solidFill>
                  <a:schemeClr val="tx1"/>
                </a:solidFill>
                <a:latin typeface="+mn-lt"/>
              </a:rPr>
              <a:t>= a</a:t>
            </a:r>
          </a:p>
        </p:txBody>
      </p:sp>
      <p:sp>
        <p:nvSpPr>
          <p:cNvPr id="30" name="Text Box 7"/>
          <p:cNvSpPr txBox="1">
            <a:spLocks noChangeArrowheads="1"/>
          </p:cNvSpPr>
          <p:nvPr/>
        </p:nvSpPr>
        <p:spPr bwMode="auto">
          <a:xfrm>
            <a:off x="1766455" y="3751407"/>
            <a:ext cx="1196161" cy="523220"/>
          </a:xfrm>
          <a:prstGeom prst="rect">
            <a:avLst/>
          </a:prstGeom>
          <a:noFill/>
          <a:ln w="38100">
            <a:solidFill>
              <a:srgbClr val="FF0000"/>
            </a:solidFill>
            <a:miter lim="800000"/>
            <a:headEnd type="none" w="sm" len="sm"/>
            <a:tailEnd type="none" w="sm" len="sm"/>
          </a:ln>
          <a:effectLst/>
        </p:spPr>
        <p:txBody>
          <a:bodyPr wrap="none">
            <a:spAutoFit/>
          </a:bodyPr>
          <a:lstStyle/>
          <a:p>
            <a:r>
              <a:rPr kumimoji="0" lang="fr-FR" sz="2800">
                <a:solidFill>
                  <a:schemeClr val="tx1"/>
                </a:solidFill>
                <a:latin typeface="+mn-lt"/>
              </a:rPr>
              <a:t>S= a+ c</a:t>
            </a:r>
          </a:p>
        </p:txBody>
      </p:sp>
      <p:sp>
        <p:nvSpPr>
          <p:cNvPr id="31" name="Rectangle 30"/>
          <p:cNvSpPr/>
          <p:nvPr/>
        </p:nvSpPr>
        <p:spPr>
          <a:xfrm>
            <a:off x="5870864" y="3688773"/>
            <a:ext cx="1028700" cy="727363"/>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space réservé du contenu 2"/>
          <p:cNvSpPr txBox="1">
            <a:spLocks/>
          </p:cNvSpPr>
          <p:nvPr/>
        </p:nvSpPr>
        <p:spPr>
          <a:xfrm>
            <a:off x="940723" y="5540133"/>
            <a:ext cx="2509059" cy="43117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dirty="0"/>
              <a:t>En groupant par les 0 :</a:t>
            </a:r>
            <a:endParaRPr kumimoji="0" lang="fr-FR"/>
          </a:p>
        </p:txBody>
      </p:sp>
      <mc:AlternateContent xmlns:mc="http://schemas.openxmlformats.org/markup-compatibility/2006" xmlns:a14="http://schemas.microsoft.com/office/drawing/2010/main">
        <mc:Choice Requires="a14">
          <p:sp>
            <p:nvSpPr>
              <p:cNvPr id="33" name="ZoneTexte 32"/>
              <p:cNvSpPr txBox="1"/>
              <p:nvPr/>
            </p:nvSpPr>
            <p:spPr>
              <a:xfrm>
                <a:off x="3449781" y="5507182"/>
                <a:ext cx="1090298" cy="370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2400" i="1">
                              <a:solidFill>
                                <a:schemeClr val="tx1"/>
                              </a:solidFill>
                              <a:latin typeface="Cambria Math" charset="0"/>
                            </a:rPr>
                          </m:ctrlPr>
                        </m:accPr>
                        <m:e>
                          <m:r>
                            <a:rPr lang="fr-FR" sz="2400" b="0" i="1">
                              <a:solidFill>
                                <a:schemeClr val="tx1"/>
                              </a:solidFill>
                              <a:latin typeface="Cambria Math" charset="0"/>
                            </a:rPr>
                            <m:t>𝑆</m:t>
                          </m:r>
                        </m:e>
                      </m:acc>
                      <m:r>
                        <a:rPr lang="fr-FR" sz="2400" b="0" i="1">
                          <a:solidFill>
                            <a:schemeClr val="tx1"/>
                          </a:solidFill>
                          <a:latin typeface="Cambria Math" charset="0"/>
                        </a:rPr>
                        <m:t>=</m:t>
                      </m:r>
                      <m:acc>
                        <m:accPr>
                          <m:chr m:val="̅"/>
                          <m:ctrlPr>
                            <a:rPr lang="fr-FR" sz="2400" b="0" i="1">
                              <a:solidFill>
                                <a:schemeClr val="tx1"/>
                              </a:solidFill>
                              <a:latin typeface="Cambria Math" charset="0"/>
                            </a:rPr>
                          </m:ctrlPr>
                        </m:accPr>
                        <m:e>
                          <m:r>
                            <a:rPr lang="fr-FR" sz="2400" b="0" i="1">
                              <a:solidFill>
                                <a:schemeClr val="tx1"/>
                              </a:solidFill>
                              <a:latin typeface="Cambria Math" charset="0"/>
                            </a:rPr>
                            <m:t>𝑎</m:t>
                          </m:r>
                        </m:e>
                      </m:acc>
                      <m:r>
                        <a:rPr lang="fr-FR" sz="2400" b="0" i="1">
                          <a:solidFill>
                            <a:schemeClr val="tx1"/>
                          </a:solidFill>
                          <a:latin typeface="Cambria Math" charset="0"/>
                        </a:rPr>
                        <m:t>.</m:t>
                      </m:r>
                      <m:acc>
                        <m:accPr>
                          <m:chr m:val="̅"/>
                          <m:ctrlPr>
                            <a:rPr lang="fr-FR" sz="2400" i="1">
                              <a:solidFill>
                                <a:schemeClr val="tx1"/>
                              </a:solidFill>
                              <a:latin typeface="Cambria Math" charset="0"/>
                            </a:rPr>
                          </m:ctrlPr>
                        </m:accPr>
                        <m:e>
                          <m:r>
                            <a:rPr lang="fr-FR" sz="2400" b="0" i="1">
                              <a:solidFill>
                                <a:schemeClr val="tx1"/>
                              </a:solidFill>
                              <a:latin typeface="Cambria Math" charset="0"/>
                            </a:rPr>
                            <m:t>𝑐</m:t>
                          </m:r>
                        </m:e>
                      </m:acc>
                    </m:oMath>
                  </m:oMathPara>
                </a14:m>
                <a:endParaRPr lang="fr-FR" sz="2400">
                  <a:solidFill>
                    <a:schemeClr val="tx1"/>
                  </a:solidFill>
                </a:endParaRPr>
              </a:p>
            </p:txBody>
          </p:sp>
        </mc:Choice>
        <mc:Fallback xmlns="">
          <p:sp>
            <p:nvSpPr>
              <p:cNvPr id="33" name="ZoneTexte 32"/>
              <p:cNvSpPr txBox="1">
                <a:spLocks noRot="1" noChangeAspect="1" noMove="1" noResize="1" noEditPoints="1" noAdjustHandles="1" noChangeArrowheads="1" noChangeShapeType="1" noTextEdit="1"/>
              </p:cNvSpPr>
              <p:nvPr/>
            </p:nvSpPr>
            <p:spPr>
              <a:xfrm>
                <a:off x="3449781" y="5507182"/>
                <a:ext cx="1090298" cy="370101"/>
              </a:xfrm>
              <a:prstGeom prst="rect">
                <a:avLst/>
              </a:prstGeom>
              <a:blipFill rotWithShape="0">
                <a:blip r:embed="rId2"/>
                <a:stretch>
                  <a:fillRect l="-6145" r="-39665" b="-9836"/>
                </a:stretch>
              </a:blipFill>
            </p:spPr>
            <p:txBody>
              <a:bodyPr/>
              <a:lstStyle/>
              <a:p>
                <a:r>
                  <a:rPr lang="fr-FR">
                    <a:noFill/>
                  </a:rPr>
                  <a:t> </a:t>
                </a:r>
              </a:p>
            </p:txBody>
          </p:sp>
        </mc:Fallback>
      </mc:AlternateContent>
      <p:sp>
        <p:nvSpPr>
          <p:cNvPr id="34" name="Espace réservé du contenu 2"/>
          <p:cNvSpPr txBox="1">
            <a:spLocks/>
          </p:cNvSpPr>
          <p:nvPr/>
        </p:nvSpPr>
        <p:spPr>
          <a:xfrm>
            <a:off x="4750723" y="5536670"/>
            <a:ext cx="2928159" cy="43117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dirty="0"/>
              <a:t>D’où S = a + c (De Morgan)</a:t>
            </a:r>
            <a:endParaRPr kumimoji="0" lang="fr-FR"/>
          </a:p>
        </p:txBody>
      </p:sp>
    </p:spTree>
    <p:extLst>
      <p:ext uri="{BB962C8B-B14F-4D97-AF65-F5344CB8AC3E}">
        <p14:creationId xmlns:p14="http://schemas.microsoft.com/office/powerpoint/2010/main" val="422492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2000"/>
                            </p:stCondLst>
                            <p:childTnLst>
                              <p:par>
                                <p:cTn id="36" presetID="9"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ssolv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dissolv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dissolv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right)">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dissolve">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dissolv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left)">
                                      <p:cBhvr>
                                        <p:cTn id="82" dur="500"/>
                                        <p:tgtEl>
                                          <p:spTgt spid="33"/>
                                        </p:tgtEl>
                                      </p:cBhvr>
                                    </p:animEffec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21" grpId="0"/>
      <p:bldP spid="22" grpId="0"/>
      <p:bldP spid="25" grpId="0" animBg="1"/>
      <p:bldP spid="26" grpId="0" animBg="1"/>
      <p:bldP spid="28" grpId="0" animBg="1"/>
      <p:bldP spid="29" grpId="0" animBg="1"/>
      <p:bldP spid="30" grpId="0" animBg="1"/>
      <p:bldP spid="31" grpId="0" animBg="1"/>
      <p:bldP spid="32" grpId="0"/>
      <p:bldP spid="33" grpId="0"/>
      <p:bldP spid="3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Circuits intégrés logiques 1/4</a:t>
            </a: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4735" y="3182877"/>
            <a:ext cx="1475578" cy="1292369"/>
          </a:xfrm>
        </p:spPr>
      </p:pic>
      <p:sp>
        <p:nvSpPr>
          <p:cNvPr id="4" name="Espace réservé du numéro de diapositive 3"/>
          <p:cNvSpPr>
            <a:spLocks noGrp="1"/>
          </p:cNvSpPr>
          <p:nvPr>
            <p:ph type="sldNum" sz="quarter" idx="12"/>
          </p:nvPr>
        </p:nvSpPr>
        <p:spPr/>
        <p:txBody>
          <a:bodyPr/>
          <a:lstStyle/>
          <a:p>
            <a:fld id="{028E3F4F-51B2-42EE-AFA2-40C4572185CC}" type="slidenum">
              <a:rPr lang="en-US" dirty="0"/>
              <a:t>53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Espace réservé du contenu 2"/>
          <p:cNvSpPr txBox="1">
            <a:spLocks/>
          </p:cNvSpPr>
          <p:nvPr/>
        </p:nvSpPr>
        <p:spPr>
          <a:xfrm>
            <a:off x="822960" y="1556952"/>
            <a:ext cx="6294813" cy="4126876"/>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dirty="0"/>
              <a:t>Les portes logiques sont commercialisées sous forme de circuits intégrés. 2 technologies : TTL et CMOS.</a:t>
            </a:r>
          </a:p>
          <a:p>
            <a:pPr fontAlgn="auto"/>
            <a:r>
              <a:rPr kumimoji="0" lang="fr-FR" b="1" dirty="0"/>
              <a:t>Technologie TTL</a:t>
            </a:r>
          </a:p>
          <a:p>
            <a:pPr fontAlgn="auto"/>
            <a:r>
              <a:rPr kumimoji="0" lang="fr-FR" dirty="0"/>
              <a:t>Alimentation : 5V ± 5% (tension hors limite = destruction)</a:t>
            </a:r>
          </a:p>
          <a:p>
            <a:pPr fontAlgn="auto"/>
            <a:r>
              <a:rPr kumimoji="0" lang="fr-FR" dirty="0"/>
              <a:t>Consommation : 2mW pour la gamme LS</a:t>
            </a:r>
          </a:p>
          <a:p>
            <a:pPr fontAlgn="auto"/>
            <a:r>
              <a:rPr kumimoji="0" lang="fr-FR" dirty="0"/>
              <a:t>Entrée à 0 : si &lt; 0,8V</a:t>
            </a:r>
          </a:p>
          <a:p>
            <a:pPr fontAlgn="auto"/>
            <a:r>
              <a:rPr kumimoji="0" lang="fr-FR" dirty="0"/>
              <a:t>Entrée à 1 : si &gt; 2V</a:t>
            </a:r>
          </a:p>
          <a:p>
            <a:pPr fontAlgn="auto"/>
            <a:r>
              <a:rPr kumimoji="0" lang="fr-FR" dirty="0"/>
              <a:t>Courant de sortie : de l’ordre de 500µA (amplification !)</a:t>
            </a:r>
          </a:p>
          <a:p>
            <a:pPr fontAlgn="auto"/>
            <a:r>
              <a:rPr kumimoji="0" lang="fr-FR"/>
              <a:t>Temps de propagation : de l’ordre de quelques nS. </a:t>
            </a:r>
          </a:p>
        </p:txBody>
      </p:sp>
    </p:spTree>
    <p:extLst>
      <p:ext uri="{BB962C8B-B14F-4D97-AF65-F5344CB8AC3E}">
        <p14:creationId xmlns:p14="http://schemas.microsoft.com/office/powerpoint/2010/main" val="29550182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Circuits intégrés logiques 2/4</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54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Espace réservé du contenu 2"/>
          <p:cNvSpPr txBox="1">
            <a:spLocks/>
          </p:cNvSpPr>
          <p:nvPr/>
        </p:nvSpPr>
        <p:spPr>
          <a:xfrm>
            <a:off x="822960" y="1556952"/>
            <a:ext cx="6294813" cy="4126876"/>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b="1" dirty="0"/>
              <a:t>Technologie CMOS</a:t>
            </a:r>
          </a:p>
          <a:p>
            <a:pPr fontAlgn="auto"/>
            <a:r>
              <a:rPr kumimoji="0" lang="fr-FR" dirty="0"/>
              <a:t>Alimentation : 3V à 18V (Vcc)</a:t>
            </a:r>
          </a:p>
          <a:p>
            <a:pPr fontAlgn="auto"/>
            <a:r>
              <a:rPr kumimoji="0" lang="fr-FR" dirty="0"/>
              <a:t>Consommation : 0,1 mW</a:t>
            </a:r>
          </a:p>
          <a:p>
            <a:pPr fontAlgn="auto"/>
            <a:r>
              <a:rPr kumimoji="0" lang="fr-FR" dirty="0"/>
              <a:t>Entrée à 0 : si &lt; 0,45 Vcc</a:t>
            </a:r>
          </a:p>
          <a:p>
            <a:pPr fontAlgn="auto"/>
            <a:r>
              <a:rPr kumimoji="0" lang="fr-FR" dirty="0"/>
              <a:t>Entrée à 1 : si &gt; 0,55 Vcc</a:t>
            </a:r>
          </a:p>
          <a:p>
            <a:pPr fontAlgn="auto"/>
            <a:r>
              <a:rPr kumimoji="0" lang="fr-FR" dirty="0"/>
              <a:t>Courant de sortie : de l’ordre du mA.</a:t>
            </a:r>
          </a:p>
          <a:p>
            <a:pPr fontAlgn="auto"/>
            <a:r>
              <a:rPr kumimoji="0" lang="fr-FR"/>
              <a:t>Temps de propagation : de l’ordre de quelques dizaines de nS. </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611" y="2051664"/>
            <a:ext cx="1682012" cy="1295400"/>
          </a:xfrm>
          <a:prstGeom prst="rect">
            <a:avLst/>
          </a:prstGeom>
        </p:spPr>
      </p:pic>
    </p:spTree>
    <p:extLst>
      <p:ext uri="{BB962C8B-B14F-4D97-AF65-F5344CB8AC3E}">
        <p14:creationId xmlns:p14="http://schemas.microsoft.com/office/powerpoint/2010/main" val="14774092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Circuits intégrés logiques  3/4</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55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Espace réservé du contenu 2"/>
          <p:cNvSpPr txBox="1">
            <a:spLocks/>
          </p:cNvSpPr>
          <p:nvPr/>
        </p:nvSpPr>
        <p:spPr>
          <a:xfrm>
            <a:off x="822960" y="1556952"/>
            <a:ext cx="7616502" cy="4126876"/>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fontAlgn="auto"/>
            <a:r>
              <a:rPr lang="fr-FR" b="1"/>
              <a:t>Technologie TTL :</a:t>
            </a:r>
            <a:r>
              <a:rPr lang="fr-FR"/>
              <a:t/>
            </a:r>
            <a:br>
              <a:rPr lang="fr-FR"/>
            </a:br>
            <a:r>
              <a:rPr lang="fr-FR"/>
              <a:t/>
            </a:r>
            <a:br>
              <a:rPr lang="fr-FR"/>
            </a:br>
            <a:r>
              <a:rPr lang="fr-FR"/>
              <a:t/>
            </a:r>
            <a:br>
              <a:rPr lang="fr-FR"/>
            </a:br>
            <a:r>
              <a:rPr lang="fr-FR"/>
              <a:t>7400 -&gt; Quadruple porte NON - ET à 2 entrées</a:t>
            </a:r>
            <a:br>
              <a:rPr lang="fr-FR"/>
            </a:br>
            <a:r>
              <a:rPr lang="fr-FR"/>
              <a:t>7402 -&gt; Quadruple porte NON - OU à 2 entrées</a:t>
            </a:r>
            <a:br>
              <a:rPr lang="fr-FR"/>
            </a:br>
            <a:r>
              <a:rPr lang="fr-FR"/>
              <a:t>7404 -&gt; 6 portes inverseuses</a:t>
            </a:r>
            <a:br>
              <a:rPr lang="fr-FR"/>
            </a:br>
            <a:r>
              <a:rPr lang="fr-FR"/>
              <a:t>7408 -&gt; Quadruple porte ET à 2 entrées</a:t>
            </a:r>
            <a:br>
              <a:rPr lang="fr-FR"/>
            </a:br>
            <a:r>
              <a:rPr lang="fr-FR"/>
              <a:t>7413 -&gt; Double porte NON - ET à 4 entrées</a:t>
            </a:r>
            <a:br>
              <a:rPr lang="fr-FR"/>
            </a:br>
            <a:r>
              <a:rPr lang="fr-FR"/>
              <a:t>7420 -&gt; Double porte NON - ET à 4 entrées</a:t>
            </a:r>
            <a:br>
              <a:rPr lang="fr-FR"/>
            </a:br>
            <a:r>
              <a:rPr lang="fr-FR"/>
              <a:t>7428 -&gt; Quadruple porte NOR à 2 entrées</a:t>
            </a:r>
            <a:br>
              <a:rPr lang="fr-FR"/>
            </a:br>
            <a:r>
              <a:rPr lang="fr-FR"/>
              <a:t>7430 -&gt; Porte NON - ET à 8 entrées</a:t>
            </a:r>
            <a:br>
              <a:rPr lang="fr-FR"/>
            </a:br>
            <a:r>
              <a:rPr lang="fr-FR"/>
              <a:t>7442 -&gt; Décodeur décimal BCD</a:t>
            </a:r>
            <a:br>
              <a:rPr lang="fr-FR"/>
            </a:br>
            <a:r>
              <a:rPr lang="fr-FR"/>
              <a:t>7448 -&gt; Décodeur BCD 7 segments</a:t>
            </a:r>
            <a:br>
              <a:rPr lang="fr-FR"/>
            </a:br>
            <a:r>
              <a:rPr lang="fr-FR"/>
              <a:t>7470 -&gt; Flip-Flop JK à 2 x 3 entrées</a:t>
            </a:r>
            <a:br>
              <a:rPr lang="fr-FR"/>
            </a:br>
            <a:r>
              <a:rPr lang="fr-FR"/>
              <a:t>7482 -&gt; Additionneur complet à 2 bits</a:t>
            </a:r>
            <a:br>
              <a:rPr lang="fr-FR"/>
            </a:br>
            <a:r>
              <a:rPr lang="fr-FR"/>
              <a:t>7486 -&gt; Quadruple porte OU Exclusif</a:t>
            </a:r>
            <a:br>
              <a:rPr lang="fr-FR"/>
            </a:br>
            <a:r>
              <a:rPr lang="fr-FR"/>
              <a:t>7493 -&gt; Compteur binaire</a:t>
            </a:r>
            <a:br>
              <a:rPr lang="fr-FR"/>
            </a:br>
            <a:r>
              <a:rPr lang="fr-FR"/>
              <a:t>74121 -&gt; Monostable</a:t>
            </a:r>
            <a:br>
              <a:rPr lang="fr-FR"/>
            </a:br>
            <a:r>
              <a:rPr lang="fr-FR"/>
              <a:t>Etc ...</a:t>
            </a:r>
            <a:endParaRPr kumimoji="0" lang="fr-FR"/>
          </a:p>
        </p:txBody>
      </p:sp>
      <p:pic>
        <p:nvPicPr>
          <p:cNvPr id="10"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4735" y="3182877"/>
            <a:ext cx="1475578" cy="1292369"/>
          </a:xfrm>
        </p:spPr>
      </p:pic>
    </p:spTree>
    <p:extLst>
      <p:ext uri="{BB962C8B-B14F-4D97-AF65-F5344CB8AC3E}">
        <p14:creationId xmlns:p14="http://schemas.microsoft.com/office/powerpoint/2010/main" val="27116677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Circuits intégrés logiques  4/4</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56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Espace réservé du contenu 2"/>
          <p:cNvSpPr txBox="1">
            <a:spLocks/>
          </p:cNvSpPr>
          <p:nvPr/>
        </p:nvSpPr>
        <p:spPr>
          <a:xfrm>
            <a:off x="822960" y="1556951"/>
            <a:ext cx="7616502" cy="4394961"/>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fontAlgn="auto"/>
            <a:r>
              <a:rPr lang="fr-FR" b="1"/>
              <a:t>Technologie CMOS :</a:t>
            </a:r>
            <a:r>
              <a:rPr lang="fr-FR"/>
              <a:t/>
            </a:r>
            <a:br>
              <a:rPr lang="fr-FR"/>
            </a:br>
            <a:r>
              <a:rPr lang="fr-FR"/>
              <a:t/>
            </a:r>
            <a:br>
              <a:rPr lang="fr-FR"/>
            </a:br>
            <a:r>
              <a:rPr lang="fr-FR"/>
              <a:t/>
            </a:r>
            <a:br>
              <a:rPr lang="fr-FR"/>
            </a:br>
            <a:r>
              <a:rPr lang="fr-FR"/>
              <a:t>4001 -&gt; Quadruple porte NON - OU à 2 entrées</a:t>
            </a:r>
            <a:br>
              <a:rPr lang="fr-FR"/>
            </a:br>
            <a:r>
              <a:rPr lang="fr-FR"/>
              <a:t>4008 -&gt; Additionneur 4 bits avec retenue</a:t>
            </a:r>
            <a:br>
              <a:rPr lang="fr-FR"/>
            </a:br>
            <a:r>
              <a:rPr lang="fr-FR"/>
              <a:t>4011 -&gt; Quadruple porte NON - ET</a:t>
            </a:r>
            <a:br>
              <a:rPr lang="fr-FR"/>
            </a:br>
            <a:r>
              <a:rPr lang="fr-FR"/>
              <a:t>4016 -&gt; Quadruple interrupteur bidirectionnel</a:t>
            </a:r>
            <a:br>
              <a:rPr lang="fr-FR"/>
            </a:br>
            <a:r>
              <a:rPr lang="fr-FR"/>
              <a:t>4023 -&gt; Triple porte NON - ET à 3 entrées</a:t>
            </a:r>
            <a:br>
              <a:rPr lang="fr-FR"/>
            </a:br>
            <a:r>
              <a:rPr lang="fr-FR"/>
              <a:t>4030 -&gt; Quadruple porte OU – EXCLUSIF</a:t>
            </a:r>
            <a:br>
              <a:rPr lang="fr-FR"/>
            </a:br>
            <a:r>
              <a:rPr lang="fr-FR"/>
              <a:t>4047 -&gt; Monostable</a:t>
            </a:r>
            <a:br>
              <a:rPr lang="fr-FR"/>
            </a:br>
            <a:r>
              <a:rPr lang="fr-FR"/>
              <a:t>4054 -&gt; Driver pour afficheur 4 segments LCD</a:t>
            </a:r>
            <a:br>
              <a:rPr lang="fr-FR"/>
            </a:br>
            <a:r>
              <a:rPr lang="fr-FR"/>
              <a:t>4068 -&gt; Porte NON - ET à 8 entrées</a:t>
            </a:r>
            <a:br>
              <a:rPr lang="fr-FR"/>
            </a:br>
            <a:r>
              <a:rPr lang="fr-FR"/>
              <a:t>4070 -&gt; Quadruple porte OU – EXCLUSIF</a:t>
            </a:r>
            <a:br>
              <a:rPr lang="fr-FR"/>
            </a:br>
            <a:r>
              <a:rPr lang="fr-FR"/>
              <a:t>4071 -&gt; Quadruple porte OU à 2 entrées</a:t>
            </a:r>
            <a:br>
              <a:rPr lang="fr-FR"/>
            </a:br>
            <a:r>
              <a:rPr lang="fr-FR"/>
              <a:t>4081 -&gt; Quadruple porte ET à 2 entrées</a:t>
            </a:r>
            <a:br>
              <a:rPr lang="fr-FR"/>
            </a:br>
            <a:r>
              <a:rPr lang="fr-FR"/>
              <a:t>4098 -&gt; Double monostable re-déclenchable</a:t>
            </a:r>
            <a:br>
              <a:rPr lang="fr-FR"/>
            </a:br>
            <a:r>
              <a:rPr lang="fr-FR"/>
              <a:t>4518 -&gt; Double compteur décimal</a:t>
            </a:r>
            <a:br>
              <a:rPr lang="fr-FR"/>
            </a:br>
            <a:r>
              <a:rPr lang="fr-FR"/>
              <a:t>4721 -&gt; Mémoire vive 1 024 bits (256 x 4)</a:t>
            </a:r>
            <a:br>
              <a:rPr lang="fr-FR"/>
            </a:br>
            <a:r>
              <a:rPr lang="fr-FR"/>
              <a:t>40195 -&gt; Registre à décalage universel 4 bits</a:t>
            </a:r>
            <a:br>
              <a:rPr lang="fr-FR"/>
            </a:br>
            <a:r>
              <a:rPr lang="fr-FR"/>
              <a:t>Etc...</a:t>
            </a:r>
            <a:endParaRPr kumimoji="0" lang="fr-F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611" y="2051664"/>
            <a:ext cx="1682012" cy="1295400"/>
          </a:xfrm>
          <a:prstGeom prst="rect">
            <a:avLst/>
          </a:prstGeom>
        </p:spPr>
      </p:pic>
    </p:spTree>
    <p:extLst>
      <p:ext uri="{BB962C8B-B14F-4D97-AF65-F5344CB8AC3E}">
        <p14:creationId xmlns:p14="http://schemas.microsoft.com/office/powerpoint/2010/main" val="119985341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Boucle ouverte/fermée 1/2</a:t>
            </a:r>
          </a:p>
        </p:txBody>
      </p:sp>
      <p:sp>
        <p:nvSpPr>
          <p:cNvPr id="3" name="Espace réservé du contenu 2"/>
          <p:cNvSpPr>
            <a:spLocks noGrp="1"/>
          </p:cNvSpPr>
          <p:nvPr>
            <p:ph idx="1"/>
          </p:nvPr>
        </p:nvSpPr>
        <p:spPr>
          <a:xfrm>
            <a:off x="822959" y="1556951"/>
            <a:ext cx="7543801" cy="3914459"/>
          </a:xfrm>
        </p:spPr>
        <p:txBody>
          <a:bodyPr/>
          <a:lstStyle/>
          <a:p>
            <a:r>
              <a:rPr lang="fr-FR"/>
              <a:t>Dans un </a:t>
            </a:r>
            <a:r>
              <a:rPr lang="fr-FR" b="1"/>
              <a:t>système en boucle ouverte</a:t>
            </a:r>
            <a:r>
              <a:rPr lang="fr-FR"/>
              <a:t>, la partie commande (PC) pilote les actionneurs mais ne reçoit pas d’informations précises sur leur état. C’est le cas des moteurs pas-à-pas des imprimantes 3D. La PC envoie un certain nombre de pas au contrôleur du moteur, mais ne reçoit pas l’information selon laquelle le moteur a bien tourné du nombre de pas émis. Ainsi le déplacement réel peut être différent de celui programmé.</a:t>
            </a:r>
          </a:p>
          <a:p>
            <a:r>
              <a:rPr lang="fr-FR"/>
              <a:t>Pour un positionnement précis, un dispositif de mesure renvoie à la PC le déplacement effectif produit par le moteur, il est alors possible de comparer les déplacements programmé et réel et de corriger les éventuelles erreurs. On parle dans ce cas d’un </a:t>
            </a:r>
            <a:r>
              <a:rPr lang="fr-FR" b="1"/>
              <a:t>système en boucle fermée</a:t>
            </a:r>
            <a:r>
              <a:rPr lang="fr-FR"/>
              <a:t>.</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57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1087385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Boucle ouverte/fermée 2/2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58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10" name="Grouper 9"/>
          <p:cNvGrpSpPr/>
          <p:nvPr/>
        </p:nvGrpSpPr>
        <p:grpSpPr>
          <a:xfrm>
            <a:off x="1175352" y="2215944"/>
            <a:ext cx="1259174" cy="959370"/>
            <a:chOff x="1753849" y="2248525"/>
            <a:chExt cx="1259174" cy="959370"/>
          </a:xfrm>
        </p:grpSpPr>
        <p:sp>
          <p:nvSpPr>
            <p:cNvPr id="8" name="Rectangle 7"/>
            <p:cNvSpPr/>
            <p:nvPr/>
          </p:nvSpPr>
          <p:spPr>
            <a:xfrm>
              <a:off x="1753849" y="2248525"/>
              <a:ext cx="1259174" cy="959370"/>
            </a:xfrm>
            <a:prstGeom prst="rect">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3399"/>
                </a:solidFill>
              </a:endParaRPr>
            </a:p>
          </p:txBody>
        </p:sp>
        <p:sp>
          <p:nvSpPr>
            <p:cNvPr id="9" name="ZoneTexte 8"/>
            <p:cNvSpPr txBox="1"/>
            <p:nvPr/>
          </p:nvSpPr>
          <p:spPr>
            <a:xfrm>
              <a:off x="2113613" y="2458387"/>
              <a:ext cx="561372" cy="523220"/>
            </a:xfrm>
            <a:prstGeom prst="rect">
              <a:avLst/>
            </a:prstGeom>
            <a:noFill/>
          </p:spPr>
          <p:txBody>
            <a:bodyPr wrap="none" rtlCol="0">
              <a:spAutoFit/>
            </a:bodyPr>
            <a:lstStyle/>
            <a:p>
              <a:r>
                <a:rPr lang="fr-FR">
                  <a:solidFill>
                    <a:schemeClr val="tx1"/>
                  </a:solidFill>
                  <a:latin typeface="+mn-lt"/>
                </a:rPr>
                <a:t>PC</a:t>
              </a:r>
            </a:p>
          </p:txBody>
        </p:sp>
      </p:grpSp>
      <p:cxnSp>
        <p:nvCxnSpPr>
          <p:cNvPr id="15" name="Connecteur droit avec flèche 14"/>
          <p:cNvCxnSpPr>
            <a:stCxn id="8" idx="3"/>
            <a:endCxn id="11" idx="2"/>
          </p:cNvCxnSpPr>
          <p:nvPr/>
        </p:nvCxnSpPr>
        <p:spPr>
          <a:xfrm>
            <a:off x="2434526" y="2695629"/>
            <a:ext cx="3145180" cy="0"/>
          </a:xfrm>
          <a:prstGeom prst="straightConnector1">
            <a:avLst/>
          </a:prstGeom>
          <a:ln>
            <a:solidFill>
              <a:srgbClr val="003399"/>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er 32"/>
          <p:cNvGrpSpPr/>
          <p:nvPr/>
        </p:nvGrpSpPr>
        <p:grpSpPr>
          <a:xfrm>
            <a:off x="5459731" y="2049432"/>
            <a:ext cx="1294500" cy="1231640"/>
            <a:chOff x="4081897" y="3795104"/>
            <a:chExt cx="1294500" cy="1231640"/>
          </a:xfrm>
        </p:grpSpPr>
        <p:grpSp>
          <p:nvGrpSpPr>
            <p:cNvPr id="19" name="Grouper 18"/>
            <p:cNvGrpSpPr/>
            <p:nvPr/>
          </p:nvGrpSpPr>
          <p:grpSpPr>
            <a:xfrm>
              <a:off x="4081897" y="3795104"/>
              <a:ext cx="1294500" cy="1231640"/>
              <a:chOff x="4068147" y="3788229"/>
              <a:chExt cx="1294500" cy="1231640"/>
            </a:xfrm>
          </p:grpSpPr>
          <p:sp>
            <p:nvSpPr>
              <p:cNvPr id="17" name="Secteur 16"/>
              <p:cNvSpPr/>
              <p:nvPr/>
            </p:nvSpPr>
            <p:spPr>
              <a:xfrm>
                <a:off x="4068147" y="3844212"/>
                <a:ext cx="1175657" cy="1175657"/>
              </a:xfrm>
              <a:prstGeom prst="pi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Rectangle 17"/>
              <p:cNvSpPr/>
              <p:nvPr/>
            </p:nvSpPr>
            <p:spPr>
              <a:xfrm>
                <a:off x="4585750" y="3788229"/>
                <a:ext cx="776897" cy="776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r 28"/>
            <p:cNvGrpSpPr/>
            <p:nvPr/>
          </p:nvGrpSpPr>
          <p:grpSpPr>
            <a:xfrm rot="21174286">
              <a:off x="4433450" y="3847050"/>
              <a:ext cx="199326" cy="84076"/>
              <a:chOff x="4470400" y="3840772"/>
              <a:chExt cx="199326" cy="84076"/>
            </a:xfrm>
          </p:grpSpPr>
          <p:cxnSp>
            <p:nvCxnSpPr>
              <p:cNvPr id="22" name="Connecteur droit 21"/>
              <p:cNvCxnSpPr/>
              <p:nvPr/>
            </p:nvCxnSpPr>
            <p:spPr>
              <a:xfrm rot="425714" flipH="1">
                <a:off x="4491505" y="3840772"/>
                <a:ext cx="164834" cy="84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a:stCxn id="17" idx="3"/>
              </p:cNvCxnSpPr>
              <p:nvPr/>
            </p:nvCxnSpPr>
            <p:spPr>
              <a:xfrm flipH="1" flipV="1">
                <a:off x="4470400" y="3841750"/>
                <a:ext cx="199326" cy="9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er 12"/>
          <p:cNvGrpSpPr/>
          <p:nvPr/>
        </p:nvGrpSpPr>
        <p:grpSpPr>
          <a:xfrm>
            <a:off x="5579706" y="2238429"/>
            <a:ext cx="914400" cy="914400"/>
            <a:chOff x="5579706" y="2183363"/>
            <a:chExt cx="914400" cy="914400"/>
          </a:xfrm>
        </p:grpSpPr>
        <p:sp>
          <p:nvSpPr>
            <p:cNvPr id="11" name="Ellipse 10"/>
            <p:cNvSpPr/>
            <p:nvPr/>
          </p:nvSpPr>
          <p:spPr>
            <a:xfrm>
              <a:off x="5579706" y="2183363"/>
              <a:ext cx="914400" cy="914400"/>
            </a:xfrm>
            <a:prstGeom prst="ellipse">
              <a:avLst/>
            </a:prstGeom>
            <a:solidFill>
              <a:schemeClr val="bg1">
                <a:lumMod val="8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790685" y="2378953"/>
              <a:ext cx="492443" cy="523220"/>
            </a:xfrm>
            <a:prstGeom prst="rect">
              <a:avLst/>
            </a:prstGeom>
            <a:noFill/>
          </p:spPr>
          <p:txBody>
            <a:bodyPr wrap="none" rtlCol="0">
              <a:spAutoFit/>
            </a:bodyPr>
            <a:lstStyle/>
            <a:p>
              <a:r>
                <a:rPr lang="fr-FR">
                  <a:solidFill>
                    <a:schemeClr val="tx1"/>
                  </a:solidFill>
                  <a:latin typeface="+mn-lt"/>
                </a:rPr>
                <a:t>M</a:t>
              </a:r>
            </a:p>
          </p:txBody>
        </p:sp>
      </p:grpSp>
      <p:grpSp>
        <p:nvGrpSpPr>
          <p:cNvPr id="34" name="Grouper 33"/>
          <p:cNvGrpSpPr/>
          <p:nvPr/>
        </p:nvGrpSpPr>
        <p:grpSpPr>
          <a:xfrm>
            <a:off x="1171889" y="4217929"/>
            <a:ext cx="1259174" cy="959370"/>
            <a:chOff x="1753849" y="2248525"/>
            <a:chExt cx="1259174" cy="959370"/>
          </a:xfrm>
        </p:grpSpPr>
        <p:sp>
          <p:nvSpPr>
            <p:cNvPr id="35" name="Rectangle 34"/>
            <p:cNvSpPr/>
            <p:nvPr/>
          </p:nvSpPr>
          <p:spPr>
            <a:xfrm>
              <a:off x="1753849" y="2248525"/>
              <a:ext cx="1259174" cy="959370"/>
            </a:xfrm>
            <a:prstGeom prst="rect">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3399"/>
                </a:solidFill>
              </a:endParaRPr>
            </a:p>
          </p:txBody>
        </p:sp>
        <p:sp>
          <p:nvSpPr>
            <p:cNvPr id="36" name="ZoneTexte 35"/>
            <p:cNvSpPr txBox="1"/>
            <p:nvPr/>
          </p:nvSpPr>
          <p:spPr>
            <a:xfrm>
              <a:off x="2113613" y="2458387"/>
              <a:ext cx="561372" cy="523220"/>
            </a:xfrm>
            <a:prstGeom prst="rect">
              <a:avLst/>
            </a:prstGeom>
            <a:noFill/>
          </p:spPr>
          <p:txBody>
            <a:bodyPr wrap="none" rtlCol="0">
              <a:spAutoFit/>
            </a:bodyPr>
            <a:lstStyle/>
            <a:p>
              <a:r>
                <a:rPr lang="fr-FR">
                  <a:solidFill>
                    <a:schemeClr val="tx1"/>
                  </a:solidFill>
                  <a:latin typeface="+mn-lt"/>
                </a:rPr>
                <a:t>PC</a:t>
              </a:r>
            </a:p>
          </p:txBody>
        </p:sp>
      </p:grpSp>
      <p:cxnSp>
        <p:nvCxnSpPr>
          <p:cNvPr id="37" name="Connecteur droit avec flèche 36"/>
          <p:cNvCxnSpPr>
            <a:endCxn id="43" idx="2"/>
          </p:cNvCxnSpPr>
          <p:nvPr/>
        </p:nvCxnSpPr>
        <p:spPr>
          <a:xfrm>
            <a:off x="2431063" y="4697614"/>
            <a:ext cx="3145180" cy="0"/>
          </a:xfrm>
          <a:prstGeom prst="straightConnector1">
            <a:avLst/>
          </a:prstGeom>
          <a:ln>
            <a:solidFill>
              <a:srgbClr val="003399"/>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er 37"/>
          <p:cNvGrpSpPr/>
          <p:nvPr/>
        </p:nvGrpSpPr>
        <p:grpSpPr>
          <a:xfrm>
            <a:off x="5439643" y="4051417"/>
            <a:ext cx="1294500" cy="1231640"/>
            <a:chOff x="4081897" y="3795104"/>
            <a:chExt cx="1294500" cy="1231640"/>
          </a:xfrm>
        </p:grpSpPr>
        <p:grpSp>
          <p:nvGrpSpPr>
            <p:cNvPr id="39" name="Grouper 38"/>
            <p:cNvGrpSpPr/>
            <p:nvPr/>
          </p:nvGrpSpPr>
          <p:grpSpPr>
            <a:xfrm>
              <a:off x="4081897" y="3795104"/>
              <a:ext cx="1294500" cy="1231640"/>
              <a:chOff x="4068147" y="3788229"/>
              <a:chExt cx="1294500" cy="1231640"/>
            </a:xfrm>
          </p:grpSpPr>
          <p:sp>
            <p:nvSpPr>
              <p:cNvPr id="43" name="Secteur 42"/>
              <p:cNvSpPr/>
              <p:nvPr/>
            </p:nvSpPr>
            <p:spPr>
              <a:xfrm>
                <a:off x="4068147" y="3844212"/>
                <a:ext cx="1175657" cy="1175657"/>
              </a:xfrm>
              <a:prstGeom prst="pi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4" name="Rectangle 43"/>
              <p:cNvSpPr/>
              <p:nvPr/>
            </p:nvSpPr>
            <p:spPr>
              <a:xfrm>
                <a:off x="4585750" y="3788229"/>
                <a:ext cx="776897" cy="776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 name="Grouper 39"/>
            <p:cNvGrpSpPr/>
            <p:nvPr/>
          </p:nvGrpSpPr>
          <p:grpSpPr>
            <a:xfrm rot="21174286">
              <a:off x="4433450" y="3847050"/>
              <a:ext cx="199326" cy="84076"/>
              <a:chOff x="4470400" y="3840772"/>
              <a:chExt cx="199326" cy="84076"/>
            </a:xfrm>
          </p:grpSpPr>
          <p:cxnSp>
            <p:nvCxnSpPr>
              <p:cNvPr id="41" name="Connecteur droit 40"/>
              <p:cNvCxnSpPr/>
              <p:nvPr/>
            </p:nvCxnSpPr>
            <p:spPr>
              <a:xfrm rot="425714" flipH="1">
                <a:off x="4491505" y="3840772"/>
                <a:ext cx="164834" cy="84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H="1" flipV="1">
                <a:off x="4470400" y="3841750"/>
                <a:ext cx="199326" cy="9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5" name="Grouper 44"/>
          <p:cNvGrpSpPr/>
          <p:nvPr/>
        </p:nvGrpSpPr>
        <p:grpSpPr>
          <a:xfrm>
            <a:off x="5576243" y="4240414"/>
            <a:ext cx="914400" cy="914400"/>
            <a:chOff x="5579706" y="2183363"/>
            <a:chExt cx="914400" cy="914400"/>
          </a:xfrm>
        </p:grpSpPr>
        <p:sp>
          <p:nvSpPr>
            <p:cNvPr id="46" name="Ellipse 45"/>
            <p:cNvSpPr/>
            <p:nvPr/>
          </p:nvSpPr>
          <p:spPr>
            <a:xfrm>
              <a:off x="5579706" y="2183363"/>
              <a:ext cx="914400" cy="914400"/>
            </a:xfrm>
            <a:prstGeom prst="ellipse">
              <a:avLst/>
            </a:prstGeom>
            <a:solidFill>
              <a:schemeClr val="bg1">
                <a:lumMod val="8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5790685" y="2378953"/>
              <a:ext cx="492443" cy="523220"/>
            </a:xfrm>
            <a:prstGeom prst="rect">
              <a:avLst/>
            </a:prstGeom>
            <a:noFill/>
          </p:spPr>
          <p:txBody>
            <a:bodyPr wrap="none" rtlCol="0">
              <a:spAutoFit/>
            </a:bodyPr>
            <a:lstStyle/>
            <a:p>
              <a:r>
                <a:rPr lang="fr-FR">
                  <a:solidFill>
                    <a:schemeClr val="tx1"/>
                  </a:solidFill>
                  <a:latin typeface="+mn-lt"/>
                </a:rPr>
                <a:t>M</a:t>
              </a:r>
            </a:p>
          </p:txBody>
        </p:sp>
      </p:grpSp>
      <p:sp>
        <p:nvSpPr>
          <p:cNvPr id="48" name="Rectangle à coins arrondis 47"/>
          <p:cNvSpPr/>
          <p:nvPr/>
        </p:nvSpPr>
        <p:spPr>
          <a:xfrm>
            <a:off x="4966854" y="1870364"/>
            <a:ext cx="2067791" cy="1974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à coins arrondis 48"/>
          <p:cNvSpPr/>
          <p:nvPr/>
        </p:nvSpPr>
        <p:spPr>
          <a:xfrm>
            <a:off x="4953000" y="3861955"/>
            <a:ext cx="2067791" cy="1974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Signalisation droite 49"/>
          <p:cNvSpPr/>
          <p:nvPr/>
        </p:nvSpPr>
        <p:spPr>
          <a:xfrm rot="16200000">
            <a:off x="6743700" y="4260272"/>
            <a:ext cx="488373" cy="166255"/>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avec flèche 50"/>
          <p:cNvCxnSpPr/>
          <p:nvPr/>
        </p:nvCxnSpPr>
        <p:spPr>
          <a:xfrm flipH="1">
            <a:off x="2452255" y="4912360"/>
            <a:ext cx="1045609" cy="0"/>
          </a:xfrm>
          <a:prstGeom prst="straightConnector1">
            <a:avLst/>
          </a:prstGeom>
          <a:ln>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3500526" y="4908589"/>
            <a:ext cx="0" cy="577811"/>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494917" y="5480790"/>
            <a:ext cx="3494914" cy="0"/>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a:stCxn id="50" idx="1"/>
          </p:cNvCxnSpPr>
          <p:nvPr/>
        </p:nvCxnSpPr>
        <p:spPr>
          <a:xfrm>
            <a:off x="6987887" y="4587586"/>
            <a:ext cx="2880" cy="898814"/>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7099487" y="2333658"/>
            <a:ext cx="1449089" cy="584775"/>
          </a:xfrm>
          <a:prstGeom prst="rect">
            <a:avLst/>
          </a:prstGeom>
          <a:noFill/>
        </p:spPr>
        <p:txBody>
          <a:bodyPr wrap="square" rtlCol="0">
            <a:spAutoFit/>
          </a:bodyPr>
          <a:lstStyle/>
          <a:p>
            <a:r>
              <a:rPr lang="fr-FR" sz="1600">
                <a:solidFill>
                  <a:schemeClr val="tx1"/>
                </a:solidFill>
                <a:latin typeface="+mn-lt"/>
              </a:rPr>
              <a:t>Pas de retour d’information</a:t>
            </a:r>
          </a:p>
        </p:txBody>
      </p:sp>
      <p:sp>
        <p:nvSpPr>
          <p:cNvPr id="65" name="ZoneTexte 64"/>
          <p:cNvSpPr txBox="1"/>
          <p:nvPr/>
        </p:nvSpPr>
        <p:spPr>
          <a:xfrm>
            <a:off x="7166826" y="4070309"/>
            <a:ext cx="1449089" cy="584775"/>
          </a:xfrm>
          <a:prstGeom prst="rect">
            <a:avLst/>
          </a:prstGeom>
          <a:noFill/>
        </p:spPr>
        <p:txBody>
          <a:bodyPr wrap="square" rtlCol="0">
            <a:spAutoFit/>
          </a:bodyPr>
          <a:lstStyle/>
          <a:p>
            <a:r>
              <a:rPr lang="fr-FR" sz="1600">
                <a:solidFill>
                  <a:schemeClr val="tx1"/>
                </a:solidFill>
                <a:latin typeface="+mn-lt"/>
              </a:rPr>
              <a:t>Mesure du déplacement</a:t>
            </a:r>
          </a:p>
        </p:txBody>
      </p:sp>
      <p:sp>
        <p:nvSpPr>
          <p:cNvPr id="66" name="ZoneTexte 65"/>
          <p:cNvSpPr txBox="1"/>
          <p:nvPr/>
        </p:nvSpPr>
        <p:spPr>
          <a:xfrm>
            <a:off x="4246417" y="5477351"/>
            <a:ext cx="1675918" cy="584775"/>
          </a:xfrm>
          <a:prstGeom prst="rect">
            <a:avLst/>
          </a:prstGeom>
          <a:noFill/>
        </p:spPr>
        <p:txBody>
          <a:bodyPr wrap="square" rtlCol="0">
            <a:spAutoFit/>
          </a:bodyPr>
          <a:lstStyle/>
          <a:p>
            <a:r>
              <a:rPr lang="fr-FR" sz="1600">
                <a:solidFill>
                  <a:schemeClr val="tx1"/>
                </a:solidFill>
                <a:latin typeface="+mn-lt"/>
              </a:rPr>
              <a:t>L’information est transmise à la PC</a:t>
            </a:r>
          </a:p>
        </p:txBody>
      </p:sp>
      <p:sp>
        <p:nvSpPr>
          <p:cNvPr id="67" name="ZoneTexte 66"/>
          <p:cNvSpPr txBox="1"/>
          <p:nvPr/>
        </p:nvSpPr>
        <p:spPr>
          <a:xfrm>
            <a:off x="5605963" y="1521778"/>
            <a:ext cx="861334" cy="338554"/>
          </a:xfrm>
          <a:prstGeom prst="rect">
            <a:avLst/>
          </a:prstGeom>
          <a:noFill/>
        </p:spPr>
        <p:txBody>
          <a:bodyPr wrap="square" rtlCol="0">
            <a:spAutoFit/>
          </a:bodyPr>
          <a:lstStyle/>
          <a:p>
            <a:r>
              <a:rPr lang="fr-FR" sz="1600">
                <a:solidFill>
                  <a:schemeClr val="tx1"/>
                </a:solidFill>
                <a:latin typeface="+mn-lt"/>
              </a:rPr>
              <a:t>Plateau</a:t>
            </a:r>
          </a:p>
        </p:txBody>
      </p:sp>
      <p:sp>
        <p:nvSpPr>
          <p:cNvPr id="68" name="ZoneTexte 67"/>
          <p:cNvSpPr txBox="1"/>
          <p:nvPr/>
        </p:nvSpPr>
        <p:spPr>
          <a:xfrm>
            <a:off x="5605963" y="3486353"/>
            <a:ext cx="861334" cy="338554"/>
          </a:xfrm>
          <a:prstGeom prst="rect">
            <a:avLst/>
          </a:prstGeom>
          <a:noFill/>
        </p:spPr>
        <p:txBody>
          <a:bodyPr wrap="square" rtlCol="0">
            <a:spAutoFit/>
          </a:bodyPr>
          <a:lstStyle/>
          <a:p>
            <a:r>
              <a:rPr lang="fr-FR" sz="1600">
                <a:solidFill>
                  <a:schemeClr val="tx1"/>
                </a:solidFill>
                <a:latin typeface="+mn-lt"/>
              </a:rPr>
              <a:t>Plateau</a:t>
            </a:r>
          </a:p>
        </p:txBody>
      </p:sp>
      <p:cxnSp>
        <p:nvCxnSpPr>
          <p:cNvPr id="71" name="Connecteur droit avec flèche 70"/>
          <p:cNvCxnSpPr/>
          <p:nvPr/>
        </p:nvCxnSpPr>
        <p:spPr>
          <a:xfrm>
            <a:off x="7037416" y="3966904"/>
            <a:ext cx="992679" cy="0"/>
          </a:xfrm>
          <a:prstGeom prst="straightConnector1">
            <a:avLst/>
          </a:prstGeom>
          <a:ln>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en arc 72"/>
          <p:cNvCxnSpPr>
            <a:stCxn id="48" idx="3"/>
          </p:cNvCxnSpPr>
          <p:nvPr/>
        </p:nvCxnSpPr>
        <p:spPr>
          <a:xfrm flipV="1">
            <a:off x="7034645" y="1812175"/>
            <a:ext cx="895697" cy="156903"/>
          </a:xfrm>
          <a:prstGeom prst="curved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453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dissolve">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heel(1)">
                                      <p:cBhvr>
                                        <p:cTn id="29" dur="2000"/>
                                        <p:tgtEl>
                                          <p:spTgt spid="33"/>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wipe(down)">
                                      <p:cBhvr>
                                        <p:cTn id="33" dur="1500"/>
                                        <p:tgtEl>
                                          <p:spTgt spid="7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dissolve">
                                      <p:cBhvr>
                                        <p:cTn id="48" dur="500"/>
                                        <p:tgtEl>
                                          <p:spTgt spid="50"/>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dissolve">
                                      <p:cBhvr>
                                        <p:cTn id="52" dur="500"/>
                                        <p:tgtEl>
                                          <p:spTgt spid="6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childTnLst>
                          </p:cTn>
                        </p:par>
                        <p:par>
                          <p:cTn id="58" fill="hold">
                            <p:stCondLst>
                              <p:cond delay="500"/>
                            </p:stCondLst>
                            <p:childTnLst>
                              <p:par>
                                <p:cTn id="59" presetID="21" presetClass="entr" presetSubtype="1"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heel(1)">
                                      <p:cBhvr>
                                        <p:cTn id="61" dur="20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wipe(up)">
                                      <p:cBhvr>
                                        <p:cTn id="66" dur="500"/>
                                        <p:tgtEl>
                                          <p:spTgt spid="61"/>
                                        </p:tgtEl>
                                      </p:cBhvr>
                                    </p:animEffect>
                                  </p:childTnLst>
                                </p:cTn>
                              </p:par>
                            </p:childTnLst>
                          </p:cTn>
                        </p:par>
                        <p:par>
                          <p:cTn id="67" fill="hold">
                            <p:stCondLst>
                              <p:cond delay="500"/>
                            </p:stCondLst>
                            <p:childTnLst>
                              <p:par>
                                <p:cTn id="68" presetID="22" presetClass="entr" presetSubtype="2" fill="hold"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wipe(right)">
                                      <p:cBhvr>
                                        <p:cTn id="70" dur="500"/>
                                        <p:tgtEl>
                                          <p:spTgt spid="57"/>
                                        </p:tgtEl>
                                      </p:cBhvr>
                                    </p:animEffect>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down)">
                                      <p:cBhvr>
                                        <p:cTn id="74" dur="500"/>
                                        <p:tgtEl>
                                          <p:spTgt spid="55"/>
                                        </p:tgtEl>
                                      </p:cBhvr>
                                    </p:animEffect>
                                  </p:childTnLst>
                                </p:cTn>
                              </p:par>
                            </p:childTnLst>
                          </p:cTn>
                        </p:par>
                        <p:par>
                          <p:cTn id="75" fill="hold">
                            <p:stCondLst>
                              <p:cond delay="1500"/>
                            </p:stCondLst>
                            <p:childTnLst>
                              <p:par>
                                <p:cTn id="76" presetID="22" presetClass="entr" presetSubtype="2" fill="hold" nodeType="after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right)">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dissolve">
                                      <p:cBhvr>
                                        <p:cTn id="83" dur="500"/>
                                        <p:tgtEl>
                                          <p:spTgt spid="66"/>
                                        </p:tgtEl>
                                      </p:cBhvr>
                                    </p:animEffect>
                                  </p:childTnLst>
                                </p:cTn>
                              </p:par>
                            </p:childTnLst>
                          </p:cTn>
                        </p:par>
                        <p:par>
                          <p:cTn id="84" fill="hold">
                            <p:stCondLst>
                              <p:cond delay="500"/>
                            </p:stCondLst>
                            <p:childTnLst>
                              <p:par>
                                <p:cTn id="85" presetID="22" presetClass="entr" presetSubtype="4"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down)">
                                      <p:cBhvr>
                                        <p:cTn id="87" dur="1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64" grpId="0"/>
      <p:bldP spid="65" grpId="0"/>
      <p:bldP spid="66" grpId="0"/>
      <p:bldP spid="67" grpId="0"/>
      <p:bldP spid="6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Bouclage : ventouse de préhension</a:t>
            </a:r>
          </a:p>
        </p:txBody>
      </p:sp>
      <p:sp>
        <p:nvSpPr>
          <p:cNvPr id="3" name="Espace réservé du contenu 2"/>
          <p:cNvSpPr>
            <a:spLocks noGrp="1"/>
          </p:cNvSpPr>
          <p:nvPr>
            <p:ph idx="1"/>
          </p:nvPr>
        </p:nvSpPr>
        <p:spPr>
          <a:xfrm>
            <a:off x="822959" y="1556952"/>
            <a:ext cx="7543801" cy="1053726"/>
          </a:xfrm>
        </p:spPr>
        <p:txBody>
          <a:bodyPr>
            <a:normAutofit fontScale="62500" lnSpcReduction="20000"/>
          </a:bodyPr>
          <a:lstStyle/>
          <a:p>
            <a:r>
              <a:rPr lang="fr-FR"/>
              <a:t>Une ventouse peut être utilisée pour « prendre » un objet. Lorsque la ventouse est en contact avec la surface de l’objet, un vide est réalisé par un système venturi alimenté par de l’air comprimée en provenance d’un distributeur. La ventouse étant étanche, le dispositif venturi doit être stoppé lorsque le vide est suffisant. On utilise un vacuostat (inverse d’un pressostat) qui fonctionne comme un interrupteur (Tout Ou Rien) et bascule lorsque le vide réglé est obtenu. La partie commande actionne le distributeur d’air du venturi (Q0 = 1) tant que la pression n’est pas atteinte (E0 = 0). Dès que E0 passe à 1, Q0 passe à 0.</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59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342" y="3018971"/>
            <a:ext cx="5586911" cy="2271486"/>
          </a:xfrm>
          <a:prstGeom prst="rect">
            <a:avLst/>
          </a:prstGeom>
        </p:spPr>
      </p:pic>
      <p:sp>
        <p:nvSpPr>
          <p:cNvPr id="8" name="Espace réservé du contenu 2"/>
          <p:cNvSpPr txBox="1">
            <a:spLocks/>
          </p:cNvSpPr>
          <p:nvPr/>
        </p:nvSpPr>
        <p:spPr>
          <a:xfrm>
            <a:off x="4393473" y="3157151"/>
            <a:ext cx="1125583" cy="282734"/>
          </a:xfrm>
          <a:prstGeom prst="rect">
            <a:avLst/>
          </a:prstGeom>
        </p:spPr>
        <p:txBody>
          <a:bodyPr vert="horz" lIns="0" tIns="45720" rIns="0" bIns="45720" rtlCol="0">
            <a:normAutofit fontScale="85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Venturi</a:t>
            </a:r>
          </a:p>
        </p:txBody>
      </p:sp>
      <p:sp>
        <p:nvSpPr>
          <p:cNvPr id="9" name="Espace réservé du contenu 2"/>
          <p:cNvSpPr txBox="1">
            <a:spLocks/>
          </p:cNvSpPr>
          <p:nvPr/>
        </p:nvSpPr>
        <p:spPr>
          <a:xfrm>
            <a:off x="3664131" y="5062152"/>
            <a:ext cx="1125583" cy="282734"/>
          </a:xfrm>
          <a:prstGeom prst="rect">
            <a:avLst/>
          </a:prstGeom>
        </p:spPr>
        <p:txBody>
          <a:bodyPr vert="horz" lIns="0" tIns="45720" rIns="0" bIns="45720" rtlCol="0">
            <a:normAutofit fontScale="85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Ventouse</a:t>
            </a:r>
          </a:p>
        </p:txBody>
      </p:sp>
      <p:sp>
        <p:nvSpPr>
          <p:cNvPr id="10" name="Espace réservé du contenu 2"/>
          <p:cNvSpPr txBox="1">
            <a:spLocks/>
          </p:cNvSpPr>
          <p:nvPr/>
        </p:nvSpPr>
        <p:spPr>
          <a:xfrm>
            <a:off x="6113417" y="4931524"/>
            <a:ext cx="1125583" cy="282734"/>
          </a:xfrm>
          <a:prstGeom prst="rect">
            <a:avLst/>
          </a:prstGeom>
        </p:spPr>
        <p:txBody>
          <a:bodyPr vert="horz" lIns="0" tIns="45720" rIns="0" bIns="45720" rtlCol="0">
            <a:normAutofit fontScale="85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Vacuostat</a:t>
            </a:r>
          </a:p>
        </p:txBody>
      </p:sp>
      <p:sp>
        <p:nvSpPr>
          <p:cNvPr id="11" name="Espace réservé du contenu 2"/>
          <p:cNvSpPr txBox="1">
            <a:spLocks/>
          </p:cNvSpPr>
          <p:nvPr/>
        </p:nvSpPr>
        <p:spPr>
          <a:xfrm>
            <a:off x="5786844" y="3168037"/>
            <a:ext cx="1125583" cy="282734"/>
          </a:xfrm>
          <a:prstGeom prst="rect">
            <a:avLst/>
          </a:prstGeom>
        </p:spPr>
        <p:txBody>
          <a:bodyPr vert="horz" lIns="0" tIns="45720" rIns="0" bIns="45720" rtlCol="0">
            <a:normAutofit fontScale="85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Silencieux</a:t>
            </a:r>
          </a:p>
        </p:txBody>
      </p:sp>
      <p:sp>
        <p:nvSpPr>
          <p:cNvPr id="12" name="Espace réservé du contenu 2"/>
          <p:cNvSpPr txBox="1">
            <a:spLocks/>
          </p:cNvSpPr>
          <p:nvPr/>
        </p:nvSpPr>
        <p:spPr>
          <a:xfrm>
            <a:off x="315686" y="4840082"/>
            <a:ext cx="1621971" cy="500449"/>
          </a:xfrm>
          <a:prstGeom prst="rect">
            <a:avLst/>
          </a:prstGeom>
          <a:ln>
            <a:solidFill>
              <a:srgbClr val="003399"/>
            </a:solidFill>
          </a:ln>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400"/>
              <a:t>Q0 : Mis à 1 tant queE0 vaut 0</a:t>
            </a:r>
          </a:p>
        </p:txBody>
      </p:sp>
      <p:sp>
        <p:nvSpPr>
          <p:cNvPr id="13" name="Espace réservé du contenu 2"/>
          <p:cNvSpPr txBox="1">
            <a:spLocks/>
          </p:cNvSpPr>
          <p:nvPr/>
        </p:nvSpPr>
        <p:spPr>
          <a:xfrm>
            <a:off x="7615645" y="3890024"/>
            <a:ext cx="1395833" cy="442965"/>
          </a:xfrm>
          <a:prstGeom prst="rect">
            <a:avLst/>
          </a:prstGeom>
          <a:ln>
            <a:solidFill>
              <a:srgbClr val="003399"/>
            </a:solidFill>
          </a:ln>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200"/>
              <a:t>E0 : Passe à 1 lorsque le vide est atteint  </a:t>
            </a:r>
          </a:p>
        </p:txBody>
      </p:sp>
      <p:cxnSp>
        <p:nvCxnSpPr>
          <p:cNvPr id="15" name="Connecteur droit 14"/>
          <p:cNvCxnSpPr>
            <a:stCxn id="13" idx="2"/>
          </p:cNvCxnSpPr>
          <p:nvPr/>
        </p:nvCxnSpPr>
        <p:spPr>
          <a:xfrm flipH="1">
            <a:off x="8296275" y="4332989"/>
            <a:ext cx="17287" cy="1262949"/>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1125415" y="5589722"/>
            <a:ext cx="7166179" cy="0"/>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2" idx="2"/>
          </p:cNvCxnSpPr>
          <p:nvPr/>
        </p:nvCxnSpPr>
        <p:spPr>
          <a:xfrm>
            <a:off x="1126672" y="5340531"/>
            <a:ext cx="0" cy="249032"/>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sp>
        <p:nvSpPr>
          <p:cNvPr id="28" name="Espace réservé du contenu 2"/>
          <p:cNvSpPr txBox="1">
            <a:spLocks/>
          </p:cNvSpPr>
          <p:nvPr/>
        </p:nvSpPr>
        <p:spPr>
          <a:xfrm>
            <a:off x="5099873" y="5350515"/>
            <a:ext cx="1343299" cy="493694"/>
          </a:xfrm>
          <a:prstGeom prst="rect">
            <a:avLst/>
          </a:prstGeom>
          <a:solidFill>
            <a:schemeClr val="bg1"/>
          </a:solidFill>
          <a:ln w="38100">
            <a:solidFill>
              <a:srgbClr val="C00000"/>
            </a:solidFill>
          </a:ln>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sz="1600"/>
              <a:t>Partie Commande</a:t>
            </a:r>
          </a:p>
        </p:txBody>
      </p:sp>
      <p:sp>
        <p:nvSpPr>
          <p:cNvPr id="29" name="Espace réservé du contenu 2"/>
          <p:cNvSpPr txBox="1">
            <a:spLocks/>
          </p:cNvSpPr>
          <p:nvPr/>
        </p:nvSpPr>
        <p:spPr>
          <a:xfrm>
            <a:off x="2571299" y="2699951"/>
            <a:ext cx="1125583" cy="282734"/>
          </a:xfrm>
          <a:prstGeom prst="rect">
            <a:avLst/>
          </a:prstGeom>
        </p:spPr>
        <p:txBody>
          <a:bodyPr vert="horz" lIns="0" tIns="45720" rIns="0" bIns="45720" rtlCol="0">
            <a:normAutofit fontScale="85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Distributeur</a:t>
            </a:r>
          </a:p>
        </p:txBody>
      </p:sp>
    </p:spTree>
    <p:extLst>
      <p:ext uri="{BB962C8B-B14F-4D97-AF65-F5344CB8AC3E}">
        <p14:creationId xmlns:p14="http://schemas.microsoft.com/office/powerpoint/2010/main" val="592053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par>
                          <p:cTn id="42" fill="hold">
                            <p:stCondLst>
                              <p:cond delay="500"/>
                            </p:stCondLst>
                            <p:childTnLst>
                              <p:par>
                                <p:cTn id="43" presetID="22" presetClass="entr" presetSubtype="2"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500"/>
                                        <p:tgtEl>
                                          <p:spTgt spid="16"/>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animBg="1"/>
      <p:bldP spid="13" grpId="0" animBg="1"/>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Structure générale d'un système automatisé</a:t>
            </a:r>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7" name="Group 2"/>
          <p:cNvGrpSpPr>
            <a:grpSpLocks/>
          </p:cNvGrpSpPr>
          <p:nvPr/>
        </p:nvGrpSpPr>
        <p:grpSpPr bwMode="auto">
          <a:xfrm>
            <a:off x="1843425" y="2486231"/>
            <a:ext cx="6552728" cy="3312368"/>
            <a:chOff x="2150" y="1773"/>
            <a:chExt cx="6799" cy="2647"/>
          </a:xfrm>
        </p:grpSpPr>
        <p:sp>
          <p:nvSpPr>
            <p:cNvPr id="8" name="AutoShape 3"/>
            <p:cNvSpPr>
              <a:spLocks noChangeArrowheads="1"/>
            </p:cNvSpPr>
            <p:nvPr/>
          </p:nvSpPr>
          <p:spPr bwMode="auto">
            <a:xfrm rot="10800000">
              <a:off x="3200" y="3394"/>
              <a:ext cx="147" cy="534"/>
            </a:xfrm>
            <a:prstGeom prst="downArrow">
              <a:avLst>
                <a:gd name="adj1" fmla="val 50000"/>
                <a:gd name="adj2" fmla="val 90816"/>
              </a:avLst>
            </a:prstGeom>
            <a:solidFill>
              <a:srgbClr val="00B0F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B0F0"/>
              </a:extrusionClr>
            </a:sp3d>
          </p:spPr>
          <p:txBody>
            <a:bodyPr vert="eaVert">
              <a:flatTx/>
            </a:bodyPr>
            <a:lstStyle/>
            <a:p>
              <a:endParaRPr lang="fr-FR">
                <a:latin typeface="Book Antiqua" pitchFamily="18" charset="0"/>
              </a:endParaRPr>
            </a:p>
          </p:txBody>
        </p:sp>
        <p:sp>
          <p:nvSpPr>
            <p:cNvPr id="9" name="AutoShape 4"/>
            <p:cNvSpPr>
              <a:spLocks noChangeArrowheads="1"/>
            </p:cNvSpPr>
            <p:nvPr/>
          </p:nvSpPr>
          <p:spPr bwMode="auto">
            <a:xfrm>
              <a:off x="2813" y="3399"/>
              <a:ext cx="147" cy="534"/>
            </a:xfrm>
            <a:prstGeom prst="downArrow">
              <a:avLst>
                <a:gd name="adj1" fmla="val 50000"/>
                <a:gd name="adj2" fmla="val 90816"/>
              </a:avLst>
            </a:prstGeom>
            <a:solidFill>
              <a:srgbClr val="00B0F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B0F0"/>
              </a:extrusionClr>
            </a:sp3d>
          </p:spPr>
          <p:txBody>
            <a:bodyPr vert="eaVert">
              <a:flatTx/>
            </a:bodyPr>
            <a:lstStyle/>
            <a:p>
              <a:endParaRPr lang="fr-FR">
                <a:latin typeface="Book Antiqua" pitchFamily="18" charset="0"/>
              </a:endParaRPr>
            </a:p>
          </p:txBody>
        </p:sp>
        <p:sp>
          <p:nvSpPr>
            <p:cNvPr id="10" name="AutoShape 5"/>
            <p:cNvSpPr>
              <a:spLocks noChangeArrowheads="1"/>
            </p:cNvSpPr>
            <p:nvPr/>
          </p:nvSpPr>
          <p:spPr bwMode="auto">
            <a:xfrm>
              <a:off x="6260" y="3399"/>
              <a:ext cx="233" cy="573"/>
            </a:xfrm>
            <a:prstGeom prst="downArrow">
              <a:avLst>
                <a:gd name="adj1" fmla="val 50000"/>
                <a:gd name="adj2" fmla="val 61481"/>
              </a:avLst>
            </a:prstGeom>
            <a:solidFill>
              <a:srgbClr val="E36C0A"/>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E36C0A"/>
              </a:extrusionClr>
            </a:sp3d>
          </p:spPr>
          <p:txBody>
            <a:bodyPr vert="eaVert">
              <a:flatTx/>
            </a:bodyPr>
            <a:lstStyle/>
            <a:p>
              <a:endParaRPr lang="fr-FR">
                <a:latin typeface="Book Antiqua" pitchFamily="18" charset="0"/>
              </a:endParaRPr>
            </a:p>
          </p:txBody>
        </p:sp>
        <p:sp>
          <p:nvSpPr>
            <p:cNvPr id="11" name="AutoShape 6"/>
            <p:cNvSpPr>
              <a:spLocks noChangeArrowheads="1"/>
            </p:cNvSpPr>
            <p:nvPr/>
          </p:nvSpPr>
          <p:spPr bwMode="auto">
            <a:xfrm>
              <a:off x="2253" y="2520"/>
              <a:ext cx="1947" cy="867"/>
            </a:xfrm>
            <a:prstGeom prst="roundRect">
              <a:avLst>
                <a:gd name="adj" fmla="val 16667"/>
              </a:avLst>
            </a:prstGeom>
            <a:solidFill>
              <a:srgbClr val="FFFFFF"/>
            </a:solidFill>
            <a:ln w="9525">
              <a:round/>
              <a:headEnd/>
              <a:tailEnd/>
            </a:ln>
            <a:scene3d>
              <a:camera prst="legacyObliqueTopRight"/>
              <a:lightRig rig="legacyFlat3" dir="b"/>
            </a:scene3d>
            <a:sp3d extrusionH="430200" prstMaterial="legacyMetal">
              <a:bevelT w="13500" h="13500" prst="angle"/>
              <a:bevelB w="13500" h="13500" prst="angle"/>
              <a:extrusionClr>
                <a:srgbClr val="DAEEF3"/>
              </a:extrusionClr>
            </a:sp3d>
          </p:spPr>
          <p:txBody>
            <a:bodyPr>
              <a:flatTx/>
            </a:bodyPr>
            <a:lstStyle/>
            <a:p>
              <a:pPr algn="ctr">
                <a:spcAft>
                  <a:spcPts val="1000"/>
                </a:spcAft>
              </a:pPr>
              <a:r>
                <a:rPr lang="fr-FR" sz="2400" dirty="0">
                  <a:solidFill>
                    <a:srgbClr val="FFFFFF"/>
                  </a:solidFill>
                  <a:latin typeface="Calibri" pitchFamily="34" charset="0"/>
                </a:rPr>
                <a:t>Partie Commande</a:t>
              </a:r>
              <a:endParaRPr lang="fr-FR" sz="2400" dirty="0"/>
            </a:p>
          </p:txBody>
        </p:sp>
        <p:sp>
          <p:nvSpPr>
            <p:cNvPr id="12" name="AutoShape 7"/>
            <p:cNvSpPr>
              <a:spLocks noChangeArrowheads="1"/>
            </p:cNvSpPr>
            <p:nvPr/>
          </p:nvSpPr>
          <p:spPr bwMode="auto">
            <a:xfrm rot="10800000">
              <a:off x="4200" y="2687"/>
              <a:ext cx="1193" cy="143"/>
            </a:xfrm>
            <a:prstGeom prst="leftArrow">
              <a:avLst>
                <a:gd name="adj1" fmla="val 50000"/>
                <a:gd name="adj2" fmla="val 208566"/>
              </a:avLst>
            </a:prstGeom>
            <a:solidFill>
              <a:srgbClr val="92D05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2D050"/>
              </a:extrusionClr>
            </a:sp3d>
          </p:spPr>
          <p:txBody>
            <a:bodyPr>
              <a:flatTx/>
            </a:bodyPr>
            <a:lstStyle/>
            <a:p>
              <a:endParaRPr lang="fr-FR">
                <a:latin typeface="Book Antiqua" pitchFamily="18" charset="0"/>
              </a:endParaRPr>
            </a:p>
          </p:txBody>
        </p:sp>
        <p:sp>
          <p:nvSpPr>
            <p:cNvPr id="13" name="AutoShape 8"/>
            <p:cNvSpPr>
              <a:spLocks noChangeArrowheads="1"/>
            </p:cNvSpPr>
            <p:nvPr/>
          </p:nvSpPr>
          <p:spPr bwMode="auto">
            <a:xfrm>
              <a:off x="4215" y="3070"/>
              <a:ext cx="1193" cy="143"/>
            </a:xfrm>
            <a:prstGeom prst="leftArrow">
              <a:avLst>
                <a:gd name="adj1" fmla="val 50000"/>
                <a:gd name="adj2" fmla="val 208566"/>
              </a:avLst>
            </a:prstGeom>
            <a:solidFill>
              <a:srgbClr val="92D05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2D050"/>
              </a:extrusionClr>
            </a:sp3d>
          </p:spPr>
          <p:txBody>
            <a:bodyPr>
              <a:flatTx/>
            </a:bodyPr>
            <a:lstStyle/>
            <a:p>
              <a:endParaRPr lang="fr-FR">
                <a:latin typeface="Book Antiqua" pitchFamily="18" charset="0"/>
              </a:endParaRPr>
            </a:p>
          </p:txBody>
        </p:sp>
        <p:sp>
          <p:nvSpPr>
            <p:cNvPr id="14" name="AutoShape 9"/>
            <p:cNvSpPr>
              <a:spLocks noChangeArrowheads="1"/>
            </p:cNvSpPr>
            <p:nvPr/>
          </p:nvSpPr>
          <p:spPr bwMode="auto">
            <a:xfrm>
              <a:off x="5393" y="2541"/>
              <a:ext cx="1947" cy="846"/>
            </a:xfrm>
            <a:prstGeom prst="roundRect">
              <a:avLst>
                <a:gd name="adj" fmla="val 16667"/>
              </a:avLst>
            </a:prstGeom>
            <a:solidFill>
              <a:srgbClr val="FFFFFF"/>
            </a:solidFill>
            <a:ln w="9525">
              <a:round/>
              <a:headEnd/>
              <a:tailEnd/>
            </a:ln>
            <a:scene3d>
              <a:camera prst="legacyObliqueTopRight"/>
              <a:lightRig rig="legacyFlat3" dir="b"/>
            </a:scene3d>
            <a:sp3d extrusionH="430200" prstMaterial="legacyMetal">
              <a:bevelT w="13500" h="13500" prst="angle"/>
              <a:bevelB w="13500" h="13500" prst="angle"/>
              <a:extrusionClr>
                <a:srgbClr val="DAEEF3"/>
              </a:extrusionClr>
            </a:sp3d>
          </p:spPr>
          <p:txBody>
            <a:bodyPr>
              <a:flatTx/>
            </a:bodyPr>
            <a:lstStyle/>
            <a:p>
              <a:pPr algn="ctr">
                <a:spcAft>
                  <a:spcPts val="1000"/>
                </a:spcAft>
              </a:pPr>
              <a:r>
                <a:rPr lang="fr-FR" sz="2400" dirty="0">
                  <a:solidFill>
                    <a:srgbClr val="FFFFFF"/>
                  </a:solidFill>
                  <a:latin typeface="Calibri" pitchFamily="34" charset="0"/>
                </a:rPr>
                <a:t>Partie Opérative</a:t>
              </a:r>
              <a:endParaRPr lang="fr-FR" sz="2400" dirty="0"/>
            </a:p>
          </p:txBody>
        </p:sp>
        <p:sp>
          <p:nvSpPr>
            <p:cNvPr id="15" name="AutoShape 10"/>
            <p:cNvSpPr>
              <a:spLocks noChangeArrowheads="1"/>
            </p:cNvSpPr>
            <p:nvPr/>
          </p:nvSpPr>
          <p:spPr bwMode="auto">
            <a:xfrm>
              <a:off x="6267" y="1954"/>
              <a:ext cx="233" cy="573"/>
            </a:xfrm>
            <a:prstGeom prst="downArrow">
              <a:avLst>
                <a:gd name="adj1" fmla="val 50000"/>
                <a:gd name="adj2" fmla="val 61481"/>
              </a:avLst>
            </a:prstGeom>
            <a:solidFill>
              <a:srgbClr val="E36C0A"/>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E36C0A"/>
              </a:extrusionClr>
            </a:sp3d>
          </p:spPr>
          <p:txBody>
            <a:bodyPr vert="eaVert">
              <a:flatTx/>
            </a:bodyPr>
            <a:lstStyle/>
            <a:p>
              <a:endParaRPr lang="fr-FR">
                <a:latin typeface="Book Antiqua" pitchFamily="18" charset="0"/>
              </a:endParaRPr>
            </a:p>
          </p:txBody>
        </p:sp>
        <p:sp>
          <p:nvSpPr>
            <p:cNvPr id="16" name="Text Box 11"/>
            <p:cNvSpPr txBox="1">
              <a:spLocks noChangeArrowheads="1"/>
            </p:cNvSpPr>
            <p:nvPr/>
          </p:nvSpPr>
          <p:spPr bwMode="auto">
            <a:xfrm>
              <a:off x="4159" y="2164"/>
              <a:ext cx="1715" cy="318"/>
            </a:xfrm>
            <a:prstGeom prst="rect">
              <a:avLst/>
            </a:prstGeom>
            <a:noFill/>
            <a:ln w="9525">
              <a:noFill/>
              <a:miter lim="800000"/>
              <a:headEnd/>
              <a:tailEnd/>
            </a:ln>
          </p:spPr>
          <p:txBody>
            <a:bodyPr/>
            <a:lstStyle/>
            <a:p>
              <a:pPr>
                <a:spcAft>
                  <a:spcPts val="1000"/>
                </a:spcAft>
              </a:pPr>
              <a:r>
                <a:rPr lang="fr-FR" sz="1400" b="1" i="1" dirty="0">
                  <a:solidFill>
                    <a:schemeClr val="tx1"/>
                  </a:solidFill>
                  <a:latin typeface="Calibri" pitchFamily="34" charset="0"/>
                </a:rPr>
                <a:t>Chaîne d’action</a:t>
              </a:r>
              <a:endParaRPr lang="fr-FR" sz="1400" dirty="0">
                <a:solidFill>
                  <a:schemeClr val="tx1"/>
                </a:solidFill>
              </a:endParaRPr>
            </a:p>
          </p:txBody>
        </p:sp>
        <p:sp>
          <p:nvSpPr>
            <p:cNvPr id="17" name="Text Box 12"/>
            <p:cNvSpPr txBox="1">
              <a:spLocks noChangeArrowheads="1"/>
            </p:cNvSpPr>
            <p:nvPr/>
          </p:nvSpPr>
          <p:spPr bwMode="auto">
            <a:xfrm>
              <a:off x="4008" y="3398"/>
              <a:ext cx="1854" cy="365"/>
            </a:xfrm>
            <a:prstGeom prst="rect">
              <a:avLst/>
            </a:prstGeom>
            <a:noFill/>
            <a:ln w="9525">
              <a:noFill/>
              <a:miter lim="800000"/>
              <a:headEnd/>
              <a:tailEnd/>
            </a:ln>
          </p:spPr>
          <p:txBody>
            <a:bodyPr/>
            <a:lstStyle/>
            <a:p>
              <a:pPr>
                <a:spcAft>
                  <a:spcPts val="1000"/>
                </a:spcAft>
              </a:pPr>
              <a:r>
                <a:rPr lang="fr-FR" sz="1400" b="1" i="1" dirty="0">
                  <a:solidFill>
                    <a:schemeClr val="tx1"/>
                  </a:solidFill>
                  <a:latin typeface="Calibri" pitchFamily="34" charset="0"/>
                </a:rPr>
                <a:t>Chaîne d’acquisition</a:t>
              </a:r>
              <a:endParaRPr lang="fr-FR" sz="1400" dirty="0">
                <a:solidFill>
                  <a:schemeClr val="tx1"/>
                </a:solidFill>
              </a:endParaRPr>
            </a:p>
          </p:txBody>
        </p:sp>
        <p:sp>
          <p:nvSpPr>
            <p:cNvPr id="18" name="Text Box 13"/>
            <p:cNvSpPr txBox="1">
              <a:spLocks noChangeArrowheads="1"/>
            </p:cNvSpPr>
            <p:nvPr/>
          </p:nvSpPr>
          <p:spPr bwMode="auto">
            <a:xfrm>
              <a:off x="6579" y="1773"/>
              <a:ext cx="2327" cy="486"/>
            </a:xfrm>
            <a:prstGeom prst="rect">
              <a:avLst/>
            </a:prstGeom>
            <a:noFill/>
            <a:ln w="9525">
              <a:noFill/>
              <a:miter lim="800000"/>
              <a:headEnd/>
              <a:tailEnd/>
            </a:ln>
          </p:spPr>
          <p:txBody>
            <a:bodyPr/>
            <a:lstStyle/>
            <a:p>
              <a:pPr>
                <a:spcAft>
                  <a:spcPts val="1000"/>
                </a:spcAft>
              </a:pPr>
              <a:r>
                <a:rPr lang="fr-FR" sz="1400" b="1" i="1" dirty="0">
                  <a:solidFill>
                    <a:schemeClr val="tx1"/>
                  </a:solidFill>
                  <a:latin typeface="Calibri" pitchFamily="34" charset="0"/>
                </a:rPr>
                <a:t>Matière d’œuvre entrante</a:t>
              </a:r>
              <a:endParaRPr lang="fr-FR" sz="1400" dirty="0">
                <a:solidFill>
                  <a:schemeClr val="tx1"/>
                </a:solidFill>
              </a:endParaRPr>
            </a:p>
          </p:txBody>
        </p:sp>
        <p:sp>
          <p:nvSpPr>
            <p:cNvPr id="19" name="Text Box 14"/>
            <p:cNvSpPr txBox="1">
              <a:spLocks noChangeArrowheads="1"/>
            </p:cNvSpPr>
            <p:nvPr/>
          </p:nvSpPr>
          <p:spPr bwMode="auto">
            <a:xfrm>
              <a:off x="6622" y="3486"/>
              <a:ext cx="2327" cy="486"/>
            </a:xfrm>
            <a:prstGeom prst="rect">
              <a:avLst/>
            </a:prstGeom>
            <a:noFill/>
            <a:ln w="9525">
              <a:noFill/>
              <a:miter lim="800000"/>
              <a:headEnd/>
              <a:tailEnd/>
            </a:ln>
          </p:spPr>
          <p:txBody>
            <a:bodyPr/>
            <a:lstStyle/>
            <a:p>
              <a:pPr>
                <a:spcAft>
                  <a:spcPts val="1000"/>
                </a:spcAft>
              </a:pPr>
              <a:r>
                <a:rPr lang="fr-FR" sz="1400" b="1" i="1" dirty="0">
                  <a:solidFill>
                    <a:schemeClr val="tx1"/>
                  </a:solidFill>
                  <a:latin typeface="Calibri" pitchFamily="34" charset="0"/>
                </a:rPr>
                <a:t>Matière d’œuvre sortante</a:t>
              </a:r>
              <a:endParaRPr lang="fr-FR" sz="1400" dirty="0">
                <a:solidFill>
                  <a:schemeClr val="tx1"/>
                </a:solidFill>
              </a:endParaRPr>
            </a:p>
          </p:txBody>
        </p:sp>
        <p:sp>
          <p:nvSpPr>
            <p:cNvPr id="20" name="Text Box 15"/>
            <p:cNvSpPr txBox="1">
              <a:spLocks noChangeArrowheads="1"/>
            </p:cNvSpPr>
            <p:nvPr/>
          </p:nvSpPr>
          <p:spPr bwMode="auto">
            <a:xfrm>
              <a:off x="2150" y="3934"/>
              <a:ext cx="2327" cy="486"/>
            </a:xfrm>
            <a:prstGeom prst="rect">
              <a:avLst/>
            </a:prstGeom>
            <a:noFill/>
            <a:ln w="9525">
              <a:noFill/>
              <a:miter lim="800000"/>
              <a:headEnd/>
              <a:tailEnd/>
            </a:ln>
          </p:spPr>
          <p:txBody>
            <a:bodyPr/>
            <a:lstStyle/>
            <a:p>
              <a:pPr>
                <a:spcAft>
                  <a:spcPts val="1000"/>
                </a:spcAft>
              </a:pPr>
              <a:r>
                <a:rPr lang="fr-FR" sz="1400" b="1" i="1" dirty="0">
                  <a:solidFill>
                    <a:schemeClr val="tx1"/>
                  </a:solidFill>
                  <a:latin typeface="Calibri" pitchFamily="34" charset="0"/>
                </a:rPr>
                <a:t>Opérateur, utilisateur</a:t>
              </a:r>
              <a:endParaRPr lang="fr-FR" sz="1400" dirty="0">
                <a:solidFill>
                  <a:schemeClr val="tx1"/>
                </a:solidFill>
              </a:endParaRPr>
            </a:p>
          </p:txBody>
        </p:sp>
      </p:grpSp>
      <p:sp>
        <p:nvSpPr>
          <p:cNvPr id="3" name="Rectangle 2"/>
          <p:cNvSpPr/>
          <p:nvPr/>
        </p:nvSpPr>
        <p:spPr>
          <a:xfrm>
            <a:off x="7162800" y="3283059"/>
            <a:ext cx="1676400" cy="1015663"/>
          </a:xfrm>
          <a:prstGeom prst="rect">
            <a:avLst/>
          </a:prstGeom>
        </p:spPr>
        <p:txBody>
          <a:bodyPr wrap="square">
            <a:spAutoFit/>
          </a:bodyPr>
          <a:lstStyle/>
          <a:p>
            <a:pPr algn="just"/>
            <a:r>
              <a:rPr lang="fr-FR" sz="1200" dirty="0">
                <a:solidFill>
                  <a:schemeClr val="tx1"/>
                </a:solidFill>
                <a:latin typeface="+mn-lt"/>
              </a:rPr>
              <a:t>Moyens techniques opérant physiquement sur la matière d’œuvre en vue de lui conférer une valeur ajoutée.</a:t>
            </a:r>
            <a:endParaRPr lang="fr-FR" sz="1200">
              <a:latin typeface="+mn-lt"/>
            </a:endParaRPr>
          </a:p>
        </p:txBody>
      </p:sp>
      <p:sp>
        <p:nvSpPr>
          <p:cNvPr id="21" name="Rectangle 20"/>
          <p:cNvSpPr/>
          <p:nvPr/>
        </p:nvSpPr>
        <p:spPr>
          <a:xfrm>
            <a:off x="186266" y="3430770"/>
            <a:ext cx="1727200" cy="830997"/>
          </a:xfrm>
          <a:prstGeom prst="rect">
            <a:avLst/>
          </a:prstGeom>
        </p:spPr>
        <p:txBody>
          <a:bodyPr wrap="square">
            <a:spAutoFit/>
          </a:bodyPr>
          <a:lstStyle/>
          <a:p>
            <a:pPr algn="just"/>
            <a:r>
              <a:rPr lang="fr-FR" sz="1200" dirty="0">
                <a:solidFill>
                  <a:schemeClr val="tx1"/>
                </a:solidFill>
                <a:latin typeface="+mn-lt"/>
              </a:rPr>
              <a:t>Moyens de traitement de l'information qui assure la coordination des tâches.</a:t>
            </a:r>
            <a:endParaRPr lang="fr-FR" sz="1200">
              <a:latin typeface="+mn-lt"/>
            </a:endParaRPr>
          </a:p>
        </p:txBody>
      </p:sp>
      <p:sp>
        <p:nvSpPr>
          <p:cNvPr id="22" name="Rectangle 21"/>
          <p:cNvSpPr/>
          <p:nvPr/>
        </p:nvSpPr>
        <p:spPr>
          <a:xfrm>
            <a:off x="2827866" y="2288682"/>
            <a:ext cx="3149600" cy="646331"/>
          </a:xfrm>
          <a:prstGeom prst="rect">
            <a:avLst/>
          </a:prstGeom>
        </p:spPr>
        <p:txBody>
          <a:bodyPr wrap="square">
            <a:spAutoFit/>
          </a:bodyPr>
          <a:lstStyle/>
          <a:p>
            <a:pPr algn="just"/>
            <a:r>
              <a:rPr lang="fr-FR" sz="1200" dirty="0">
                <a:solidFill>
                  <a:schemeClr val="tx1"/>
                </a:solidFill>
                <a:latin typeface="+mn-lt"/>
              </a:rPr>
              <a:t>Chaîne organisée en vue d'obtenir une tâche de la partie opérative à partir d’un ordre provenant de la partie commande.</a:t>
            </a:r>
            <a:endParaRPr lang="fr-FR" sz="1200">
              <a:latin typeface="+mn-lt"/>
            </a:endParaRPr>
          </a:p>
        </p:txBody>
      </p:sp>
      <p:sp>
        <p:nvSpPr>
          <p:cNvPr id="23" name="Rectangle 22"/>
          <p:cNvSpPr/>
          <p:nvPr/>
        </p:nvSpPr>
        <p:spPr>
          <a:xfrm>
            <a:off x="2760132" y="5472149"/>
            <a:ext cx="3149600" cy="461665"/>
          </a:xfrm>
          <a:prstGeom prst="rect">
            <a:avLst/>
          </a:prstGeom>
        </p:spPr>
        <p:txBody>
          <a:bodyPr wrap="square">
            <a:spAutoFit/>
          </a:bodyPr>
          <a:lstStyle/>
          <a:p>
            <a:pPr algn="just"/>
            <a:r>
              <a:rPr lang="fr-FR" sz="1200" dirty="0">
                <a:solidFill>
                  <a:schemeClr val="tx1"/>
                </a:solidFill>
                <a:latin typeface="+mn-lt"/>
              </a:rPr>
              <a:t>Chaîne organisée en vue d’informer la partie commande de l’état de la partie opérative.</a:t>
            </a:r>
            <a:endParaRPr lang="fr-FR" sz="1200">
              <a:latin typeface="+mn-lt"/>
            </a:endParaRPr>
          </a:p>
        </p:txBody>
      </p:sp>
    </p:spTree>
    <p:extLst>
      <p:ext uri="{BB962C8B-B14F-4D97-AF65-F5344CB8AC3E}">
        <p14:creationId xmlns:p14="http://schemas.microsoft.com/office/powerpoint/2010/main" val="196848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Technologie des Systèmes Automatisés</a:t>
            </a:r>
          </a:p>
        </p:txBody>
      </p:sp>
      <p:sp>
        <p:nvSpPr>
          <p:cNvPr id="3" name="Espace réservé du texte 2"/>
          <p:cNvSpPr>
            <a:spLocks noGrp="1"/>
          </p:cNvSpPr>
          <p:nvPr>
            <p:ph type="body" idx="1"/>
          </p:nvPr>
        </p:nvSpPr>
        <p:spPr/>
        <p:txBody>
          <a:bodyPr/>
          <a:lstStyle/>
          <a:p>
            <a:r>
              <a:rPr lang="fr-FR"/>
              <a:t>GMP3 </a:t>
            </a:r>
            <a:r>
              <a:rPr lang="mr-IN"/>
              <a:t>–</a:t>
            </a:r>
            <a:r>
              <a:rPr lang="fr-FR"/>
              <a:t> M1214</a:t>
            </a:r>
          </a:p>
        </p:txBody>
      </p:sp>
      <p:sp>
        <p:nvSpPr>
          <p:cNvPr id="4" name="Espace réservé du numéro de diapositive 3"/>
          <p:cNvSpPr>
            <a:spLocks noGrp="1"/>
          </p:cNvSpPr>
          <p:nvPr>
            <p:ph type="sldNum" sz="quarter" idx="12"/>
          </p:nvPr>
        </p:nvSpPr>
        <p:spPr/>
        <p:txBody>
          <a:bodyPr/>
          <a:lstStyle/>
          <a:p>
            <a:fld id="{4FAB73BC-B049-4115-A692-8D63A059BFB8}" type="slidenum">
              <a:rPr lang="en-US" dirty="0"/>
              <a:t>60</a:t>
            </a:fld>
            <a:endParaRPr lang="en-US" dirty="0"/>
          </a:p>
        </p:txBody>
      </p:sp>
      <p:sp>
        <p:nvSpPr>
          <p:cNvPr id="6" name="Espace réservé de la date 5"/>
          <p:cNvSpPr>
            <a:spLocks noGrp="1"/>
          </p:cNvSpPr>
          <p:nvPr>
            <p:ph type="dt" sz="half" idx="2"/>
          </p:nvPr>
        </p:nvSpPr>
        <p:spPr/>
        <p:txBody>
          <a:bodyPr/>
          <a:lstStyle/>
          <a:p>
            <a:r>
              <a:rPr lang="fr-FR" dirty="0"/>
              <a:t>PG/TB</a:t>
            </a:r>
            <a:endParaRPr lang="en-US" dirty="0"/>
          </a:p>
        </p:txBody>
      </p:sp>
      <p:sp>
        <p:nvSpPr>
          <p:cNvPr id="5" name="Espace réservé du pied de page 4"/>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90247216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Plan du chapitre</a:t>
            </a:r>
          </a:p>
        </p:txBody>
      </p:sp>
      <p:sp>
        <p:nvSpPr>
          <p:cNvPr id="3" name="Espace réservé du contenu 2"/>
          <p:cNvSpPr>
            <a:spLocks noGrp="1"/>
          </p:cNvSpPr>
          <p:nvPr>
            <p:ph idx="1"/>
          </p:nvPr>
        </p:nvSpPr>
        <p:spPr/>
        <p:txBody>
          <a:bodyPr>
            <a:normAutofit fontScale="92500" lnSpcReduction="10000"/>
          </a:bodyPr>
          <a:lstStyle/>
          <a:p>
            <a:pPr algn="l">
              <a:buFont typeface="Arial" charset="0"/>
              <a:buChar char="•"/>
            </a:pPr>
            <a:r>
              <a:rPr lang="fr-FR" dirty="0"/>
              <a:t>La conception des bâtis</a:t>
            </a:r>
          </a:p>
          <a:p>
            <a:pPr algn="l">
              <a:buFont typeface="Arial" charset="0"/>
              <a:buChar char="•"/>
            </a:pPr>
            <a:r>
              <a:rPr lang="fr-FR" dirty="0"/>
              <a:t> Les actionneurs électriques</a:t>
            </a:r>
          </a:p>
          <a:p>
            <a:pPr algn="l">
              <a:buFont typeface="Arial" charset="0"/>
              <a:buChar char="•"/>
            </a:pPr>
            <a:r>
              <a:rPr lang="fr-FR" dirty="0"/>
              <a:t> Les actionneurs pneumatiques</a:t>
            </a:r>
          </a:p>
          <a:p>
            <a:pPr algn="l">
              <a:buFont typeface="Arial" charset="0"/>
              <a:buChar char="•"/>
            </a:pPr>
            <a:r>
              <a:rPr lang="fr-FR" dirty="0"/>
              <a:t>Les pré-actionneurs</a:t>
            </a:r>
          </a:p>
          <a:p>
            <a:pPr algn="l">
              <a:buFont typeface="Arial" charset="0"/>
              <a:buChar char="•"/>
            </a:pPr>
            <a:r>
              <a:rPr lang="fr-FR" dirty="0"/>
              <a:t>Les systèmes de préhension</a:t>
            </a:r>
          </a:p>
          <a:p>
            <a:pPr algn="l">
              <a:buFont typeface="Arial" charset="0"/>
              <a:buChar char="•"/>
            </a:pPr>
            <a:r>
              <a:rPr lang="fr-FR" dirty="0"/>
              <a:t>La transmission des mouvements</a:t>
            </a:r>
          </a:p>
          <a:p>
            <a:pPr algn="l">
              <a:buFont typeface="Arial" charset="0"/>
              <a:buChar char="•"/>
            </a:pPr>
            <a:r>
              <a:rPr lang="fr-FR" dirty="0"/>
              <a:t>Les capteurs TOR et de mesure</a:t>
            </a:r>
          </a:p>
          <a:p>
            <a:pPr algn="l">
              <a:buFont typeface="Arial" charset="0"/>
              <a:buChar char="•"/>
            </a:pPr>
            <a:endParaRPr lang="fr-FR" dirty="0"/>
          </a:p>
          <a:p>
            <a:r>
              <a:rPr lang="fr-FR" sz="1400" dirty="0"/>
              <a:t>Ce qu’il faut savoir sur les automatismes (BU)</a:t>
            </a:r>
          </a:p>
          <a:p>
            <a:r>
              <a:rPr lang="fr-FR" sz="1400" dirty="0"/>
              <a:t>Édition 2008 Technosup, http://www.amazon.fr/</a:t>
            </a:r>
          </a:p>
          <a:p>
            <a:r>
              <a:rPr lang="fr-FR" sz="1400" dirty="0"/>
              <a:t>Philippe GRARE &amp; Imed KACEM</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61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730310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Conception des bâtis 1/2</a:t>
            </a:r>
          </a:p>
        </p:txBody>
      </p:sp>
      <p:sp>
        <p:nvSpPr>
          <p:cNvPr id="3" name="Espace réservé du contenu 2"/>
          <p:cNvSpPr>
            <a:spLocks noGrp="1"/>
          </p:cNvSpPr>
          <p:nvPr>
            <p:ph idx="1"/>
          </p:nvPr>
        </p:nvSpPr>
        <p:spPr>
          <a:xfrm>
            <a:off x="822959" y="1556951"/>
            <a:ext cx="3336665" cy="379425"/>
          </a:xfrm>
        </p:spPr>
        <p:txBody>
          <a:bodyPr/>
          <a:lstStyle/>
          <a:p>
            <a:r>
              <a:rPr lang="fr-FR" b="1" dirty="0"/>
              <a:t>Structures mécano-soudée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62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847" y="3429746"/>
            <a:ext cx="4001178" cy="2540748"/>
          </a:xfrm>
          <a:prstGeom prst="rect">
            <a:avLst/>
          </a:prstGeom>
        </p:spPr>
      </p:pic>
      <p:sp>
        <p:nvSpPr>
          <p:cNvPr id="8" name="Espace réservé du contenu 2"/>
          <p:cNvSpPr txBox="1">
            <a:spLocks/>
          </p:cNvSpPr>
          <p:nvPr/>
        </p:nvSpPr>
        <p:spPr>
          <a:xfrm>
            <a:off x="885710" y="2175514"/>
            <a:ext cx="4511043" cy="3077804"/>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fr-FR"/>
              <a:t>Un châssis mécano-soudé est une structure composée de pièces assemblées par soudage. </a:t>
            </a:r>
          </a:p>
        </p:txBody>
      </p:sp>
    </p:spTree>
    <p:extLst>
      <p:ext uri="{BB962C8B-B14F-4D97-AF65-F5344CB8AC3E}">
        <p14:creationId xmlns:p14="http://schemas.microsoft.com/office/powerpoint/2010/main" val="1552726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Conception des bâtis 2/2</a:t>
            </a:r>
          </a:p>
        </p:txBody>
      </p:sp>
      <p:sp>
        <p:nvSpPr>
          <p:cNvPr id="3" name="Espace réservé du contenu 2"/>
          <p:cNvSpPr>
            <a:spLocks noGrp="1"/>
          </p:cNvSpPr>
          <p:nvPr>
            <p:ph idx="1"/>
          </p:nvPr>
        </p:nvSpPr>
        <p:spPr>
          <a:xfrm>
            <a:off x="822959" y="1556951"/>
            <a:ext cx="4806876" cy="379425"/>
          </a:xfrm>
        </p:spPr>
        <p:txBody>
          <a:bodyPr>
            <a:noAutofit/>
          </a:bodyPr>
          <a:lstStyle/>
          <a:p>
            <a:r>
              <a:rPr lang="fr-FR" b="1" dirty="0"/>
              <a:t>Structures utilisant des profilés aluminium</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63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Espace réservé du contenu 2"/>
          <p:cNvSpPr txBox="1">
            <a:spLocks/>
          </p:cNvSpPr>
          <p:nvPr/>
        </p:nvSpPr>
        <p:spPr>
          <a:xfrm>
            <a:off x="885711" y="2175514"/>
            <a:ext cx="4206242" cy="1428297"/>
          </a:xfrm>
          <a:prstGeom prst="rect">
            <a:avLst/>
          </a:prstGeom>
        </p:spPr>
        <p:txBody>
          <a:bodyPr vert="horz" lIns="0" tIns="45720" rIns="0" bIns="45720" rtlCol="0">
            <a:normAutofit fontScale="70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a:t>Plusieurs sections du 20x20 au 60x90</a:t>
            </a:r>
          </a:p>
          <a:p>
            <a:r>
              <a:rPr lang="fr-FR"/>
              <a:t>Assemblages faciles (équerres + visserie spécifiques)</a:t>
            </a:r>
          </a:p>
          <a:p>
            <a:r>
              <a:rPr lang="fr-FR"/>
              <a:t>Coût élevé du matériau mais entièrement démontables (donc adaptables et réutilisables) !</a:t>
            </a:r>
          </a:p>
          <a:p>
            <a:r>
              <a:rPr lang="fr-FR"/>
              <a:t>Applications : bâti, banc d’essai, poste de travail, etc..</a:t>
            </a:r>
          </a:p>
          <a:p>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313" y="1906910"/>
            <a:ext cx="2671169" cy="3561560"/>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449" y="3711387"/>
            <a:ext cx="2209800" cy="2209800"/>
          </a:xfrm>
          <a:prstGeom prst="rect">
            <a:avLst/>
          </a:prstGeom>
        </p:spPr>
      </p:pic>
    </p:spTree>
    <p:extLst>
      <p:ext uri="{BB962C8B-B14F-4D97-AF65-F5344CB8AC3E}">
        <p14:creationId xmlns:p14="http://schemas.microsoft.com/office/powerpoint/2010/main" val="765501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7200"/>
              <a:t>Tourner </a:t>
            </a:r>
            <a:r>
              <a:rPr lang="mr-IN" sz="7200"/>
              <a:t>–</a:t>
            </a:r>
            <a:r>
              <a:rPr lang="fr-FR" sz="7200"/>
              <a:t> déplacer - maintenir</a:t>
            </a:r>
          </a:p>
        </p:txBody>
      </p:sp>
      <p:sp>
        <p:nvSpPr>
          <p:cNvPr id="3" name="Espace réservé du texte 2"/>
          <p:cNvSpPr>
            <a:spLocks noGrp="1"/>
          </p:cNvSpPr>
          <p:nvPr>
            <p:ph type="body" idx="1"/>
          </p:nvPr>
        </p:nvSpPr>
        <p:spPr/>
        <p:txBody>
          <a:bodyPr/>
          <a:lstStyle/>
          <a:p>
            <a:r>
              <a:rPr lang="fr-FR"/>
              <a:t>Partie opérative : Les actionneurs</a:t>
            </a:r>
          </a:p>
        </p:txBody>
      </p:sp>
      <p:sp>
        <p:nvSpPr>
          <p:cNvPr id="4" name="Espace réservé du numéro de diapositive 3"/>
          <p:cNvSpPr>
            <a:spLocks noGrp="1"/>
          </p:cNvSpPr>
          <p:nvPr>
            <p:ph type="sldNum" sz="quarter" idx="12"/>
          </p:nvPr>
        </p:nvSpPr>
        <p:spPr/>
        <p:txBody>
          <a:bodyPr/>
          <a:lstStyle/>
          <a:p>
            <a:fld id="{4FAB73BC-B049-4115-A692-8D63A059BFB8}" type="slidenum">
              <a:rPr lang="en-US" dirty="0"/>
              <a:t>64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59020140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a:t>Sources d’énergie</a:t>
            </a:r>
          </a:p>
        </p:txBody>
      </p:sp>
      <p:sp>
        <p:nvSpPr>
          <p:cNvPr id="8" name="Espace réservé du contenu 7"/>
          <p:cNvSpPr>
            <a:spLocks noGrp="1"/>
          </p:cNvSpPr>
          <p:nvPr>
            <p:ph idx="1"/>
          </p:nvPr>
        </p:nvSpPr>
        <p:spPr>
          <a:xfrm>
            <a:off x="805030" y="2424192"/>
            <a:ext cx="6850830" cy="1789219"/>
          </a:xfrm>
        </p:spPr>
        <p:txBody>
          <a:bodyPr vert="horz" lIns="0" tIns="45720" rIns="0" bIns="45720" rtlCol="0">
            <a:noAutofit/>
          </a:bodyPr>
          <a:lstStyle/>
          <a:p>
            <a:r>
              <a:rPr lang="fr-FR" sz="1500" b="1"/>
              <a:t>Énergie électrique</a:t>
            </a:r>
          </a:p>
          <a:p>
            <a:r>
              <a:rPr lang="fr-FR" sz="1500"/>
              <a:t>Fournie par le réseau (ENEDIS filiale EDF)</a:t>
            </a:r>
          </a:p>
          <a:p>
            <a:r>
              <a:rPr lang="fr-FR" sz="1500"/>
              <a:t>Distribution continue</a:t>
            </a:r>
          </a:p>
          <a:p>
            <a:r>
              <a:rPr lang="fr-FR" sz="1500"/>
              <a:t>Installation très simple (on branche..) </a:t>
            </a:r>
          </a:p>
          <a:p>
            <a:r>
              <a:rPr lang="fr-FR" sz="1500"/>
              <a:t>Prix des actionneurs (moteurs) en rapport avec la puissance fournie</a:t>
            </a:r>
          </a:p>
          <a:p>
            <a:endParaRPr lang="fr-FR" sz="1500"/>
          </a:p>
        </p:txBody>
      </p:sp>
      <p:sp>
        <p:nvSpPr>
          <p:cNvPr id="4" name="Espace réservé du numéro de diapositive 3"/>
          <p:cNvSpPr>
            <a:spLocks noGrp="1"/>
          </p:cNvSpPr>
          <p:nvPr>
            <p:ph type="sldNum" sz="quarter" idx="12"/>
          </p:nvPr>
        </p:nvSpPr>
        <p:spPr/>
        <p:txBody>
          <a:bodyPr/>
          <a:lstStyle/>
          <a:p>
            <a:fld id="{4FAB73BC-B049-4115-A692-8D63A059BFB8}" type="slidenum">
              <a:rPr lang="en-US" dirty="0"/>
              <a:t>65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9" name="Rectangle 8"/>
          <p:cNvSpPr/>
          <p:nvPr/>
        </p:nvSpPr>
        <p:spPr>
          <a:xfrm>
            <a:off x="805030" y="4528570"/>
            <a:ext cx="5011271" cy="1692936"/>
          </a:xfrm>
          <a:prstGeom prst="rect">
            <a:avLst/>
          </a:prstGeom>
        </p:spPr>
        <p:txBody>
          <a:bodyPr vert="horz" lIns="0" tIns="45720" rIns="0" bIns="45720" rtlCol="0">
            <a:normAutofit fontScale="85000" lnSpcReduction="200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800" b="1">
                <a:solidFill>
                  <a:schemeClr val="tx1">
                    <a:lumMod val="75000"/>
                    <a:lumOff val="25000"/>
                  </a:schemeClr>
                </a:solidFill>
                <a:latin typeface="+mn-lt"/>
              </a:rPr>
              <a:t>Énergie pneumatique</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800">
                <a:solidFill>
                  <a:schemeClr val="tx1">
                    <a:lumMod val="75000"/>
                    <a:lumOff val="25000"/>
                  </a:schemeClr>
                </a:solidFill>
                <a:latin typeface="+mn-lt"/>
              </a:rPr>
              <a:t>Produite en interne</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800">
                <a:solidFill>
                  <a:schemeClr val="tx1">
                    <a:lumMod val="75000"/>
                    <a:lumOff val="25000"/>
                  </a:schemeClr>
                </a:solidFill>
                <a:latin typeface="+mn-lt"/>
              </a:rPr>
              <a:t>Installation moyennement simple</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800">
                <a:solidFill>
                  <a:schemeClr val="tx1">
                    <a:lumMod val="75000"/>
                    <a:lumOff val="25000"/>
                  </a:schemeClr>
                </a:solidFill>
                <a:latin typeface="+mn-lt"/>
              </a:rPr>
              <a:t>Nécessite des pré-actionneurs</a:t>
            </a:r>
          </a:p>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800">
                <a:solidFill>
                  <a:schemeClr val="tx1">
                    <a:lumMod val="75000"/>
                    <a:lumOff val="25000"/>
                  </a:schemeClr>
                </a:solidFill>
                <a:latin typeface="+mn-lt"/>
              </a:rPr>
              <a:t>Très adaptée aux mouvements linéaires</a:t>
            </a:r>
          </a:p>
        </p:txBody>
      </p:sp>
      <p:sp>
        <p:nvSpPr>
          <p:cNvPr id="10" name="Rectangle 9"/>
          <p:cNvSpPr/>
          <p:nvPr/>
        </p:nvSpPr>
        <p:spPr>
          <a:xfrm>
            <a:off x="805030" y="1534650"/>
            <a:ext cx="7503458" cy="796173"/>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800">
                <a:solidFill>
                  <a:schemeClr val="tx1">
                    <a:lumMod val="75000"/>
                    <a:lumOff val="25000"/>
                  </a:schemeClr>
                </a:solidFill>
                <a:latin typeface="+mn-lt"/>
              </a:rPr>
              <a:t>Les actionneurs sont les organes agissant sur une machine de manière à modifier son état ou son comportement. Ils utilisent de l’énergie pour fonctionner.</a:t>
            </a:r>
          </a:p>
        </p:txBody>
      </p:sp>
    </p:spTree>
    <p:extLst>
      <p:ext uri="{BB962C8B-B14F-4D97-AF65-F5344CB8AC3E}">
        <p14:creationId xmlns:p14="http://schemas.microsoft.com/office/powerpoint/2010/main" val="1489446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Actionneurs électriques</a:t>
            </a:r>
          </a:p>
        </p:txBody>
      </p:sp>
      <p:sp>
        <p:nvSpPr>
          <p:cNvPr id="3" name="Espace réservé du contenu 2"/>
          <p:cNvSpPr>
            <a:spLocks noGrp="1"/>
          </p:cNvSpPr>
          <p:nvPr>
            <p:ph idx="1"/>
          </p:nvPr>
        </p:nvSpPr>
        <p:spPr>
          <a:xfrm>
            <a:off x="816015" y="1556953"/>
            <a:ext cx="7543801" cy="746410"/>
          </a:xfrm>
        </p:spPr>
        <p:txBody>
          <a:bodyPr>
            <a:normAutofit/>
          </a:bodyPr>
          <a:lstStyle/>
          <a:p>
            <a:pPr marL="0" indent="0">
              <a:buNone/>
            </a:pPr>
            <a:r>
              <a:rPr lang="fr-FR"/>
              <a:t>Les actionneurs électriques les plus répandus sont les moteurs électriques.</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66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46" y="3368232"/>
            <a:ext cx="3332360" cy="2132711"/>
          </a:xfrm>
          <a:prstGeom prst="rect">
            <a:avLst/>
          </a:prstGeom>
        </p:spPr>
      </p:pic>
      <mc:AlternateContent xmlns:mc="http://schemas.openxmlformats.org/markup-compatibility/2006" xmlns:a14="http://schemas.microsoft.com/office/drawing/2010/main">
        <mc:Choice Requires="a14">
          <p:sp>
            <p:nvSpPr>
              <p:cNvPr id="9" name="ZoneTexte 8"/>
              <p:cNvSpPr txBox="1"/>
              <p:nvPr/>
            </p:nvSpPr>
            <p:spPr>
              <a:xfrm>
                <a:off x="4222379" y="3409309"/>
                <a:ext cx="1335742" cy="611834"/>
              </a:xfrm>
              <a:prstGeom prst="rect">
                <a:avLst/>
              </a:prstGeom>
              <a:noFill/>
            </p:spPr>
            <p:txBody>
              <a:bodyPr wrap="square" lIns="0" tIns="0" rIns="0" bIns="0" rtlCol="0">
                <a:spAutoFit/>
              </a:bodyPr>
              <a:lstStyle/>
              <a:p>
                <a:r>
                  <a:rPr lang="fr-FR">
                    <a:solidFill>
                      <a:schemeClr val="tx1"/>
                    </a:solidFill>
                  </a:rPr>
                  <a:t>𝜂</a:t>
                </a:r>
                <a14:m>
                  <m:oMath xmlns:m="http://schemas.openxmlformats.org/officeDocument/2006/math">
                    <m:r>
                      <a:rPr lang="fr-FR" b="0" i="0">
                        <a:solidFill>
                          <a:schemeClr val="tx1"/>
                        </a:solidFill>
                        <a:latin typeface="Cambria Math" charset="0"/>
                      </a:rPr>
                      <m:t>=</m:t>
                    </m:r>
                    <m:f>
                      <m:fPr>
                        <m:ctrlPr>
                          <a:rPr lang="mr-IN" i="1">
                            <a:solidFill>
                              <a:schemeClr val="tx1"/>
                            </a:solidFill>
                            <a:latin typeface="Cambria Math" charset="0"/>
                          </a:rPr>
                        </m:ctrlPr>
                      </m:fPr>
                      <m:num>
                        <m:r>
                          <a:rPr lang="fr-FR" b="0" i="1">
                            <a:solidFill>
                              <a:schemeClr val="tx1"/>
                            </a:solidFill>
                            <a:latin typeface="Cambria Math" charset="0"/>
                          </a:rPr>
                          <m:t>𝑊𝑢</m:t>
                        </m:r>
                      </m:num>
                      <m:den>
                        <m:r>
                          <a:rPr lang="fr-FR" b="0" i="1">
                            <a:solidFill>
                              <a:schemeClr val="tx1"/>
                            </a:solidFill>
                            <a:latin typeface="Cambria Math" charset="0"/>
                          </a:rPr>
                          <m:t>𝑊𝑎</m:t>
                        </m:r>
                      </m:den>
                    </m:f>
                  </m:oMath>
                </a14:m>
                <a:endParaRPr lang="fr-FR">
                  <a:solidFill>
                    <a:schemeClr val="tx1"/>
                  </a:solidFill>
                </a:endParaRPr>
              </a:p>
            </p:txBody>
          </p:sp>
        </mc:Choice>
        <mc:Fallback xmlns="">
          <p:sp>
            <p:nvSpPr>
              <p:cNvPr id="9" name="ZoneTexte 8"/>
              <p:cNvSpPr txBox="1">
                <a:spLocks noRot="1" noChangeAspect="1" noMove="1" noResize="1" noEditPoints="1" noAdjustHandles="1" noChangeArrowheads="1" noChangeShapeType="1" noTextEdit="1"/>
              </p:cNvSpPr>
              <p:nvPr/>
            </p:nvSpPr>
            <p:spPr>
              <a:xfrm>
                <a:off x="4222379" y="3409309"/>
                <a:ext cx="1335742" cy="611834"/>
              </a:xfrm>
              <a:prstGeom prst="rect">
                <a:avLst/>
              </a:prstGeom>
              <a:blipFill rotWithShape="0">
                <a:blip r:embed="rId4"/>
                <a:stretch>
                  <a:fillRect l="-16438" t="-4950" b="-17822"/>
                </a:stretch>
              </a:blipFill>
            </p:spPr>
            <p:txBody>
              <a:bodyPr/>
              <a:lstStyle/>
              <a:p>
                <a:r>
                  <a:rPr lang="fr-FR">
                    <a:noFill/>
                  </a:rPr>
                  <a:t> </a:t>
                </a:r>
              </a:p>
            </p:txBody>
          </p:sp>
        </mc:Fallback>
      </mc:AlternateContent>
      <p:sp>
        <p:nvSpPr>
          <p:cNvPr id="10" name="Rectangle 9"/>
          <p:cNvSpPr/>
          <p:nvPr/>
        </p:nvSpPr>
        <p:spPr>
          <a:xfrm>
            <a:off x="5841121" y="3151957"/>
            <a:ext cx="1598515" cy="400110"/>
          </a:xfrm>
          <a:prstGeom prst="rect">
            <a:avLst/>
          </a:prstGeom>
        </p:spPr>
        <p:txBody>
          <a:bodyPr wrap="none">
            <a:spAutoFit/>
          </a:bodyPr>
          <a:lstStyle/>
          <a:p>
            <a:r>
              <a:rPr lang="fr-FR" sz="2000">
                <a:solidFill>
                  <a:schemeClr val="tx1"/>
                </a:solidFill>
              </a:rPr>
              <a:t>𝜂 : rendement</a:t>
            </a:r>
            <a:endParaRPr lang="fr-FR" sz="2000"/>
          </a:p>
        </p:txBody>
      </p:sp>
      <p:sp>
        <p:nvSpPr>
          <p:cNvPr id="11" name="Rectangle 10"/>
          <p:cNvSpPr/>
          <p:nvPr/>
        </p:nvSpPr>
        <p:spPr>
          <a:xfrm>
            <a:off x="5841121" y="3573299"/>
            <a:ext cx="2343462" cy="400110"/>
          </a:xfrm>
          <a:prstGeom prst="rect">
            <a:avLst/>
          </a:prstGeom>
        </p:spPr>
        <p:txBody>
          <a:bodyPr wrap="none">
            <a:spAutoFit/>
          </a:bodyPr>
          <a:lstStyle/>
          <a:p>
            <a:r>
              <a:rPr lang="fr-FR" sz="2000">
                <a:solidFill>
                  <a:schemeClr val="tx1"/>
                </a:solidFill>
              </a:rPr>
              <a:t>Wu : énergie utile (J)</a:t>
            </a:r>
            <a:endParaRPr lang="fr-FR" sz="2000"/>
          </a:p>
        </p:txBody>
      </p:sp>
      <p:sp>
        <p:nvSpPr>
          <p:cNvPr id="12" name="Rectangle 11"/>
          <p:cNvSpPr/>
          <p:nvPr/>
        </p:nvSpPr>
        <p:spPr>
          <a:xfrm>
            <a:off x="5841121" y="3985675"/>
            <a:ext cx="2775632" cy="400110"/>
          </a:xfrm>
          <a:prstGeom prst="rect">
            <a:avLst/>
          </a:prstGeom>
        </p:spPr>
        <p:txBody>
          <a:bodyPr wrap="none">
            <a:spAutoFit/>
          </a:bodyPr>
          <a:lstStyle/>
          <a:p>
            <a:r>
              <a:rPr lang="fr-FR" sz="2000">
                <a:solidFill>
                  <a:schemeClr val="tx1"/>
                </a:solidFill>
              </a:rPr>
              <a:t>Wa : énergie absorbée (J)</a:t>
            </a:r>
            <a:endParaRPr lang="fr-FR" sz="2000"/>
          </a:p>
        </p:txBody>
      </p:sp>
      <p:sp>
        <p:nvSpPr>
          <p:cNvPr id="13" name="Rectangle 12"/>
          <p:cNvSpPr/>
          <p:nvPr/>
        </p:nvSpPr>
        <p:spPr>
          <a:xfrm>
            <a:off x="4109467" y="4933232"/>
            <a:ext cx="4778188" cy="1077218"/>
          </a:xfrm>
          <a:prstGeom prst="rect">
            <a:avLst/>
          </a:prstGeom>
        </p:spPr>
        <p:txBody>
          <a:bodyPr wrap="square">
            <a:spAutoFit/>
          </a:bodyPr>
          <a:lstStyle/>
          <a:p>
            <a:r>
              <a:rPr lang="fr-FR" sz="1600" b="0" i="0" u="none" strike="noStrike">
                <a:solidFill>
                  <a:srgbClr val="001133"/>
                </a:solidFill>
                <a:effectLst/>
                <a:latin typeface="Source Sans Pro" charset="0"/>
              </a:rPr>
              <a:t>Quelques valeurs de </a:t>
            </a:r>
            <a:r>
              <a:rPr lang="fr-FR" sz="1600">
                <a:solidFill>
                  <a:schemeClr val="tx1"/>
                </a:solidFill>
              </a:rPr>
              <a:t>𝜂 pour les moteurs électriques :</a:t>
            </a:r>
            <a:endParaRPr lang="fr-FR" sz="1600" b="0" i="0" u="none" strike="noStrike">
              <a:solidFill>
                <a:srgbClr val="001133"/>
              </a:solidFill>
              <a:effectLst/>
              <a:latin typeface="Source Sans Pro" charset="0"/>
            </a:endParaRPr>
          </a:p>
          <a:p>
            <a:pPr>
              <a:buFont typeface="Arial" charset="0"/>
              <a:buChar char="•"/>
            </a:pPr>
            <a:r>
              <a:rPr lang="fr-FR" sz="1600" b="0" i="0" u="none" strike="noStrike">
                <a:solidFill>
                  <a:srgbClr val="001133"/>
                </a:solidFill>
                <a:effectLst/>
                <a:latin typeface="Source Sans Pro" charset="0"/>
              </a:rPr>
              <a:t>Moteur à balais </a:t>
            </a:r>
            <a:r>
              <a:rPr lang="fr-FR" sz="1600" b="0" i="1" u="none" strike="noStrike">
                <a:solidFill>
                  <a:srgbClr val="444444"/>
                </a:solidFill>
                <a:effectLst/>
                <a:latin typeface="Source Sans Pro" charset="0"/>
              </a:rPr>
              <a:t>(charbons)</a:t>
            </a:r>
            <a:r>
              <a:rPr lang="fr-FR" sz="1600" b="0" i="0" u="none" strike="noStrike">
                <a:solidFill>
                  <a:srgbClr val="001133"/>
                </a:solidFill>
                <a:effectLst/>
                <a:latin typeface="Source Sans Pro" charset="0"/>
              </a:rPr>
              <a:t> : &lt; 60%</a:t>
            </a:r>
          </a:p>
          <a:p>
            <a:pPr>
              <a:buFont typeface="Arial" charset="0"/>
              <a:buChar char="•"/>
            </a:pPr>
            <a:r>
              <a:rPr lang="fr-FR" sz="1600" b="0" i="0" u="none" strike="noStrike">
                <a:solidFill>
                  <a:srgbClr val="001133"/>
                </a:solidFill>
                <a:effectLst/>
                <a:latin typeface="Source Sans Pro" charset="0"/>
              </a:rPr>
              <a:t>Moteur asynchrone : 60 à &gt; 90%</a:t>
            </a:r>
          </a:p>
          <a:p>
            <a:pPr>
              <a:buFont typeface="Arial" charset="0"/>
              <a:buChar char="•"/>
            </a:pPr>
            <a:r>
              <a:rPr lang="fr-FR" sz="1600" b="0" i="0" u="none" strike="noStrike">
                <a:solidFill>
                  <a:srgbClr val="001133"/>
                </a:solidFill>
                <a:effectLst/>
                <a:latin typeface="Source Sans Pro" charset="0"/>
              </a:rPr>
              <a:t>Moteurs synchrones : 70 à &gt; 90%</a:t>
            </a:r>
          </a:p>
        </p:txBody>
      </p:sp>
      <p:sp>
        <p:nvSpPr>
          <p:cNvPr id="8" name="Rectangle 7"/>
          <p:cNvSpPr/>
          <p:nvPr/>
        </p:nvSpPr>
        <p:spPr>
          <a:xfrm>
            <a:off x="816015" y="2201445"/>
            <a:ext cx="7587205" cy="669078"/>
          </a:xfrm>
          <a:prstGeom prst="rect">
            <a:avLst/>
          </a:prstGeom>
        </p:spPr>
        <p:txBody>
          <a:bodyPr vert="horz" lIns="0" tIns="45720" rIns="0" bIns="45720" rtlCol="0">
            <a:normAutofit fontScale="92500"/>
          </a:bodyPr>
          <a:lstStyle/>
          <a:p>
            <a:pPr algn="just" eaLnBrk="1" hangingPunct="1">
              <a:lnSpc>
                <a:spcPct val="90000"/>
              </a:lnSpc>
              <a:spcBef>
                <a:spcPts val="1200"/>
              </a:spcBef>
              <a:spcAft>
                <a:spcPts val="200"/>
              </a:spcAft>
              <a:buClr>
                <a:schemeClr val="accent1"/>
              </a:buClr>
              <a:buSzPct val="100000"/>
              <a:buFont typeface="Calibri" panose="020F0502020204030204" pitchFamily="34" charset="0"/>
              <a:buNone/>
            </a:pPr>
            <a:r>
              <a:rPr lang="fr-FR" sz="2000">
                <a:solidFill>
                  <a:schemeClr val="tx1">
                    <a:lumMod val="75000"/>
                    <a:lumOff val="25000"/>
                  </a:schemeClr>
                </a:solidFill>
                <a:latin typeface="+mn-lt"/>
              </a:rPr>
              <a:t>Un moteur électrique transforme l’énergie électrique en énergie mécanique. Lors de cette conversion, le moteur dissipe de l’énergie thermique.</a:t>
            </a:r>
          </a:p>
        </p:txBody>
      </p:sp>
    </p:spTree>
    <p:extLst>
      <p:ext uri="{BB962C8B-B14F-4D97-AF65-F5344CB8AC3E}">
        <p14:creationId xmlns:p14="http://schemas.microsoft.com/office/powerpoint/2010/main" val="522565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Types de moteurs électriques 1/5</a:t>
            </a:r>
          </a:p>
        </p:txBody>
      </p:sp>
      <p:sp>
        <p:nvSpPr>
          <p:cNvPr id="3" name="Espace réservé du contenu 2"/>
          <p:cNvSpPr>
            <a:spLocks noGrp="1"/>
          </p:cNvSpPr>
          <p:nvPr>
            <p:ph idx="1"/>
          </p:nvPr>
        </p:nvSpPr>
        <p:spPr>
          <a:xfrm>
            <a:off x="923849" y="2313047"/>
            <a:ext cx="4932383" cy="612507"/>
          </a:xfrm>
        </p:spPr>
        <p:txBody>
          <a:bodyPr>
            <a:normAutofit/>
          </a:bodyPr>
          <a:lstStyle/>
          <a:p>
            <a:pPr marL="0" indent="0">
              <a:buNone/>
            </a:pPr>
            <a:r>
              <a:rPr lang="fr-FR" sz="1600" dirty="0"/>
              <a:t>Le type de moteur le plus couramment employé dans le cas de grandes puissances, est le moteur asynchrone.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67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923849" y="1697179"/>
            <a:ext cx="3172535" cy="523220"/>
          </a:xfrm>
          <a:prstGeom prst="rect">
            <a:avLst/>
          </a:prstGeom>
        </p:spPr>
        <p:txBody>
          <a:bodyPr wrap="none">
            <a:spAutoFit/>
          </a:bodyPr>
          <a:lstStyle/>
          <a:p>
            <a:r>
              <a:rPr lang="fr-FR" b="1" dirty="0">
                <a:solidFill>
                  <a:schemeClr val="tx1"/>
                </a:solidFill>
                <a:latin typeface="+mn-lt"/>
              </a:rPr>
              <a:t>Moteur asynchrone</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529" y="1796677"/>
            <a:ext cx="1816848" cy="1816848"/>
          </a:xfrm>
          <a:prstGeom prst="rect">
            <a:avLst/>
          </a:prstGeom>
        </p:spPr>
      </p:pic>
      <p:sp>
        <p:nvSpPr>
          <p:cNvPr id="9" name="Espace réservé du contenu 2"/>
          <p:cNvSpPr txBox="1">
            <a:spLocks/>
          </p:cNvSpPr>
          <p:nvPr/>
        </p:nvSpPr>
        <p:spPr>
          <a:xfrm>
            <a:off x="923849" y="3106713"/>
            <a:ext cx="4797912" cy="2916437"/>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charset="0"/>
              <a:buChar char="•"/>
            </a:pPr>
            <a:r>
              <a:rPr lang="fr-FR" sz="1200"/>
              <a:t>Alimentation 220V monophasé (basse puissance et rendement assez faible)/380V triphasé (puissance plus élevée et bon rendement) ;</a:t>
            </a:r>
          </a:p>
          <a:p>
            <a:pPr>
              <a:buFont typeface="Arial" charset="0"/>
              <a:buChar char="•"/>
            </a:pPr>
            <a:r>
              <a:rPr lang="fr-FR" sz="1200"/>
              <a:t>Puissance allant de 0.18 à 365 kW ;</a:t>
            </a:r>
          </a:p>
          <a:p>
            <a:pPr>
              <a:buFont typeface="Arial" charset="0"/>
              <a:buChar char="•"/>
            </a:pPr>
            <a:r>
              <a:rPr lang="fr-FR" sz="1200"/>
              <a:t>Vitesse fonction de la fréquence d’alimentation (variateur de fréquence </a:t>
            </a:r>
            <a:r>
              <a:rPr lang="fr-FR" sz="1200" b="1" i="1"/>
              <a:t>V</a:t>
            </a:r>
            <a:r>
              <a:rPr lang="fr-FR" sz="1200" i="1"/>
              <a:t>ariable </a:t>
            </a:r>
            <a:r>
              <a:rPr lang="fr-FR" sz="1200" b="1" i="1"/>
              <a:t>F</a:t>
            </a:r>
            <a:r>
              <a:rPr lang="fr-FR" sz="1200" i="1"/>
              <a:t>requency </a:t>
            </a:r>
            <a:r>
              <a:rPr lang="fr-FR" sz="1200" b="1" i="1"/>
              <a:t>D</a:t>
            </a:r>
            <a:r>
              <a:rPr lang="fr-FR" sz="1200" i="1"/>
              <a:t>rive</a:t>
            </a:r>
            <a:r>
              <a:rPr lang="fr-FR" sz="1200"/>
              <a:t>);</a:t>
            </a:r>
          </a:p>
          <a:p>
            <a:pPr>
              <a:buFont typeface="Arial" charset="0"/>
              <a:buChar char="•"/>
            </a:pPr>
            <a:r>
              <a:rPr lang="fr-FR" sz="1200"/>
              <a:t>Inversion de sens par inversion de 2 phases (pour le câblage triphasé) ;</a:t>
            </a:r>
          </a:p>
          <a:p>
            <a:pPr>
              <a:buFont typeface="Arial" charset="0"/>
              <a:buChar char="•"/>
            </a:pPr>
            <a:r>
              <a:rPr lang="fr-FR" sz="1200"/>
              <a:t>Vitesse de rotation maximum  proche de 3000 tr/min (sur réseau 50hz) ;</a:t>
            </a:r>
          </a:p>
          <a:p>
            <a:pPr>
              <a:buFont typeface="Arial" charset="0"/>
              <a:buChar char="•"/>
            </a:pPr>
            <a:r>
              <a:rPr lang="fr-FR" sz="1200"/>
              <a:t>Couplage au réseau étoile ou triangle (suivant charge et tension d’alimentation) ;</a:t>
            </a:r>
          </a:p>
          <a:p>
            <a:pPr>
              <a:buFont typeface="Arial" charset="0"/>
              <a:buChar char="•"/>
            </a:pPr>
            <a:r>
              <a:rPr lang="fr-FR" sz="1200"/>
              <a:t>Protection par sectionneur, disjoncteur, relais thermique.</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1410" y="4155689"/>
            <a:ext cx="934571" cy="1411393"/>
          </a:xfrm>
          <a:prstGeom prst="rect">
            <a:avLst/>
          </a:prstGeom>
        </p:spPr>
      </p:pic>
      <p:sp>
        <p:nvSpPr>
          <p:cNvPr id="11" name="Rectangle 10"/>
          <p:cNvSpPr/>
          <p:nvPr/>
        </p:nvSpPr>
        <p:spPr>
          <a:xfrm>
            <a:off x="6967342" y="5605789"/>
            <a:ext cx="1699761" cy="258532"/>
          </a:xfrm>
          <a:prstGeom prst="rect">
            <a:avLst/>
          </a:prstGeom>
        </p:spPr>
        <p:txBody>
          <a:bodyPr vert="horz" lIns="0" tIns="45720" rIns="0" bIns="45720" rtlCol="0">
            <a:noAutofit/>
          </a:bodyPr>
          <a:lstStyle/>
          <a:p>
            <a:pPr algn="just" eaLnBrk="1" hangingPunct="1">
              <a:lnSpc>
                <a:spcPct val="90000"/>
              </a:lnSpc>
              <a:spcBef>
                <a:spcPts val="1200"/>
              </a:spcBef>
              <a:spcAft>
                <a:spcPts val="200"/>
              </a:spcAft>
              <a:buClr>
                <a:schemeClr val="accent1"/>
              </a:buClr>
              <a:buSzPct val="100000"/>
            </a:pPr>
            <a:r>
              <a:rPr lang="fr-FR" sz="1200">
                <a:solidFill>
                  <a:schemeClr val="tx1">
                    <a:lumMod val="75000"/>
                    <a:lumOff val="25000"/>
                  </a:schemeClr>
                </a:solidFill>
                <a:latin typeface="+mn-lt"/>
              </a:rPr>
              <a:t>variateur de fréquence</a:t>
            </a:r>
          </a:p>
        </p:txBody>
      </p:sp>
    </p:spTree>
    <p:extLst>
      <p:ext uri="{BB962C8B-B14F-4D97-AF65-F5344CB8AC3E}">
        <p14:creationId xmlns:p14="http://schemas.microsoft.com/office/powerpoint/2010/main" val="1511675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Types de moteurs électriques 2/5</a:t>
            </a:r>
          </a:p>
        </p:txBody>
      </p:sp>
      <p:sp>
        <p:nvSpPr>
          <p:cNvPr id="3" name="Espace réservé du contenu 2"/>
          <p:cNvSpPr>
            <a:spLocks noGrp="1"/>
          </p:cNvSpPr>
          <p:nvPr>
            <p:ph idx="1"/>
          </p:nvPr>
        </p:nvSpPr>
        <p:spPr>
          <a:xfrm>
            <a:off x="923849" y="2313048"/>
            <a:ext cx="4932383" cy="927863"/>
          </a:xfrm>
        </p:spPr>
        <p:txBody>
          <a:bodyPr>
            <a:normAutofit lnSpcReduction="10000"/>
          </a:bodyPr>
          <a:lstStyle/>
          <a:p>
            <a:pPr marL="0" indent="0">
              <a:buNone/>
            </a:pPr>
            <a:r>
              <a:rPr lang="fr-FR" sz="1600"/>
              <a:t>Ces moteurs sont facilement réglables en vitesse et en couple et ne nécessitent pas beaucoup d’électronique de commande même si on doit leur fournir une tension continue.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68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923849" y="1697179"/>
            <a:ext cx="5270738" cy="523220"/>
          </a:xfrm>
          <a:prstGeom prst="rect">
            <a:avLst/>
          </a:prstGeom>
        </p:spPr>
        <p:txBody>
          <a:bodyPr wrap="none">
            <a:spAutoFit/>
          </a:bodyPr>
          <a:lstStyle/>
          <a:p>
            <a:r>
              <a:rPr lang="fr-FR" b="1" dirty="0">
                <a:solidFill>
                  <a:schemeClr val="tx1"/>
                </a:solidFill>
                <a:latin typeface="+mn-lt"/>
              </a:rPr>
              <a:t>Moteur à courant continu (CC/</a:t>
            </a:r>
            <a:r>
              <a:rPr lang="fr-FR" b="1" i="1" dirty="0">
                <a:solidFill>
                  <a:schemeClr val="tx1"/>
                </a:solidFill>
                <a:latin typeface="+mn-lt"/>
              </a:rPr>
              <a:t>DC</a:t>
            </a:r>
            <a:r>
              <a:rPr lang="fr-FR" b="1" dirty="0">
                <a:solidFill>
                  <a:schemeClr val="tx1"/>
                </a:solidFill>
                <a:latin typeface="+mn-lt"/>
              </a:rPr>
              <a:t>)</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849" y="1599453"/>
            <a:ext cx="2857500" cy="2857500"/>
          </a:xfrm>
          <a:prstGeom prst="rect">
            <a:avLst/>
          </a:prstGeom>
        </p:spPr>
      </p:pic>
      <p:sp>
        <p:nvSpPr>
          <p:cNvPr id="9" name="Rectangle 8"/>
          <p:cNvSpPr/>
          <p:nvPr/>
        </p:nvSpPr>
        <p:spPr>
          <a:xfrm>
            <a:off x="931763" y="3224491"/>
            <a:ext cx="4572000" cy="1158266"/>
          </a:xfrm>
          <a:prstGeom prst="rect">
            <a:avLst/>
          </a:prstGeom>
        </p:spPr>
        <p:txBody>
          <a:bodyPr vert="horz" lIns="0" tIns="45720" rIns="0" bIns="45720" rtlCol="0">
            <a:normAutofit/>
          </a:bodyPr>
          <a:lstStyle/>
          <a:p>
            <a:pPr algn="just" eaLnBrk="1" hangingPunct="1">
              <a:lnSpc>
                <a:spcPct val="90000"/>
              </a:lnSpc>
              <a:spcBef>
                <a:spcPts val="1200"/>
              </a:spcBef>
              <a:spcAft>
                <a:spcPts val="200"/>
              </a:spcAft>
              <a:buClr>
                <a:schemeClr val="accent1"/>
              </a:buClr>
              <a:buSzPct val="100000"/>
              <a:buFont typeface="Calibri" panose="020F0502020204030204" pitchFamily="34" charset="0"/>
              <a:buNone/>
            </a:pPr>
            <a:r>
              <a:rPr lang="fr-FR" sz="1600">
                <a:solidFill>
                  <a:schemeClr val="tx1">
                    <a:lumMod val="75000"/>
                    <a:lumOff val="25000"/>
                  </a:schemeClr>
                </a:solidFill>
                <a:latin typeface="+mn-lt"/>
              </a:rPr>
              <a:t>L’inversion du sens de rotation est réalisée en inversant la polarité.</a:t>
            </a:r>
          </a:p>
          <a:p>
            <a:pPr algn="just" eaLnBrk="1" hangingPunct="1">
              <a:lnSpc>
                <a:spcPct val="90000"/>
              </a:lnSpc>
              <a:spcBef>
                <a:spcPts val="1200"/>
              </a:spcBef>
              <a:spcAft>
                <a:spcPts val="200"/>
              </a:spcAft>
              <a:buClr>
                <a:schemeClr val="accent1"/>
              </a:buClr>
              <a:buSzPct val="100000"/>
              <a:buFont typeface="Calibri" panose="020F0502020204030204" pitchFamily="34" charset="0"/>
              <a:buNone/>
            </a:pPr>
            <a:r>
              <a:rPr lang="fr-FR" sz="1600">
                <a:solidFill>
                  <a:schemeClr val="tx1">
                    <a:lumMod val="75000"/>
                    <a:lumOff val="25000"/>
                  </a:schemeClr>
                </a:solidFill>
                <a:latin typeface="+mn-lt"/>
              </a:rPr>
              <a:t>Ils sont progressivement délaissés au profit des moteurs à courant alternatif (CA).</a:t>
            </a:r>
          </a:p>
        </p:txBody>
      </p:sp>
    </p:spTree>
    <p:extLst>
      <p:ext uri="{BB962C8B-B14F-4D97-AF65-F5344CB8AC3E}">
        <p14:creationId xmlns:p14="http://schemas.microsoft.com/office/powerpoint/2010/main" val="953059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Types de moteurs électriques 3/5</a:t>
            </a:r>
          </a:p>
        </p:txBody>
      </p:sp>
      <p:sp>
        <p:nvSpPr>
          <p:cNvPr id="3" name="Espace réservé du contenu 2"/>
          <p:cNvSpPr>
            <a:spLocks noGrp="1"/>
          </p:cNvSpPr>
          <p:nvPr>
            <p:ph idx="1"/>
          </p:nvPr>
        </p:nvSpPr>
        <p:spPr>
          <a:xfrm>
            <a:off x="923849" y="2313047"/>
            <a:ext cx="4974927" cy="638497"/>
          </a:xfrm>
        </p:spPr>
        <p:txBody>
          <a:bodyPr>
            <a:normAutofit/>
          </a:bodyPr>
          <a:lstStyle/>
          <a:p>
            <a:pPr marL="0" indent="0">
              <a:buNone/>
            </a:pPr>
            <a:r>
              <a:rPr lang="fr-FR" sz="1600"/>
              <a:t>Un </a:t>
            </a:r>
            <a:r>
              <a:rPr lang="fr-FR" sz="1600" b="1"/>
              <a:t>moteur pas à pas</a:t>
            </a:r>
            <a:r>
              <a:rPr lang="fr-FR" sz="1600"/>
              <a:t> permet de transformer un train d’impulsions électriques en un mouvement angulaire.</a:t>
            </a:r>
          </a:p>
          <a:p>
            <a:pPr marL="0" indent="0">
              <a:buNone/>
            </a:pPr>
            <a:endParaRPr lang="fr-FR" sz="160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69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923849" y="1697179"/>
            <a:ext cx="2762808" cy="523220"/>
          </a:xfrm>
          <a:prstGeom prst="rect">
            <a:avLst/>
          </a:prstGeom>
        </p:spPr>
        <p:txBody>
          <a:bodyPr wrap="none">
            <a:spAutoFit/>
          </a:bodyPr>
          <a:lstStyle/>
          <a:p>
            <a:r>
              <a:rPr lang="fr-FR" b="1" dirty="0">
                <a:solidFill>
                  <a:schemeClr val="tx1"/>
                </a:solidFill>
                <a:latin typeface="+mn-lt"/>
              </a:rPr>
              <a:t>Moteur pas à pas</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90" y="3206222"/>
            <a:ext cx="2631992" cy="2224353"/>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246" y="1641419"/>
            <a:ext cx="2684680" cy="2056351"/>
          </a:xfrm>
          <a:prstGeom prst="rect">
            <a:avLst/>
          </a:prstGeom>
        </p:spPr>
      </p:pic>
      <p:sp>
        <p:nvSpPr>
          <p:cNvPr id="10" name="Espace réservé du contenu 2"/>
          <p:cNvSpPr txBox="1">
            <a:spLocks/>
          </p:cNvSpPr>
          <p:nvPr/>
        </p:nvSpPr>
        <p:spPr>
          <a:xfrm>
            <a:off x="3726852" y="4051179"/>
            <a:ext cx="4974927" cy="821763"/>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Ce type de moteur est très courant dans tous les dispositifs où l'on souhaite faire du contrôle de vitesse ou de position en boucle ouverte (positionnement et d'indexation).</a:t>
            </a:r>
          </a:p>
          <a:p>
            <a:pPr marL="0" indent="0" fontAlgn="auto">
              <a:buFont typeface="Calibri" panose="020F0502020204030204" pitchFamily="34" charset="0"/>
              <a:buNone/>
            </a:pPr>
            <a:endParaRPr kumimoji="0" lang="fr-FR" sz="1600"/>
          </a:p>
        </p:txBody>
      </p:sp>
    </p:spTree>
    <p:extLst>
      <p:ext uri="{BB962C8B-B14F-4D97-AF65-F5344CB8AC3E}">
        <p14:creationId xmlns:p14="http://schemas.microsoft.com/office/powerpoint/2010/main" val="1897198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9"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266" y="1949957"/>
            <a:ext cx="7636933" cy="4146043"/>
          </a:xfrm>
          <a:prstGeom prst="rect">
            <a:avLst/>
          </a:prstGeom>
        </p:spPr>
      </p:pic>
      <p:sp>
        <p:nvSpPr>
          <p:cNvPr id="2" name="Titre 1"/>
          <p:cNvSpPr>
            <a:spLocks noGrp="1"/>
          </p:cNvSpPr>
          <p:nvPr>
            <p:ph type="title"/>
          </p:nvPr>
        </p:nvSpPr>
        <p:spPr/>
        <p:txBody>
          <a:bodyPr>
            <a:normAutofit fontScale="90000"/>
          </a:bodyPr>
          <a:lstStyle/>
          <a:p>
            <a:r>
              <a:rPr lang="fr-FR" dirty="0"/>
              <a:t>Analyser, comprendre, concevoir</a:t>
            </a:r>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ZoneTexte 6"/>
          <p:cNvSpPr txBox="1"/>
          <p:nvPr/>
        </p:nvSpPr>
        <p:spPr>
          <a:xfrm>
            <a:off x="2598551" y="5208603"/>
            <a:ext cx="3367973" cy="523220"/>
          </a:xfrm>
          <a:prstGeom prst="rect">
            <a:avLst/>
          </a:prstGeom>
          <a:noFill/>
        </p:spPr>
        <p:txBody>
          <a:bodyPr wrap="none" rtlCol="0">
            <a:spAutoFit/>
          </a:bodyPr>
          <a:lstStyle/>
          <a:p>
            <a:r>
              <a:rPr lang="fr-FR" b="1">
                <a:solidFill>
                  <a:schemeClr val="tx1"/>
                </a:solidFill>
                <a:latin typeface="+mn-lt"/>
              </a:rPr>
              <a:t>Technologies des S.A.</a:t>
            </a:r>
          </a:p>
        </p:txBody>
      </p:sp>
      <p:sp>
        <p:nvSpPr>
          <p:cNvPr id="10" name="ZoneTexte 9"/>
          <p:cNvSpPr txBox="1"/>
          <p:nvPr/>
        </p:nvSpPr>
        <p:spPr>
          <a:xfrm>
            <a:off x="2570658" y="2124901"/>
            <a:ext cx="3423758" cy="523220"/>
          </a:xfrm>
          <a:prstGeom prst="rect">
            <a:avLst/>
          </a:prstGeom>
          <a:noFill/>
        </p:spPr>
        <p:txBody>
          <a:bodyPr wrap="none" rtlCol="0">
            <a:spAutoFit/>
          </a:bodyPr>
          <a:lstStyle/>
          <a:p>
            <a:r>
              <a:rPr lang="fr-FR" b="1">
                <a:solidFill>
                  <a:schemeClr val="tx1"/>
                </a:solidFill>
                <a:latin typeface="+mn-lt"/>
              </a:rPr>
              <a:t>Logique combinatoire</a:t>
            </a:r>
          </a:p>
        </p:txBody>
      </p:sp>
      <p:sp>
        <p:nvSpPr>
          <p:cNvPr id="11" name="ZoneTexte 10"/>
          <p:cNvSpPr txBox="1"/>
          <p:nvPr/>
        </p:nvSpPr>
        <p:spPr>
          <a:xfrm>
            <a:off x="2649718" y="3666752"/>
            <a:ext cx="3265638" cy="523220"/>
          </a:xfrm>
          <a:prstGeom prst="rect">
            <a:avLst/>
          </a:prstGeom>
          <a:noFill/>
        </p:spPr>
        <p:txBody>
          <a:bodyPr wrap="none" rtlCol="0">
            <a:spAutoFit/>
          </a:bodyPr>
          <a:lstStyle/>
          <a:p>
            <a:r>
              <a:rPr lang="fr-FR" b="1">
                <a:solidFill>
                  <a:schemeClr val="tx1"/>
                </a:solidFill>
                <a:latin typeface="+mn-lt"/>
              </a:rPr>
              <a:t>Logique séquentielle</a:t>
            </a:r>
          </a:p>
        </p:txBody>
      </p:sp>
    </p:spTree>
    <p:extLst>
      <p:ext uri="{BB962C8B-B14F-4D97-AF65-F5344CB8AC3E}">
        <p14:creationId xmlns:p14="http://schemas.microsoft.com/office/powerpoint/2010/main" val="1719477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Types de moteurs électriques 4/5</a:t>
            </a:r>
          </a:p>
        </p:txBody>
      </p:sp>
      <p:sp>
        <p:nvSpPr>
          <p:cNvPr id="3" name="Espace réservé du contenu 2"/>
          <p:cNvSpPr>
            <a:spLocks noGrp="1"/>
          </p:cNvSpPr>
          <p:nvPr>
            <p:ph idx="1"/>
          </p:nvPr>
        </p:nvSpPr>
        <p:spPr>
          <a:xfrm>
            <a:off x="923849" y="2313048"/>
            <a:ext cx="5315586" cy="1414000"/>
          </a:xfrm>
        </p:spPr>
        <p:txBody>
          <a:bodyPr>
            <a:normAutofit/>
          </a:bodyPr>
          <a:lstStyle/>
          <a:p>
            <a:pPr marL="0" indent="0">
              <a:buNone/>
            </a:pPr>
            <a:r>
              <a:rPr lang="fr-FR" sz="1500"/>
              <a:t>M</a:t>
            </a:r>
            <a:r>
              <a:rPr lang="fr-FR" sz="1500" b="1"/>
              <a:t>oteur sans balais</a:t>
            </a:r>
            <a:r>
              <a:rPr lang="fr-FR" sz="1500"/>
              <a:t>, ou « </a:t>
            </a:r>
            <a:r>
              <a:rPr lang="fr-FR" sz="1500" b="1"/>
              <a:t>moteur </a:t>
            </a:r>
            <a:r>
              <a:rPr lang="fr-FR" sz="1500" b="1" i="1"/>
              <a:t>brushless</a:t>
            </a:r>
            <a:r>
              <a:rPr lang="fr-FR" sz="1500"/>
              <a:t> », ou </a:t>
            </a:r>
            <a:r>
              <a:rPr lang="fr-FR" sz="1500" b="1"/>
              <a:t>machine synchrone auto-pilotée à aimants permanents</a:t>
            </a:r>
            <a:r>
              <a:rPr lang="fr-FR" sz="1500"/>
              <a:t>, c’est une machine électrique de la catégorie des machines synchrones</a:t>
            </a:r>
            <a:r>
              <a:rPr lang="fr-FR" sz="1500" baseline="30000"/>
              <a:t>,</a:t>
            </a:r>
            <a:r>
              <a:rPr lang="fr-FR" sz="1500"/>
              <a:t> dont le rotor est constitué d'un ou de plusieurs aimants permanents, et peut être pourvu d'un </a:t>
            </a:r>
            <a:r>
              <a:rPr lang="fr-FR" sz="1500" i="1"/>
              <a:t>capteur de position rotorique</a:t>
            </a:r>
            <a:r>
              <a:rPr lang="fr-FR" sz="1500"/>
              <a:t> (capteur à effet Hall, synchro-résolver, codeur incrémental…).</a:t>
            </a:r>
          </a:p>
          <a:p>
            <a:pPr marL="0" indent="0">
              <a:buNone/>
            </a:pPr>
            <a:endParaRPr lang="fr-FR" sz="160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923849" y="1697179"/>
            <a:ext cx="5229701" cy="523220"/>
          </a:xfrm>
          <a:prstGeom prst="rect">
            <a:avLst/>
          </a:prstGeom>
        </p:spPr>
        <p:txBody>
          <a:bodyPr wrap="none">
            <a:spAutoFit/>
          </a:bodyPr>
          <a:lstStyle/>
          <a:p>
            <a:r>
              <a:rPr lang="fr-FR" b="1" dirty="0">
                <a:solidFill>
                  <a:schemeClr val="tx1"/>
                </a:solidFill>
                <a:latin typeface="+mn-lt"/>
              </a:rPr>
              <a:t>Moteur brushless à courant direct</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772" y="3497124"/>
            <a:ext cx="2102198" cy="2047199"/>
          </a:xfrm>
          <a:prstGeom prst="rect">
            <a:avLst/>
          </a:prstGeom>
        </p:spPr>
      </p:pic>
      <p:sp>
        <p:nvSpPr>
          <p:cNvPr id="11" name="Rectangle 10"/>
          <p:cNvSpPr/>
          <p:nvPr/>
        </p:nvSpPr>
        <p:spPr>
          <a:xfrm>
            <a:off x="5477951" y="5540085"/>
            <a:ext cx="1468447" cy="301952"/>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200">
                <a:solidFill>
                  <a:schemeClr val="tx1">
                    <a:lumMod val="75000"/>
                    <a:lumOff val="25000"/>
                  </a:schemeClr>
                </a:solidFill>
                <a:latin typeface="+mn-lt"/>
              </a:rPr>
              <a:t>Moteur brushless DC</a:t>
            </a:r>
          </a:p>
        </p:txBody>
      </p:sp>
    </p:spTree>
    <p:extLst>
      <p:ext uri="{BB962C8B-B14F-4D97-AF65-F5344CB8AC3E}">
        <p14:creationId xmlns:p14="http://schemas.microsoft.com/office/powerpoint/2010/main" val="940129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Types de moteurs électriques 5/5</a:t>
            </a:r>
          </a:p>
        </p:txBody>
      </p:sp>
      <p:sp>
        <p:nvSpPr>
          <p:cNvPr id="3" name="Espace réservé du contenu 2"/>
          <p:cNvSpPr>
            <a:spLocks noGrp="1"/>
          </p:cNvSpPr>
          <p:nvPr>
            <p:ph idx="1"/>
          </p:nvPr>
        </p:nvSpPr>
        <p:spPr>
          <a:xfrm>
            <a:off x="923849" y="2313048"/>
            <a:ext cx="4024669" cy="1194082"/>
          </a:xfrm>
        </p:spPr>
        <p:txBody>
          <a:bodyPr>
            <a:normAutofit/>
          </a:bodyPr>
          <a:lstStyle/>
          <a:p>
            <a:pPr marL="0" indent="0">
              <a:buNone/>
            </a:pPr>
            <a:r>
              <a:rPr lang="fr-FR" sz="1200"/>
              <a:t>Un moteur linéaire est une solution d'entraînement qui se distingue d'un moteur rotatif. Contrairement à une machine rotative, un moteur linéaire ne génère </a:t>
            </a:r>
            <a:r>
              <a:rPr lang="fr-FR" sz="1200" b="1"/>
              <a:t>aucun moteur rotatif</a:t>
            </a:r>
            <a:r>
              <a:rPr lang="fr-FR" sz="1200"/>
              <a:t> de l'objet à entraîner mais le déplace de façon linéaire ou le long d'une ligne incurvée. Tandis qu’un moteur rotatif produit un couple, un moteur linéaire produit une force.</a:t>
            </a:r>
          </a:p>
          <a:p>
            <a:pPr marL="0" indent="0">
              <a:buNone/>
            </a:pPr>
            <a:endParaRPr lang="fr-FR" sz="120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923849" y="1697179"/>
            <a:ext cx="2797817" cy="523220"/>
          </a:xfrm>
          <a:prstGeom prst="rect">
            <a:avLst/>
          </a:prstGeom>
        </p:spPr>
        <p:txBody>
          <a:bodyPr wrap="none">
            <a:spAutoFit/>
          </a:bodyPr>
          <a:lstStyle/>
          <a:p>
            <a:r>
              <a:rPr lang="fr-FR" b="1" dirty="0">
                <a:solidFill>
                  <a:schemeClr val="tx1"/>
                </a:solidFill>
                <a:latin typeface="+mn-lt"/>
              </a:rPr>
              <a:t>Moteurs linéaires</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768" y="2302456"/>
            <a:ext cx="3189350" cy="2551480"/>
          </a:xfrm>
          <a:prstGeom prst="rect">
            <a:avLst/>
          </a:prstGeom>
        </p:spPr>
      </p:pic>
      <p:sp>
        <p:nvSpPr>
          <p:cNvPr id="10" name="Rectangle 9"/>
          <p:cNvSpPr/>
          <p:nvPr/>
        </p:nvSpPr>
        <p:spPr>
          <a:xfrm>
            <a:off x="6364941" y="4798965"/>
            <a:ext cx="1835997" cy="292987"/>
          </a:xfrm>
          <a:prstGeom prst="rect">
            <a:avLst/>
          </a:prstGeom>
        </p:spPr>
        <p:txBody>
          <a:bodyPr vert="horz" lIns="0" tIns="45720" rIns="0" bIns="45720" rtlCol="0">
            <a:noAutofit/>
          </a:bodyPr>
          <a:lstStyle/>
          <a:p>
            <a:pPr algn="just" eaLnBrk="1" hangingPunct="1">
              <a:lnSpc>
                <a:spcPct val="90000"/>
              </a:lnSpc>
              <a:spcBef>
                <a:spcPts val="1200"/>
              </a:spcBef>
              <a:spcAft>
                <a:spcPts val="200"/>
              </a:spcAft>
              <a:buClr>
                <a:schemeClr val="accent1"/>
              </a:buClr>
              <a:buSzPct val="100000"/>
            </a:pPr>
            <a:r>
              <a:rPr lang="fr-FR" sz="1200">
                <a:solidFill>
                  <a:schemeClr val="tx1">
                    <a:lumMod val="75000"/>
                    <a:lumOff val="25000"/>
                  </a:schemeClr>
                </a:solidFill>
                <a:latin typeface="+mn-lt"/>
              </a:rPr>
              <a:t>Portique à moteurs linéaires</a:t>
            </a:r>
          </a:p>
        </p:txBody>
      </p:sp>
    </p:spTree>
    <p:extLst>
      <p:ext uri="{BB962C8B-B14F-4D97-AF65-F5344CB8AC3E}">
        <p14:creationId xmlns:p14="http://schemas.microsoft.com/office/powerpoint/2010/main" val="1410793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Actionneurs pneumatiques 1/2</a:t>
            </a:r>
          </a:p>
        </p:txBody>
      </p:sp>
      <p:sp>
        <p:nvSpPr>
          <p:cNvPr id="3" name="Espace réservé du contenu 2"/>
          <p:cNvSpPr>
            <a:spLocks noGrp="1"/>
          </p:cNvSpPr>
          <p:nvPr>
            <p:ph idx="1"/>
          </p:nvPr>
        </p:nvSpPr>
        <p:spPr>
          <a:xfrm>
            <a:off x="822960" y="1556952"/>
            <a:ext cx="5635713" cy="364445"/>
          </a:xfrm>
        </p:spPr>
        <p:txBody>
          <a:bodyPr>
            <a:normAutofit/>
          </a:bodyPr>
          <a:lstStyle/>
          <a:p>
            <a:pPr marL="0" indent="0">
              <a:buNone/>
            </a:pPr>
            <a:r>
              <a:rPr lang="fr-FR" sz="1600"/>
              <a:t>Les actionneurs pneumatiques les plus répandus sont les vérins.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16" name="Espace réservé du contenu 2"/>
          <p:cNvSpPr txBox="1">
            <a:spLocks/>
          </p:cNvSpPr>
          <p:nvPr/>
        </p:nvSpPr>
        <p:spPr>
          <a:xfrm>
            <a:off x="706058" y="4282635"/>
            <a:ext cx="2002418" cy="1863524"/>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ts val="160"/>
              </a:lnSpc>
            </a:pPr>
            <a:r>
              <a:rPr lang="fr-FR" sz="800" b="1"/>
              <a:t>1- corps du vérin </a:t>
            </a:r>
            <a:endParaRPr lang="fr-FR" sz="800"/>
          </a:p>
          <a:p>
            <a:pPr>
              <a:lnSpc>
                <a:spcPts val="160"/>
              </a:lnSpc>
            </a:pPr>
            <a:r>
              <a:rPr lang="fr-FR" sz="800" b="1"/>
              <a:t>2- culasse arrière </a:t>
            </a:r>
            <a:endParaRPr lang="fr-FR" sz="800"/>
          </a:p>
          <a:p>
            <a:pPr>
              <a:lnSpc>
                <a:spcPts val="160"/>
              </a:lnSpc>
            </a:pPr>
            <a:r>
              <a:rPr lang="fr-FR" sz="800" b="1"/>
              <a:t>3- culasse avant </a:t>
            </a:r>
            <a:endParaRPr lang="fr-FR" sz="800"/>
          </a:p>
          <a:p>
            <a:pPr>
              <a:lnSpc>
                <a:spcPts val="160"/>
              </a:lnSpc>
            </a:pPr>
            <a:r>
              <a:rPr lang="fr-FR" sz="800" b="1"/>
              <a:t>4- tige de vérin </a:t>
            </a:r>
            <a:endParaRPr lang="fr-FR" sz="800"/>
          </a:p>
          <a:p>
            <a:pPr>
              <a:lnSpc>
                <a:spcPts val="160"/>
              </a:lnSpc>
            </a:pPr>
            <a:r>
              <a:rPr lang="fr-FR" sz="800" b="1"/>
              <a:t>5- coussinet </a:t>
            </a:r>
            <a:endParaRPr lang="fr-FR" sz="800"/>
          </a:p>
          <a:p>
            <a:pPr>
              <a:lnSpc>
                <a:spcPts val="160"/>
              </a:lnSpc>
            </a:pPr>
            <a:r>
              <a:rPr lang="fr-FR" sz="800" b="1"/>
              <a:t>6- joint racleur avec joint à lèvres intégré </a:t>
            </a:r>
            <a:endParaRPr lang="fr-FR" sz="800"/>
          </a:p>
          <a:p>
            <a:pPr>
              <a:lnSpc>
                <a:spcPts val="160"/>
              </a:lnSpc>
            </a:pPr>
            <a:r>
              <a:rPr lang="fr-FR" sz="800" b="1"/>
              <a:t>7- joint à lèvres </a:t>
            </a:r>
            <a:endParaRPr lang="fr-FR" sz="800"/>
          </a:p>
          <a:p>
            <a:pPr>
              <a:lnSpc>
                <a:spcPts val="160"/>
              </a:lnSpc>
            </a:pPr>
            <a:r>
              <a:rPr lang="fr-FR" sz="800" b="1"/>
              <a:t>8- bague de guidage </a:t>
            </a:r>
            <a:endParaRPr lang="fr-FR" sz="800"/>
          </a:p>
          <a:p>
            <a:pPr>
              <a:lnSpc>
                <a:spcPts val="160"/>
              </a:lnSpc>
            </a:pPr>
            <a:r>
              <a:rPr lang="fr-FR" sz="800" b="1"/>
              <a:t>9- piston </a:t>
            </a:r>
            <a:endParaRPr lang="fr-FR" sz="800"/>
          </a:p>
        </p:txBody>
      </p:sp>
      <p:sp>
        <p:nvSpPr>
          <p:cNvPr id="17" name="Espace réservé du contenu 2"/>
          <p:cNvSpPr txBox="1">
            <a:spLocks/>
          </p:cNvSpPr>
          <p:nvPr/>
        </p:nvSpPr>
        <p:spPr>
          <a:xfrm>
            <a:off x="801739" y="1871396"/>
            <a:ext cx="5784256" cy="501414"/>
          </a:xfrm>
          <a:prstGeom prst="rect">
            <a:avLst/>
          </a:prstGeom>
        </p:spPr>
        <p:txBody>
          <a:bodyPr vert="horz" lIns="0" tIns="45720" rIns="0" bIns="45720" rtlCol="0">
            <a:normAutofit fontScale="925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sz="1600"/>
              <a:t>Un vérin transforme l’énergie d’un fluide sous pression en énergie mécanique. Dans notre cas, il s’agit d’air comprimé.</a:t>
            </a:r>
          </a:p>
        </p:txBody>
      </p:sp>
      <p:sp>
        <p:nvSpPr>
          <p:cNvPr id="32" name="Espace réservé du contenu 2"/>
          <p:cNvSpPr txBox="1">
            <a:spLocks/>
          </p:cNvSpPr>
          <p:nvPr/>
        </p:nvSpPr>
        <p:spPr>
          <a:xfrm>
            <a:off x="4826643" y="2687255"/>
            <a:ext cx="3923818" cy="1016644"/>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fr-FR" sz="1400"/>
              <a:t>Un vérin est constitué de 2 chambres dans lesquelles peut entrer l’air comprimé.</a:t>
            </a:r>
          </a:p>
          <a:p>
            <a:pPr marL="0" indent="0">
              <a:buNone/>
            </a:pPr>
            <a:r>
              <a:rPr lang="fr-FR" sz="1400"/>
              <a:t>En bleu clair sur le schéma, la chambre arrière du vérin. En bleu foncé, la chambre avant  du vérin.</a:t>
            </a:r>
          </a:p>
        </p:txBody>
      </p:sp>
      <p:pic>
        <p:nvPicPr>
          <p:cNvPr id="33" name="Image 32"/>
          <p:cNvPicPr>
            <a:picLocks noChangeAspect="1"/>
          </p:cNvPicPr>
          <p:nvPr/>
        </p:nvPicPr>
        <p:blipFill>
          <a:blip r:embed="rId3"/>
          <a:stretch>
            <a:fillRect/>
          </a:stretch>
        </p:blipFill>
        <p:spPr>
          <a:xfrm>
            <a:off x="1157469" y="2404848"/>
            <a:ext cx="3171463" cy="1848315"/>
          </a:xfrm>
          <a:prstGeom prst="rect">
            <a:avLst/>
          </a:prstGeom>
        </p:spPr>
      </p:pic>
      <p:sp>
        <p:nvSpPr>
          <p:cNvPr id="15" name="Rectangle 14"/>
          <p:cNvSpPr/>
          <p:nvPr/>
        </p:nvSpPr>
        <p:spPr>
          <a:xfrm>
            <a:off x="727080" y="2351262"/>
            <a:ext cx="4400505" cy="338554"/>
          </a:xfrm>
          <a:prstGeom prst="rect">
            <a:avLst/>
          </a:prstGeom>
        </p:spPr>
        <p:txBody>
          <a:bodyPr wrap="square">
            <a:spAutoFit/>
          </a:bodyPr>
          <a:lstStyle/>
          <a:p>
            <a:r>
              <a:rPr lang="fr-FR" sz="1600" b="1" dirty="0">
                <a:solidFill>
                  <a:schemeClr val="tx1"/>
                </a:solidFill>
                <a:latin typeface="+mn-lt"/>
              </a:rPr>
              <a:t>Fonctionnement du vérin à tige double effet</a:t>
            </a:r>
          </a:p>
        </p:txBody>
      </p:sp>
      <p:sp>
        <p:nvSpPr>
          <p:cNvPr id="34" name="Rectangle 33"/>
          <p:cNvSpPr/>
          <p:nvPr/>
        </p:nvSpPr>
        <p:spPr>
          <a:xfrm>
            <a:off x="4826643" y="3773346"/>
            <a:ext cx="3923818" cy="1990847"/>
          </a:xfrm>
          <a:prstGeom prst="rect">
            <a:avLst/>
          </a:prstGeom>
        </p:spPr>
        <p:txBody>
          <a:bodyPr vert="horz" lIns="0" tIns="45720" rIns="0" bIns="45720" rtlCol="0">
            <a:noAutofit/>
          </a:bodyPr>
          <a:lstStyle/>
          <a:p>
            <a:pPr algn="just" eaLnBrk="1" hangingPunct="1">
              <a:lnSpc>
                <a:spcPct val="90000"/>
              </a:lnSpc>
              <a:spcBef>
                <a:spcPts val="1200"/>
              </a:spcBef>
              <a:spcAft>
                <a:spcPts val="200"/>
              </a:spcAft>
              <a:buClr>
                <a:schemeClr val="accent1"/>
              </a:buClr>
              <a:buSzPct val="100000"/>
            </a:pPr>
            <a:r>
              <a:rPr lang="fr-FR" sz="1400">
                <a:solidFill>
                  <a:schemeClr val="tx1">
                    <a:lumMod val="75000"/>
                    <a:lumOff val="25000"/>
                  </a:schemeClr>
                </a:solidFill>
                <a:latin typeface="+mn-lt"/>
              </a:rPr>
              <a:t>C'est l'air comprimé qui, en pénétrant dans l'une des chambres, pousse le piston dans un sens ou dans l’autre. La tige se déplace en conséquence.</a:t>
            </a:r>
          </a:p>
          <a:p>
            <a:pPr algn="just" eaLnBrk="1" hangingPunct="1">
              <a:lnSpc>
                <a:spcPct val="90000"/>
              </a:lnSpc>
              <a:spcBef>
                <a:spcPts val="1200"/>
              </a:spcBef>
              <a:spcAft>
                <a:spcPts val="200"/>
              </a:spcAft>
              <a:buClr>
                <a:schemeClr val="accent1"/>
              </a:buClr>
              <a:buSzPct val="100000"/>
            </a:pPr>
            <a:r>
              <a:rPr lang="fr-FR" sz="1400">
                <a:solidFill>
                  <a:schemeClr val="tx1">
                    <a:lumMod val="75000"/>
                    <a:lumOff val="25000"/>
                  </a:schemeClr>
                </a:solidFill>
                <a:latin typeface="+mn-lt"/>
              </a:rPr>
              <a:t>L'air présent dans l'autre chambre est en même temps chassé et évacué du corps du vérin (échappement). Cette alternance pression/échappement s’effectue grâce à un pré-actionneur : le distributeur.</a:t>
            </a:r>
          </a:p>
        </p:txBody>
      </p:sp>
    </p:spTree>
    <p:extLst>
      <p:ext uri="{BB962C8B-B14F-4D97-AF65-F5344CB8AC3E}">
        <p14:creationId xmlns:p14="http://schemas.microsoft.com/office/powerpoint/2010/main" val="1660623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dissolve">
                                      <p:cBhvr>
                                        <p:cTn id="14" dur="500"/>
                                        <p:tgtEl>
                                          <p:spTgt spid="33"/>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2" grpId="0"/>
      <p:bldP spid="15" grpId="0"/>
      <p:bldP spid="3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Actionneurs pneumatiques 1/2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06" y="2442576"/>
            <a:ext cx="5819775" cy="3019425"/>
          </a:xfrm>
          <a:prstGeom prst="rect">
            <a:avLst/>
          </a:prstGeom>
        </p:spPr>
      </p:pic>
      <p:sp>
        <p:nvSpPr>
          <p:cNvPr id="15" name="Rectangle 14"/>
          <p:cNvSpPr/>
          <p:nvPr/>
        </p:nvSpPr>
        <p:spPr>
          <a:xfrm>
            <a:off x="923849" y="1784100"/>
            <a:ext cx="3679662" cy="523220"/>
          </a:xfrm>
          <a:prstGeom prst="rect">
            <a:avLst/>
          </a:prstGeom>
        </p:spPr>
        <p:txBody>
          <a:bodyPr wrap="none">
            <a:spAutoFit/>
          </a:bodyPr>
          <a:lstStyle/>
          <a:p>
            <a:r>
              <a:rPr lang="fr-FR" b="1" dirty="0">
                <a:solidFill>
                  <a:schemeClr val="tx1"/>
                </a:solidFill>
                <a:latin typeface="+mn-lt"/>
              </a:rPr>
              <a:t>Vérin simple effet (VSE)</a:t>
            </a:r>
          </a:p>
        </p:txBody>
      </p:sp>
      <p:sp>
        <p:nvSpPr>
          <p:cNvPr id="16" name="Espace réservé du contenu 2"/>
          <p:cNvSpPr txBox="1">
            <a:spLocks/>
          </p:cNvSpPr>
          <p:nvPr/>
        </p:nvSpPr>
        <p:spPr>
          <a:xfrm>
            <a:off x="6690359" y="2506718"/>
            <a:ext cx="2136141" cy="2100648"/>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lang="fr-FR" sz="1800"/>
              <a:t>Ce vérin produit l’effort dans un seul sens. Il n’est donc alimenté que d’un seul coté du piston. Le retour à la position initiale s’effectue en général par un ressort. </a:t>
            </a:r>
            <a:endParaRPr kumimoji="0" lang="fr-FR" sz="1800"/>
          </a:p>
        </p:txBody>
      </p:sp>
    </p:spTree>
    <p:extLst>
      <p:ext uri="{BB962C8B-B14F-4D97-AF65-F5344CB8AC3E}">
        <p14:creationId xmlns:p14="http://schemas.microsoft.com/office/powerpoint/2010/main" val="56224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Actionneurs pneumatiques  2/2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07" y="2657967"/>
            <a:ext cx="5183094" cy="2559152"/>
          </a:xfrm>
          <a:prstGeom prst="rect">
            <a:avLst/>
          </a:prstGeom>
        </p:spPr>
      </p:pic>
      <p:sp>
        <p:nvSpPr>
          <p:cNvPr id="15" name="Rectangle 14"/>
          <p:cNvSpPr/>
          <p:nvPr/>
        </p:nvSpPr>
        <p:spPr>
          <a:xfrm>
            <a:off x="860349" y="1721084"/>
            <a:ext cx="3792770" cy="523220"/>
          </a:xfrm>
          <a:prstGeom prst="rect">
            <a:avLst/>
          </a:prstGeom>
        </p:spPr>
        <p:txBody>
          <a:bodyPr wrap="none">
            <a:spAutoFit/>
          </a:bodyPr>
          <a:lstStyle/>
          <a:p>
            <a:r>
              <a:rPr lang="fr-FR" b="1" dirty="0">
                <a:solidFill>
                  <a:schemeClr val="tx1"/>
                </a:solidFill>
                <a:latin typeface="+mn-lt"/>
              </a:rPr>
              <a:t>Vérin double effet (VDE)</a:t>
            </a:r>
          </a:p>
        </p:txBody>
      </p:sp>
      <p:sp>
        <p:nvSpPr>
          <p:cNvPr id="16" name="Espace réservé du contenu 2"/>
          <p:cNvSpPr txBox="1">
            <a:spLocks/>
          </p:cNvSpPr>
          <p:nvPr/>
        </p:nvSpPr>
        <p:spPr>
          <a:xfrm>
            <a:off x="6156959" y="2649152"/>
            <a:ext cx="2542541" cy="2494348"/>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lang="fr-FR"/>
              <a:t>Dans un vérin double effet, la sortie et la rentrée de la tige s’effectue par l’application de la pression, alternativement, de part et d’autre du piston. Les vérins double effet sont utilisés lorsqu’on a besoin d’efforts importants dans les deux sens.</a:t>
            </a:r>
            <a:endParaRPr kumimoji="0" lang="fr-FR"/>
          </a:p>
        </p:txBody>
      </p:sp>
    </p:spTree>
    <p:extLst>
      <p:ext uri="{BB962C8B-B14F-4D97-AF65-F5344CB8AC3E}">
        <p14:creationId xmlns:p14="http://schemas.microsoft.com/office/powerpoint/2010/main" val="1558472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a:t>Force disponible en bout de tige  1/2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2108200"/>
            <a:ext cx="3380232" cy="110642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0" y="4559300"/>
            <a:ext cx="3380232" cy="1106424"/>
          </a:xfrm>
          <a:prstGeom prst="rect">
            <a:avLst/>
          </a:prstGeom>
        </p:spPr>
      </p:pic>
      <p:sp>
        <p:nvSpPr>
          <p:cNvPr id="13" name="Rectangle 12"/>
          <p:cNvSpPr/>
          <p:nvPr/>
        </p:nvSpPr>
        <p:spPr>
          <a:xfrm>
            <a:off x="942041" y="1801765"/>
            <a:ext cx="264459" cy="268335"/>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S</a:t>
            </a:r>
            <a:r>
              <a:rPr lang="fr-FR" sz="1600" baseline="-25000">
                <a:solidFill>
                  <a:schemeClr val="tx1">
                    <a:lumMod val="75000"/>
                    <a:lumOff val="25000"/>
                  </a:schemeClr>
                </a:solidFill>
                <a:latin typeface="+mn-lt"/>
              </a:rPr>
              <a:t>1</a:t>
            </a:r>
          </a:p>
        </p:txBody>
      </p:sp>
      <p:sp>
        <p:nvSpPr>
          <p:cNvPr id="14" name="Rectangle 13"/>
          <p:cNvSpPr/>
          <p:nvPr/>
        </p:nvSpPr>
        <p:spPr>
          <a:xfrm>
            <a:off x="1691341" y="2462165"/>
            <a:ext cx="264459" cy="268335"/>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p</a:t>
            </a:r>
          </a:p>
        </p:txBody>
      </p:sp>
      <p:sp>
        <p:nvSpPr>
          <p:cNvPr id="17" name="Rectangle 16"/>
          <p:cNvSpPr/>
          <p:nvPr/>
        </p:nvSpPr>
        <p:spPr>
          <a:xfrm>
            <a:off x="916641" y="4176665"/>
            <a:ext cx="264459" cy="268335"/>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S</a:t>
            </a:r>
            <a:r>
              <a:rPr lang="fr-FR" sz="1600" baseline="-25000">
                <a:solidFill>
                  <a:schemeClr val="tx1">
                    <a:lumMod val="75000"/>
                    <a:lumOff val="25000"/>
                  </a:schemeClr>
                </a:solidFill>
                <a:latin typeface="+mn-lt"/>
              </a:rPr>
              <a:t>1</a:t>
            </a:r>
          </a:p>
        </p:txBody>
      </p:sp>
      <p:sp>
        <p:nvSpPr>
          <p:cNvPr id="18" name="Rectangle 17"/>
          <p:cNvSpPr/>
          <p:nvPr/>
        </p:nvSpPr>
        <p:spPr>
          <a:xfrm>
            <a:off x="1665941" y="4837065"/>
            <a:ext cx="264459" cy="268335"/>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p</a:t>
            </a:r>
          </a:p>
        </p:txBody>
      </p:sp>
      <p:sp>
        <p:nvSpPr>
          <p:cNvPr id="19" name="Rectangle 18"/>
          <p:cNvSpPr/>
          <p:nvPr/>
        </p:nvSpPr>
        <p:spPr>
          <a:xfrm>
            <a:off x="2681941" y="1801765"/>
            <a:ext cx="264459" cy="268335"/>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S</a:t>
            </a:r>
            <a:r>
              <a:rPr lang="fr-FR" sz="1600" baseline="-25000">
                <a:solidFill>
                  <a:schemeClr val="tx1">
                    <a:lumMod val="75000"/>
                    <a:lumOff val="25000"/>
                  </a:schemeClr>
                </a:solidFill>
                <a:latin typeface="+mn-lt"/>
              </a:rPr>
              <a:t>2</a:t>
            </a:r>
          </a:p>
        </p:txBody>
      </p:sp>
      <p:sp>
        <p:nvSpPr>
          <p:cNvPr id="20" name="Rectangle 19"/>
          <p:cNvSpPr/>
          <p:nvPr/>
        </p:nvSpPr>
        <p:spPr>
          <a:xfrm>
            <a:off x="4935077" y="1928765"/>
            <a:ext cx="2058425" cy="2084435"/>
          </a:xfrm>
          <a:prstGeom prst="rect">
            <a:avLst/>
          </a:prstGeom>
        </p:spPr>
        <p:txBody>
          <a:bodyPr vert="horz" lIns="0" tIns="45720" rIns="0" bIns="45720" rtlCol="0">
            <a:noAutofit/>
          </a:bodyPr>
          <a:lstStyle/>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En sortie :</a:t>
            </a:r>
          </a:p>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F</a:t>
            </a:r>
            <a:r>
              <a:rPr lang="fr-FR" sz="1600" baseline="-25000">
                <a:solidFill>
                  <a:schemeClr val="tx1">
                    <a:lumMod val="75000"/>
                    <a:lumOff val="25000"/>
                  </a:schemeClr>
                </a:solidFill>
                <a:latin typeface="+mn-lt"/>
              </a:rPr>
              <a:t>1</a:t>
            </a:r>
            <a:r>
              <a:rPr lang="fr-FR" sz="1600">
                <a:solidFill>
                  <a:schemeClr val="tx1">
                    <a:lumMod val="75000"/>
                    <a:lumOff val="25000"/>
                  </a:schemeClr>
                </a:solidFill>
                <a:latin typeface="+mn-lt"/>
              </a:rPr>
              <a:t> = pS</a:t>
            </a:r>
            <a:r>
              <a:rPr lang="fr-FR" sz="1600" baseline="-25000">
                <a:solidFill>
                  <a:schemeClr val="tx1">
                    <a:lumMod val="75000"/>
                    <a:lumOff val="25000"/>
                  </a:schemeClr>
                </a:solidFill>
                <a:latin typeface="+mn-lt"/>
              </a:rPr>
              <a:t>1</a:t>
            </a:r>
          </a:p>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En rentrée :</a:t>
            </a:r>
          </a:p>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F</a:t>
            </a:r>
            <a:r>
              <a:rPr lang="fr-FR" sz="1600" baseline="-25000">
                <a:solidFill>
                  <a:schemeClr val="tx1">
                    <a:lumMod val="75000"/>
                    <a:lumOff val="25000"/>
                  </a:schemeClr>
                </a:solidFill>
                <a:latin typeface="+mn-lt"/>
              </a:rPr>
              <a:t>2</a:t>
            </a:r>
            <a:r>
              <a:rPr lang="fr-FR" sz="1600">
                <a:solidFill>
                  <a:schemeClr val="tx1">
                    <a:lumMod val="75000"/>
                    <a:lumOff val="25000"/>
                  </a:schemeClr>
                </a:solidFill>
                <a:latin typeface="+mn-lt"/>
              </a:rPr>
              <a:t> = pS</a:t>
            </a:r>
            <a:r>
              <a:rPr lang="fr-FR" sz="1600" baseline="-25000">
                <a:solidFill>
                  <a:schemeClr val="tx1">
                    <a:lumMod val="75000"/>
                    <a:lumOff val="25000"/>
                  </a:schemeClr>
                </a:solidFill>
                <a:latin typeface="+mn-lt"/>
              </a:rPr>
              <a:t>2</a:t>
            </a:r>
          </a:p>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S</a:t>
            </a:r>
            <a:r>
              <a:rPr lang="fr-FR" sz="1600" baseline="-25000">
                <a:solidFill>
                  <a:schemeClr val="tx1">
                    <a:lumMod val="75000"/>
                    <a:lumOff val="25000"/>
                  </a:schemeClr>
                </a:solidFill>
                <a:latin typeface="+mn-lt"/>
              </a:rPr>
              <a:t>2</a:t>
            </a:r>
            <a:r>
              <a:rPr lang="fr-FR" sz="1600">
                <a:solidFill>
                  <a:schemeClr val="tx1">
                    <a:lumMod val="75000"/>
                    <a:lumOff val="25000"/>
                  </a:schemeClr>
                </a:solidFill>
                <a:latin typeface="+mn-lt"/>
              </a:rPr>
              <a:t> &lt; S</a:t>
            </a:r>
            <a:r>
              <a:rPr lang="fr-FR" sz="1600" baseline="-25000">
                <a:solidFill>
                  <a:schemeClr val="tx1">
                    <a:lumMod val="75000"/>
                    <a:lumOff val="25000"/>
                  </a:schemeClr>
                </a:solidFill>
                <a:latin typeface="+mn-lt"/>
              </a:rPr>
              <a:t>1 </a:t>
            </a:r>
            <a:r>
              <a:rPr lang="fr-FR" sz="1600">
                <a:solidFill>
                  <a:schemeClr val="tx1">
                    <a:lumMod val="75000"/>
                    <a:lumOff val="25000"/>
                  </a:schemeClr>
                </a:solidFill>
                <a:latin typeface="+mn-lt"/>
              </a:rPr>
              <a:t> =&gt; F</a:t>
            </a:r>
            <a:r>
              <a:rPr lang="fr-FR" sz="1600" baseline="-25000">
                <a:solidFill>
                  <a:schemeClr val="tx1">
                    <a:lumMod val="75000"/>
                    <a:lumOff val="25000"/>
                  </a:schemeClr>
                </a:solidFill>
                <a:latin typeface="+mn-lt"/>
              </a:rPr>
              <a:t>2</a:t>
            </a:r>
            <a:r>
              <a:rPr lang="fr-FR" sz="1600">
                <a:solidFill>
                  <a:schemeClr val="tx1">
                    <a:lumMod val="75000"/>
                    <a:lumOff val="25000"/>
                  </a:schemeClr>
                </a:solidFill>
                <a:latin typeface="+mn-lt"/>
              </a:rPr>
              <a:t> &lt; F</a:t>
            </a:r>
            <a:r>
              <a:rPr lang="fr-FR" sz="1600" baseline="-25000">
                <a:solidFill>
                  <a:schemeClr val="tx1">
                    <a:lumMod val="75000"/>
                    <a:lumOff val="25000"/>
                  </a:schemeClr>
                </a:solidFill>
                <a:latin typeface="+mn-lt"/>
              </a:rPr>
              <a:t>1</a:t>
            </a:r>
          </a:p>
          <a:p>
            <a:pPr eaLnBrk="1" hangingPunct="1">
              <a:lnSpc>
                <a:spcPct val="90000"/>
              </a:lnSpc>
              <a:spcBef>
                <a:spcPts val="1200"/>
              </a:spcBef>
              <a:spcAft>
                <a:spcPts val="200"/>
              </a:spcAft>
              <a:buClr>
                <a:schemeClr val="accent1"/>
              </a:buClr>
              <a:buSzPct val="100000"/>
            </a:pPr>
            <a:endParaRPr lang="fr-FR" sz="1600" baseline="-25000">
              <a:solidFill>
                <a:schemeClr val="tx1">
                  <a:lumMod val="75000"/>
                  <a:lumOff val="25000"/>
                </a:schemeClr>
              </a:solidFill>
              <a:latin typeface="+mn-lt"/>
            </a:endParaRPr>
          </a:p>
        </p:txBody>
      </p:sp>
      <p:cxnSp>
        <p:nvCxnSpPr>
          <p:cNvPr id="12" name="Connecteur droit avec flèche 11"/>
          <p:cNvCxnSpPr>
            <a:stCxn id="13" idx="2"/>
          </p:cNvCxnSpPr>
          <p:nvPr/>
        </p:nvCxnSpPr>
        <p:spPr>
          <a:xfrm>
            <a:off x="1074271" y="2070100"/>
            <a:ext cx="1033929" cy="355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1086971" y="4483100"/>
            <a:ext cx="1033929" cy="355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stCxn id="19" idx="2"/>
          </p:cNvCxnSpPr>
          <p:nvPr/>
        </p:nvCxnSpPr>
        <p:spPr>
          <a:xfrm flipH="1">
            <a:off x="2399441" y="2070100"/>
            <a:ext cx="414730" cy="3843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869057" y="1459829"/>
            <a:ext cx="2108334" cy="400110"/>
          </a:xfrm>
          <a:prstGeom prst="rect">
            <a:avLst/>
          </a:prstGeom>
        </p:spPr>
        <p:txBody>
          <a:bodyPr wrap="none">
            <a:spAutoFit/>
          </a:bodyPr>
          <a:lstStyle/>
          <a:p>
            <a:r>
              <a:rPr lang="fr-FR" sz="2000" b="1" dirty="0">
                <a:solidFill>
                  <a:schemeClr val="tx1"/>
                </a:solidFill>
                <a:latin typeface="+mn-lt"/>
              </a:rPr>
              <a:t>Vérin double effet</a:t>
            </a:r>
          </a:p>
        </p:txBody>
      </p:sp>
      <p:sp>
        <p:nvSpPr>
          <p:cNvPr id="31" name="Rectangle 30"/>
          <p:cNvSpPr/>
          <p:nvPr/>
        </p:nvSpPr>
        <p:spPr>
          <a:xfrm>
            <a:off x="869057" y="3763246"/>
            <a:ext cx="2068259" cy="400110"/>
          </a:xfrm>
          <a:prstGeom prst="rect">
            <a:avLst/>
          </a:prstGeom>
        </p:spPr>
        <p:txBody>
          <a:bodyPr wrap="none">
            <a:spAutoFit/>
          </a:bodyPr>
          <a:lstStyle/>
          <a:p>
            <a:r>
              <a:rPr lang="fr-FR" sz="2000" b="1" dirty="0">
                <a:solidFill>
                  <a:schemeClr val="tx1"/>
                </a:solidFill>
                <a:latin typeface="+mn-lt"/>
              </a:rPr>
              <a:t>Vérin simple effet</a:t>
            </a:r>
          </a:p>
        </p:txBody>
      </p:sp>
      <p:sp>
        <p:nvSpPr>
          <p:cNvPr id="32" name="Rectangle 31"/>
          <p:cNvSpPr/>
          <p:nvPr/>
        </p:nvSpPr>
        <p:spPr>
          <a:xfrm>
            <a:off x="4904597" y="4249601"/>
            <a:ext cx="2058425" cy="1376136"/>
          </a:xfrm>
          <a:prstGeom prst="rect">
            <a:avLst/>
          </a:prstGeom>
        </p:spPr>
        <p:txBody>
          <a:bodyPr vert="horz" lIns="0" tIns="45720" rIns="0" bIns="45720" rtlCol="0">
            <a:noAutofit/>
          </a:bodyPr>
          <a:lstStyle/>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En sortie :</a:t>
            </a:r>
          </a:p>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F</a:t>
            </a:r>
            <a:r>
              <a:rPr lang="fr-FR" sz="1600" baseline="-25000">
                <a:solidFill>
                  <a:schemeClr val="tx1">
                    <a:lumMod val="75000"/>
                    <a:lumOff val="25000"/>
                  </a:schemeClr>
                </a:solidFill>
                <a:latin typeface="+mn-lt"/>
              </a:rPr>
              <a:t>1</a:t>
            </a:r>
            <a:r>
              <a:rPr lang="fr-FR" sz="1600">
                <a:solidFill>
                  <a:schemeClr val="tx1">
                    <a:lumMod val="75000"/>
                    <a:lumOff val="25000"/>
                  </a:schemeClr>
                </a:solidFill>
                <a:latin typeface="+mn-lt"/>
              </a:rPr>
              <a:t> = pS</a:t>
            </a:r>
            <a:r>
              <a:rPr lang="fr-FR" sz="1600" baseline="-25000">
                <a:solidFill>
                  <a:schemeClr val="tx1">
                    <a:lumMod val="75000"/>
                    <a:lumOff val="25000"/>
                  </a:schemeClr>
                </a:solidFill>
                <a:latin typeface="+mn-lt"/>
              </a:rPr>
              <a:t>1</a:t>
            </a:r>
            <a:r>
              <a:rPr lang="fr-FR" sz="1600">
                <a:solidFill>
                  <a:schemeClr val="tx1">
                    <a:lumMod val="75000"/>
                    <a:lumOff val="25000"/>
                  </a:schemeClr>
                </a:solidFill>
                <a:latin typeface="+mn-lt"/>
              </a:rPr>
              <a:t> </a:t>
            </a:r>
            <a:r>
              <a:rPr lang="mr-IN" sz="1600">
                <a:solidFill>
                  <a:schemeClr val="tx1">
                    <a:lumMod val="75000"/>
                    <a:lumOff val="25000"/>
                  </a:schemeClr>
                </a:solidFill>
                <a:latin typeface="+mn-lt"/>
              </a:rPr>
              <a:t>–</a:t>
            </a:r>
            <a:r>
              <a:rPr lang="fr-FR" sz="1600">
                <a:solidFill>
                  <a:schemeClr val="tx1">
                    <a:lumMod val="75000"/>
                    <a:lumOff val="25000"/>
                  </a:schemeClr>
                </a:solidFill>
                <a:latin typeface="+mn-lt"/>
              </a:rPr>
              <a:t> Kx</a:t>
            </a:r>
          </a:p>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K : Coefficient de raideur du ressort.</a:t>
            </a:r>
          </a:p>
          <a:p>
            <a:pPr eaLnBrk="1" hangingPunct="1">
              <a:lnSpc>
                <a:spcPct val="90000"/>
              </a:lnSpc>
              <a:spcBef>
                <a:spcPts val="1200"/>
              </a:spcBef>
              <a:spcAft>
                <a:spcPts val="200"/>
              </a:spcAft>
              <a:buClr>
                <a:schemeClr val="accent1"/>
              </a:buClr>
              <a:buSzPct val="100000"/>
            </a:pPr>
            <a:endParaRPr lang="fr-FR" sz="1600" baseline="-25000">
              <a:solidFill>
                <a:schemeClr val="tx1">
                  <a:lumMod val="75000"/>
                  <a:lumOff val="25000"/>
                </a:schemeClr>
              </a:solidFill>
              <a:latin typeface="+mn-lt"/>
            </a:endParaRPr>
          </a:p>
        </p:txBody>
      </p:sp>
      <p:sp>
        <p:nvSpPr>
          <p:cNvPr id="33" name="Rectangle 32"/>
          <p:cNvSpPr/>
          <p:nvPr/>
        </p:nvSpPr>
        <p:spPr>
          <a:xfrm>
            <a:off x="2390502" y="5714835"/>
            <a:ext cx="4572000" cy="535531"/>
          </a:xfrm>
          <a:prstGeom prst="rect">
            <a:avLst/>
          </a:prstGeom>
        </p:spPr>
        <p:txBody>
          <a:bodyPr vert="horz" lIns="0" tIns="45720" rIns="0" bIns="45720" rtlCol="0">
            <a:noAutofit/>
          </a:bodyPr>
          <a:lstStyle/>
          <a:p>
            <a:pPr eaLnBrk="1" hangingPunct="1">
              <a:lnSpc>
                <a:spcPct val="90000"/>
              </a:lnSpc>
              <a:spcBef>
                <a:spcPts val="1200"/>
              </a:spcBef>
              <a:spcAft>
                <a:spcPts val="200"/>
              </a:spcAft>
              <a:buClr>
                <a:schemeClr val="accent1"/>
              </a:buClr>
              <a:buSzPct val="100000"/>
            </a:pPr>
            <a:r>
              <a:rPr lang="fr-FR" sz="1600" dirty="0">
                <a:solidFill>
                  <a:schemeClr val="tx1">
                    <a:lumMod val="75000"/>
                    <a:lumOff val="25000"/>
                  </a:schemeClr>
                </a:solidFill>
                <a:latin typeface="+mn-lt"/>
              </a:rPr>
              <a:t>Nota : l’asservissement en position des vérins pneumatique est possible.</a:t>
            </a:r>
          </a:p>
        </p:txBody>
      </p:sp>
      <p:sp>
        <p:nvSpPr>
          <p:cNvPr id="34" name="Rectangle 33"/>
          <p:cNvSpPr/>
          <p:nvPr/>
        </p:nvSpPr>
        <p:spPr>
          <a:xfrm>
            <a:off x="6373906" y="1947026"/>
            <a:ext cx="2608730" cy="1200329"/>
          </a:xfrm>
          <a:prstGeom prst="rect">
            <a:avLst/>
          </a:prstGeom>
        </p:spPr>
        <p:txBody>
          <a:bodyPr wrap="square">
            <a:spAutoFit/>
          </a:bodyPr>
          <a:lstStyle/>
          <a:p>
            <a:pPr marL="457200" indent="-228600" algn="just">
              <a:spcAft>
                <a:spcPts val="0"/>
              </a:spcAft>
            </a:pPr>
            <a:r>
              <a:rPr lang="fr-FR" sz="1200" b="0" i="0" u="none" strike="noStrike">
                <a:solidFill>
                  <a:srgbClr val="4A4A4A"/>
                </a:solidFill>
                <a:effectLst/>
                <a:latin typeface="Arial" charset="0"/>
              </a:rPr>
              <a:t>F est l’effort exprimé en newtons (N).</a:t>
            </a:r>
            <a:endParaRPr lang="fr-FR" sz="1200" b="0" i="0" u="none" strike="noStrike">
              <a:solidFill>
                <a:srgbClr val="4A4A4A"/>
              </a:solidFill>
              <a:effectLst/>
              <a:latin typeface="Helvetica Neue" charset="0"/>
            </a:endParaRPr>
          </a:p>
          <a:p>
            <a:pPr marL="457200" indent="-228600" algn="just">
              <a:spcAft>
                <a:spcPts val="0"/>
              </a:spcAft>
            </a:pPr>
            <a:r>
              <a:rPr lang="fr-FR" sz="1200" b="0" i="0" u="none" strike="noStrike">
                <a:solidFill>
                  <a:srgbClr val="4A4A4A"/>
                </a:solidFill>
                <a:effectLst/>
                <a:latin typeface="Arial" charset="0"/>
              </a:rPr>
              <a:t>p est la pression en pascal (Pa).</a:t>
            </a:r>
            <a:endParaRPr lang="fr-FR" sz="1200" b="0" i="0" u="none" strike="noStrike">
              <a:solidFill>
                <a:srgbClr val="4A4A4A"/>
              </a:solidFill>
              <a:effectLst/>
              <a:latin typeface="Helvetica Neue" charset="0"/>
            </a:endParaRPr>
          </a:p>
          <a:p>
            <a:pPr marL="457200" indent="-228600" algn="just">
              <a:spcAft>
                <a:spcPts val="0"/>
              </a:spcAft>
            </a:pPr>
            <a:r>
              <a:rPr lang="fr-FR" sz="1200" b="0" i="0" u="none" strike="noStrike">
                <a:solidFill>
                  <a:srgbClr val="4A4A4A"/>
                </a:solidFill>
                <a:effectLst/>
                <a:latin typeface="Arial" charset="0"/>
              </a:rPr>
              <a:t>S est la surface sur laquelle s’exerce la pression en m</a:t>
            </a:r>
            <a:r>
              <a:rPr lang="fr-FR" sz="1200" b="0" i="0" u="none" strike="noStrike" baseline="30000">
                <a:solidFill>
                  <a:srgbClr val="4A4A4A"/>
                </a:solidFill>
                <a:effectLst/>
                <a:latin typeface="Arial" charset="0"/>
              </a:rPr>
              <a:t>2</a:t>
            </a:r>
            <a:r>
              <a:rPr lang="fr-FR" sz="1200" b="0" i="0" u="none" strike="noStrike">
                <a:solidFill>
                  <a:srgbClr val="4A4A4A"/>
                </a:solidFill>
                <a:effectLst/>
                <a:latin typeface="Arial" charset="0"/>
              </a:rPr>
              <a:t>.</a:t>
            </a:r>
          </a:p>
          <a:p>
            <a:pPr marL="457200" indent="-228600" algn="just">
              <a:spcAft>
                <a:spcPts val="0"/>
              </a:spcAft>
            </a:pPr>
            <a:r>
              <a:rPr lang="fr-FR" sz="1200">
                <a:solidFill>
                  <a:srgbClr val="4A4A4A"/>
                </a:solidFill>
                <a:latin typeface="Arial" charset="0"/>
              </a:rPr>
              <a:t>1 bar  = 10</a:t>
            </a:r>
            <a:r>
              <a:rPr lang="fr-FR" sz="1200" baseline="30000">
                <a:solidFill>
                  <a:srgbClr val="4A4A4A"/>
                </a:solidFill>
                <a:latin typeface="Arial" charset="0"/>
              </a:rPr>
              <a:t>5</a:t>
            </a:r>
            <a:r>
              <a:rPr lang="fr-FR" sz="1200">
                <a:solidFill>
                  <a:srgbClr val="4A4A4A"/>
                </a:solidFill>
                <a:latin typeface="Arial" charset="0"/>
              </a:rPr>
              <a:t> Pa (≈14,51 PSI)</a:t>
            </a:r>
            <a:endParaRPr lang="fr-FR" sz="1200" b="0" i="0" u="none" strike="noStrike">
              <a:solidFill>
                <a:srgbClr val="4A4A4A"/>
              </a:solidFill>
              <a:effectLst/>
              <a:latin typeface="Helvetica Neue" charset="0"/>
            </a:endParaRPr>
          </a:p>
        </p:txBody>
      </p:sp>
    </p:spTree>
    <p:extLst>
      <p:ext uri="{BB962C8B-B14F-4D97-AF65-F5344CB8AC3E}">
        <p14:creationId xmlns:p14="http://schemas.microsoft.com/office/powerpoint/2010/main" val="7466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par>
                          <p:cTn id="41" fill="hold">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dissolve">
                                      <p:cBhvr>
                                        <p:cTn id="44" dur="500"/>
                                        <p:tgtEl>
                                          <p:spTgt spid="1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par>
                                <p:cTn id="48" presetID="9"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up)">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19" grpId="0"/>
      <p:bldP spid="20" grpId="0"/>
      <p:bldP spid="31" grpId="0"/>
      <p:bldP spid="32" grpId="0"/>
      <p:bldP spid="33" grpId="0"/>
      <p:bldP spid="3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a:t>Force disponible en bout de tige 2/2</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20" name="Rectangle 19"/>
          <p:cNvSpPr/>
          <p:nvPr/>
        </p:nvSpPr>
        <p:spPr>
          <a:xfrm>
            <a:off x="950259" y="1928765"/>
            <a:ext cx="3227294" cy="904082"/>
          </a:xfrm>
          <a:prstGeom prst="rect">
            <a:avLst/>
          </a:prstGeom>
        </p:spPr>
        <p:txBody>
          <a:bodyPr vert="horz" lIns="0" tIns="45720" rIns="0" bIns="45720" rtlCol="0">
            <a:noAutofit/>
          </a:bodyPr>
          <a:lstStyle/>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Quelle force théorique développe en sortie et en rentrée un vérin double effet (figure ci-contre) sous une pression de 6 bars ?</a:t>
            </a:r>
          </a:p>
          <a:p>
            <a:pPr eaLnBrk="1" hangingPunct="1">
              <a:lnSpc>
                <a:spcPct val="90000"/>
              </a:lnSpc>
              <a:spcBef>
                <a:spcPts val="1200"/>
              </a:spcBef>
              <a:spcAft>
                <a:spcPts val="200"/>
              </a:spcAft>
              <a:buClr>
                <a:schemeClr val="accent1"/>
              </a:buClr>
              <a:buSzPct val="100000"/>
            </a:pPr>
            <a:endParaRPr lang="fr-FR" sz="1600" baseline="-25000">
              <a:solidFill>
                <a:schemeClr val="tx1">
                  <a:lumMod val="75000"/>
                  <a:lumOff val="25000"/>
                </a:schemeClr>
              </a:solidFill>
              <a:latin typeface="+mn-lt"/>
            </a:endParaRPr>
          </a:p>
        </p:txBody>
      </p:sp>
      <p:sp>
        <p:nvSpPr>
          <p:cNvPr id="33" name="Rectangle 32"/>
          <p:cNvSpPr/>
          <p:nvPr/>
        </p:nvSpPr>
        <p:spPr>
          <a:xfrm>
            <a:off x="1153373" y="2881988"/>
            <a:ext cx="4572000" cy="3447093"/>
          </a:xfrm>
          <a:prstGeom prst="rect">
            <a:avLst/>
          </a:prstGeom>
        </p:spPr>
        <p:txBody>
          <a:bodyPr vert="horz" lIns="0" tIns="45720" rIns="0" bIns="45720" rtlCol="0">
            <a:noAutofit/>
          </a:bodyPr>
          <a:lstStyle/>
          <a:p>
            <a:pPr eaLnBrk="1" hangingPunct="1">
              <a:lnSpc>
                <a:spcPct val="90000"/>
              </a:lnSpc>
              <a:spcBef>
                <a:spcPts val="1200"/>
              </a:spcBef>
              <a:spcAft>
                <a:spcPts val="200"/>
              </a:spcAft>
              <a:buClr>
                <a:schemeClr val="accent1"/>
              </a:buClr>
              <a:buSzPct val="100000"/>
            </a:pPr>
            <a:r>
              <a:rPr lang="fr-FR" sz="1600" dirty="0">
                <a:solidFill>
                  <a:schemeClr val="tx1">
                    <a:lumMod val="75000"/>
                    <a:lumOff val="25000"/>
                  </a:schemeClr>
                </a:solidFill>
                <a:latin typeface="+mn-lt"/>
              </a:rPr>
              <a:t>Soient d</a:t>
            </a:r>
            <a:r>
              <a:rPr lang="fr-FR" sz="1600" baseline="-25000" dirty="0">
                <a:solidFill>
                  <a:schemeClr val="tx1">
                    <a:lumMod val="75000"/>
                    <a:lumOff val="25000"/>
                  </a:schemeClr>
                </a:solidFill>
                <a:latin typeface="+mn-lt"/>
              </a:rPr>
              <a:t>1</a:t>
            </a:r>
            <a:r>
              <a:rPr lang="fr-FR" sz="1600" dirty="0">
                <a:solidFill>
                  <a:schemeClr val="tx1">
                    <a:lumMod val="75000"/>
                    <a:lumOff val="25000"/>
                  </a:schemeClr>
                </a:solidFill>
                <a:latin typeface="+mn-lt"/>
              </a:rPr>
              <a:t> le diamètre d’alésage et d</a:t>
            </a:r>
            <a:r>
              <a:rPr lang="fr-FR" sz="1600" baseline="-25000" dirty="0">
                <a:solidFill>
                  <a:schemeClr val="tx1">
                    <a:lumMod val="75000"/>
                    <a:lumOff val="25000"/>
                  </a:schemeClr>
                </a:solidFill>
                <a:latin typeface="+mn-lt"/>
              </a:rPr>
              <a:t>2</a:t>
            </a:r>
            <a:r>
              <a:rPr lang="fr-FR" sz="1600" dirty="0">
                <a:solidFill>
                  <a:schemeClr val="tx1">
                    <a:lumMod val="75000"/>
                    <a:lumOff val="25000"/>
                  </a:schemeClr>
                </a:solidFill>
                <a:latin typeface="+mn-lt"/>
              </a:rPr>
              <a:t> le diamètre de la tige.</a:t>
            </a:r>
          </a:p>
          <a:p>
            <a:pPr eaLnBrk="1" hangingPunct="1">
              <a:lnSpc>
                <a:spcPct val="90000"/>
              </a:lnSpc>
              <a:spcBef>
                <a:spcPts val="1200"/>
              </a:spcBef>
              <a:spcAft>
                <a:spcPts val="200"/>
              </a:spcAft>
              <a:buClr>
                <a:schemeClr val="accent1"/>
              </a:buClr>
              <a:buSzPct val="100000"/>
            </a:pPr>
            <a:r>
              <a:rPr lang="fr-FR" sz="1600" dirty="0">
                <a:solidFill>
                  <a:schemeClr val="tx1">
                    <a:lumMod val="75000"/>
                    <a:lumOff val="25000"/>
                  </a:schemeClr>
                </a:solidFill>
                <a:latin typeface="+mn-lt"/>
              </a:rPr>
              <a:t>En sortie :</a:t>
            </a:r>
          </a:p>
          <a:p>
            <a:pPr eaLnBrk="1" hangingPunct="1">
              <a:lnSpc>
                <a:spcPct val="90000"/>
              </a:lnSpc>
              <a:spcBef>
                <a:spcPts val="1200"/>
              </a:spcBef>
              <a:spcAft>
                <a:spcPts val="200"/>
              </a:spcAft>
              <a:buClr>
                <a:schemeClr val="accent1"/>
              </a:buClr>
              <a:buSzPct val="100000"/>
            </a:pPr>
            <a:r>
              <a:rPr lang="fr-FR" sz="1600" dirty="0">
                <a:solidFill>
                  <a:schemeClr val="tx1">
                    <a:lumMod val="75000"/>
                    <a:lumOff val="25000"/>
                  </a:schemeClr>
                </a:solidFill>
                <a:latin typeface="+mn-lt"/>
              </a:rPr>
              <a:t>F</a:t>
            </a:r>
            <a:r>
              <a:rPr lang="fr-FR" sz="1600" baseline="-25000" dirty="0">
                <a:solidFill>
                  <a:schemeClr val="tx1">
                    <a:lumMod val="75000"/>
                    <a:lumOff val="25000"/>
                  </a:schemeClr>
                </a:solidFill>
                <a:latin typeface="+mn-lt"/>
              </a:rPr>
              <a:t>1</a:t>
            </a:r>
            <a:r>
              <a:rPr lang="fr-FR" sz="1600" dirty="0">
                <a:solidFill>
                  <a:schemeClr val="tx1">
                    <a:lumMod val="75000"/>
                    <a:lumOff val="25000"/>
                  </a:schemeClr>
                </a:solidFill>
                <a:latin typeface="+mn-lt"/>
              </a:rPr>
              <a:t>=pS = p.</a:t>
            </a:r>
            <a:r>
              <a:rPr lang="fr-FR" sz="1600" dirty="0">
                <a:solidFill>
                  <a:schemeClr val="tx1"/>
                </a:solidFill>
                <a:latin typeface="+mn-lt"/>
              </a:rPr>
              <a:t>𝞹</a:t>
            </a:r>
            <a:r>
              <a:rPr lang="fr-FR" sz="1600" dirty="0">
                <a:solidFill>
                  <a:schemeClr val="tx1">
                    <a:lumMod val="75000"/>
                    <a:lumOff val="25000"/>
                  </a:schemeClr>
                </a:solidFill>
                <a:latin typeface="+mn-lt"/>
              </a:rPr>
              <a:t>.(d</a:t>
            </a:r>
            <a:r>
              <a:rPr lang="fr-FR" sz="1600" baseline="-25000" dirty="0">
                <a:solidFill>
                  <a:schemeClr val="tx1">
                    <a:lumMod val="75000"/>
                    <a:lumOff val="25000"/>
                  </a:schemeClr>
                </a:solidFill>
                <a:latin typeface="+mn-lt"/>
              </a:rPr>
              <a:t>1</a:t>
            </a:r>
            <a:r>
              <a:rPr lang="fr-FR" sz="1600" dirty="0">
                <a:solidFill>
                  <a:schemeClr val="tx1">
                    <a:lumMod val="75000"/>
                    <a:lumOff val="25000"/>
                  </a:schemeClr>
                </a:solidFill>
                <a:latin typeface="+mn-lt"/>
              </a:rPr>
              <a:t>/2)</a:t>
            </a:r>
            <a:r>
              <a:rPr lang="fr-FR" sz="1600" baseline="30000" dirty="0">
                <a:solidFill>
                  <a:schemeClr val="tx1">
                    <a:lumMod val="75000"/>
                    <a:lumOff val="25000"/>
                  </a:schemeClr>
                </a:solidFill>
                <a:latin typeface="+mn-lt"/>
              </a:rPr>
              <a:t>2</a:t>
            </a:r>
          </a:p>
          <a:p>
            <a:pPr eaLnBrk="1" hangingPunct="1">
              <a:lnSpc>
                <a:spcPct val="90000"/>
              </a:lnSpc>
              <a:spcBef>
                <a:spcPts val="1200"/>
              </a:spcBef>
              <a:spcAft>
                <a:spcPts val="200"/>
              </a:spcAft>
              <a:buClr>
                <a:schemeClr val="accent1"/>
              </a:buClr>
              <a:buSzPct val="100000"/>
            </a:pPr>
            <a:r>
              <a:rPr lang="fr-FR" sz="1600" dirty="0">
                <a:solidFill>
                  <a:schemeClr val="tx1">
                    <a:lumMod val="75000"/>
                    <a:lumOff val="25000"/>
                  </a:schemeClr>
                </a:solidFill>
                <a:latin typeface="+mn-lt"/>
              </a:rPr>
              <a:t>En rentrée :</a:t>
            </a:r>
          </a:p>
          <a:p>
            <a:pPr eaLnBrk="1" hangingPunct="1">
              <a:lnSpc>
                <a:spcPct val="90000"/>
              </a:lnSpc>
              <a:spcBef>
                <a:spcPts val="1200"/>
              </a:spcBef>
              <a:spcAft>
                <a:spcPts val="200"/>
              </a:spcAft>
              <a:buClr>
                <a:schemeClr val="accent1"/>
              </a:buClr>
              <a:buSzPct val="100000"/>
            </a:pPr>
            <a:r>
              <a:rPr lang="fr-FR" sz="1600" dirty="0">
                <a:solidFill>
                  <a:schemeClr val="tx1">
                    <a:lumMod val="75000"/>
                    <a:lumOff val="25000"/>
                  </a:schemeClr>
                </a:solidFill>
                <a:latin typeface="+mn-lt"/>
              </a:rPr>
              <a:t>F</a:t>
            </a:r>
            <a:r>
              <a:rPr lang="fr-FR" sz="1600" baseline="-25000" dirty="0">
                <a:solidFill>
                  <a:schemeClr val="tx1">
                    <a:lumMod val="75000"/>
                    <a:lumOff val="25000"/>
                  </a:schemeClr>
                </a:solidFill>
                <a:latin typeface="+mn-lt"/>
              </a:rPr>
              <a:t>2</a:t>
            </a:r>
            <a:r>
              <a:rPr lang="fr-FR" sz="1600" dirty="0">
                <a:solidFill>
                  <a:schemeClr val="tx1">
                    <a:lumMod val="75000"/>
                    <a:lumOff val="25000"/>
                  </a:schemeClr>
                </a:solidFill>
                <a:latin typeface="+mn-lt"/>
              </a:rPr>
              <a:t>=pS = p.</a:t>
            </a:r>
            <a:r>
              <a:rPr lang="fr-FR" sz="1600" dirty="0">
                <a:solidFill>
                  <a:schemeClr val="tx1"/>
                </a:solidFill>
                <a:latin typeface="+mn-lt"/>
              </a:rPr>
              <a:t>𝞹</a:t>
            </a:r>
            <a:r>
              <a:rPr lang="fr-FR" sz="1600" dirty="0">
                <a:solidFill>
                  <a:schemeClr val="tx1">
                    <a:lumMod val="75000"/>
                    <a:lumOff val="25000"/>
                  </a:schemeClr>
                </a:solidFill>
                <a:latin typeface="+mn-lt"/>
              </a:rPr>
              <a:t>.(d</a:t>
            </a:r>
            <a:r>
              <a:rPr lang="fr-FR" sz="1600" baseline="-25000" dirty="0">
                <a:solidFill>
                  <a:schemeClr val="tx1">
                    <a:lumMod val="75000"/>
                    <a:lumOff val="25000"/>
                  </a:schemeClr>
                </a:solidFill>
                <a:latin typeface="+mn-lt"/>
              </a:rPr>
              <a:t>1</a:t>
            </a:r>
            <a:r>
              <a:rPr lang="fr-FR" sz="1600" dirty="0">
                <a:solidFill>
                  <a:schemeClr val="tx1">
                    <a:lumMod val="75000"/>
                    <a:lumOff val="25000"/>
                  </a:schemeClr>
                </a:solidFill>
                <a:latin typeface="+mn-lt"/>
              </a:rPr>
              <a:t>-d</a:t>
            </a:r>
            <a:r>
              <a:rPr lang="fr-FR" sz="1600" baseline="-25000" dirty="0">
                <a:solidFill>
                  <a:schemeClr val="tx1">
                    <a:lumMod val="75000"/>
                    <a:lumOff val="25000"/>
                  </a:schemeClr>
                </a:solidFill>
                <a:latin typeface="+mn-lt"/>
              </a:rPr>
              <a:t>2</a:t>
            </a:r>
            <a:r>
              <a:rPr lang="fr-FR" sz="1600" dirty="0">
                <a:solidFill>
                  <a:schemeClr val="tx1">
                    <a:lumMod val="75000"/>
                    <a:lumOff val="25000"/>
                  </a:schemeClr>
                </a:solidFill>
                <a:latin typeface="+mn-lt"/>
              </a:rPr>
              <a:t>/2)</a:t>
            </a:r>
            <a:r>
              <a:rPr lang="fr-FR" sz="1600" baseline="30000" dirty="0">
                <a:solidFill>
                  <a:schemeClr val="tx1">
                    <a:lumMod val="75000"/>
                    <a:lumOff val="25000"/>
                  </a:schemeClr>
                </a:solidFill>
                <a:latin typeface="+mn-lt"/>
              </a:rPr>
              <a:t>2</a:t>
            </a:r>
          </a:p>
          <a:p>
            <a:pPr eaLnBrk="1" hangingPunct="1">
              <a:lnSpc>
                <a:spcPct val="90000"/>
              </a:lnSpc>
              <a:spcBef>
                <a:spcPts val="1200"/>
              </a:spcBef>
              <a:spcAft>
                <a:spcPts val="200"/>
              </a:spcAft>
              <a:buClr>
                <a:schemeClr val="accent1"/>
              </a:buClr>
              <a:buSzPct val="100000"/>
            </a:pPr>
            <a:r>
              <a:rPr lang="fr-FR" sz="1600" dirty="0">
                <a:solidFill>
                  <a:schemeClr val="tx1">
                    <a:lumMod val="75000"/>
                    <a:lumOff val="25000"/>
                  </a:schemeClr>
                </a:solidFill>
                <a:latin typeface="+mn-lt"/>
              </a:rPr>
              <a:t>A.N. : </a:t>
            </a:r>
          </a:p>
          <a:p>
            <a:pPr eaLnBrk="1" hangingPunct="1">
              <a:lnSpc>
                <a:spcPct val="90000"/>
              </a:lnSpc>
              <a:spcBef>
                <a:spcPts val="1200"/>
              </a:spcBef>
              <a:spcAft>
                <a:spcPts val="200"/>
              </a:spcAft>
              <a:buClr>
                <a:schemeClr val="accent1"/>
              </a:buClr>
              <a:buSzPct val="100000"/>
            </a:pPr>
            <a:r>
              <a:rPr lang="fr-FR" sz="1600" dirty="0">
                <a:solidFill>
                  <a:schemeClr val="tx1">
                    <a:lumMod val="75000"/>
                    <a:lumOff val="25000"/>
                  </a:schemeClr>
                </a:solidFill>
                <a:latin typeface="+mn-lt"/>
              </a:rPr>
              <a:t>F</a:t>
            </a:r>
            <a:r>
              <a:rPr lang="fr-FR" sz="1600" baseline="-25000" dirty="0">
                <a:solidFill>
                  <a:schemeClr val="tx1">
                    <a:lumMod val="75000"/>
                    <a:lumOff val="25000"/>
                  </a:schemeClr>
                </a:solidFill>
                <a:latin typeface="+mn-lt"/>
              </a:rPr>
              <a:t>1</a:t>
            </a:r>
            <a:r>
              <a:rPr lang="fr-FR" sz="1600" dirty="0">
                <a:solidFill>
                  <a:schemeClr val="tx1">
                    <a:lumMod val="75000"/>
                    <a:lumOff val="25000"/>
                  </a:schemeClr>
                </a:solidFill>
                <a:latin typeface="+mn-lt"/>
              </a:rPr>
              <a:t> = 6.10</a:t>
            </a:r>
            <a:r>
              <a:rPr lang="fr-FR" sz="1600" baseline="30000" dirty="0">
                <a:solidFill>
                  <a:schemeClr val="tx1">
                    <a:lumMod val="75000"/>
                    <a:lumOff val="25000"/>
                  </a:schemeClr>
                </a:solidFill>
                <a:latin typeface="+mn-lt"/>
              </a:rPr>
              <a:t>5</a:t>
            </a:r>
            <a:r>
              <a:rPr lang="fr-FR" sz="1600" dirty="0">
                <a:solidFill>
                  <a:schemeClr val="tx1">
                    <a:lumMod val="75000"/>
                    <a:lumOff val="25000"/>
                  </a:schemeClr>
                </a:solidFill>
                <a:latin typeface="+mn-lt"/>
              </a:rPr>
              <a:t>.</a:t>
            </a:r>
            <a:r>
              <a:rPr lang="fr-FR" sz="1600" dirty="0">
                <a:solidFill>
                  <a:schemeClr val="tx1">
                    <a:lumMod val="75000"/>
                    <a:lumOff val="25000"/>
                  </a:schemeClr>
                </a:solidFill>
              </a:rPr>
              <a:t> </a:t>
            </a:r>
            <a:r>
              <a:rPr lang="fr-FR" sz="1600" dirty="0">
                <a:solidFill>
                  <a:schemeClr val="tx1"/>
                </a:solidFill>
              </a:rPr>
              <a:t>𝞹</a:t>
            </a:r>
            <a:r>
              <a:rPr lang="fr-FR" sz="1600" dirty="0">
                <a:solidFill>
                  <a:schemeClr val="tx1">
                    <a:lumMod val="75000"/>
                    <a:lumOff val="25000"/>
                  </a:schemeClr>
                </a:solidFill>
              </a:rPr>
              <a:t>. </a:t>
            </a:r>
            <a:r>
              <a:rPr lang="fr-FR" sz="1600" dirty="0">
                <a:solidFill>
                  <a:schemeClr val="tx1">
                    <a:lumMod val="75000"/>
                    <a:lumOff val="25000"/>
                  </a:schemeClr>
                </a:solidFill>
                <a:latin typeface="+mn-lt"/>
              </a:rPr>
              <a:t>64.10</a:t>
            </a:r>
            <a:r>
              <a:rPr lang="fr-FR" sz="1600" baseline="30000" dirty="0">
                <a:solidFill>
                  <a:schemeClr val="tx1">
                    <a:lumMod val="75000"/>
                    <a:lumOff val="25000"/>
                  </a:schemeClr>
                </a:solidFill>
                <a:latin typeface="+mn-lt"/>
              </a:rPr>
              <a:t>-6</a:t>
            </a:r>
            <a:r>
              <a:rPr lang="fr-FR" sz="1600" dirty="0">
                <a:solidFill>
                  <a:schemeClr val="tx1">
                    <a:lumMod val="75000"/>
                    <a:lumOff val="25000"/>
                  </a:schemeClr>
                </a:solidFill>
                <a:latin typeface="+mn-lt"/>
              </a:rPr>
              <a:t> = 120 N</a:t>
            </a:r>
          </a:p>
          <a:p>
            <a:pPr eaLnBrk="1" hangingPunct="1">
              <a:lnSpc>
                <a:spcPct val="90000"/>
              </a:lnSpc>
              <a:spcBef>
                <a:spcPts val="1200"/>
              </a:spcBef>
              <a:spcAft>
                <a:spcPts val="200"/>
              </a:spcAft>
              <a:buClr>
                <a:schemeClr val="accent1"/>
              </a:buClr>
              <a:buSzPct val="100000"/>
            </a:pPr>
            <a:r>
              <a:rPr lang="fr-FR" sz="1600" dirty="0">
                <a:solidFill>
                  <a:schemeClr val="tx1">
                    <a:lumMod val="75000"/>
                    <a:lumOff val="25000"/>
                  </a:schemeClr>
                </a:solidFill>
                <a:latin typeface="+mn-lt"/>
              </a:rPr>
              <a:t>F2 = = 6.10</a:t>
            </a:r>
            <a:r>
              <a:rPr lang="fr-FR" sz="1600" baseline="30000" dirty="0">
                <a:solidFill>
                  <a:schemeClr val="tx1">
                    <a:lumMod val="75000"/>
                    <a:lumOff val="25000"/>
                  </a:schemeClr>
                </a:solidFill>
                <a:latin typeface="+mn-lt"/>
              </a:rPr>
              <a:t>5</a:t>
            </a:r>
            <a:r>
              <a:rPr lang="fr-FR" sz="1600" dirty="0">
                <a:solidFill>
                  <a:schemeClr val="tx1">
                    <a:lumMod val="75000"/>
                    <a:lumOff val="25000"/>
                  </a:schemeClr>
                </a:solidFill>
                <a:latin typeface="+mn-lt"/>
              </a:rPr>
              <a:t>. </a:t>
            </a:r>
            <a:r>
              <a:rPr lang="fr-FR" sz="1600" dirty="0">
                <a:solidFill>
                  <a:schemeClr val="tx1"/>
                </a:solidFill>
                <a:latin typeface="+mn-lt"/>
              </a:rPr>
              <a:t>𝞹</a:t>
            </a:r>
            <a:r>
              <a:rPr lang="fr-FR" sz="1600" dirty="0">
                <a:solidFill>
                  <a:schemeClr val="tx1">
                    <a:lumMod val="75000"/>
                    <a:lumOff val="25000"/>
                  </a:schemeClr>
                </a:solidFill>
                <a:latin typeface="+mn-lt"/>
              </a:rPr>
              <a:t>. 55.10</a:t>
            </a:r>
            <a:r>
              <a:rPr lang="fr-FR" sz="1600" baseline="30000" dirty="0">
                <a:solidFill>
                  <a:schemeClr val="tx1">
                    <a:lumMod val="75000"/>
                    <a:lumOff val="25000"/>
                  </a:schemeClr>
                </a:solidFill>
                <a:latin typeface="+mn-lt"/>
              </a:rPr>
              <a:t>-6</a:t>
            </a:r>
            <a:r>
              <a:rPr lang="fr-FR" sz="1600" dirty="0">
                <a:solidFill>
                  <a:schemeClr val="tx1">
                    <a:lumMod val="75000"/>
                    <a:lumOff val="25000"/>
                  </a:schemeClr>
                </a:solidFill>
                <a:latin typeface="+mn-lt"/>
              </a:rPr>
              <a:t> = 103 N</a:t>
            </a:r>
          </a:p>
          <a:p>
            <a:pPr eaLnBrk="1" hangingPunct="1">
              <a:lnSpc>
                <a:spcPct val="90000"/>
              </a:lnSpc>
              <a:spcBef>
                <a:spcPts val="1200"/>
              </a:spcBef>
              <a:spcAft>
                <a:spcPts val="200"/>
              </a:spcAft>
              <a:buClr>
                <a:schemeClr val="accent1"/>
              </a:buClr>
              <a:buSzPct val="100000"/>
            </a:pPr>
            <a:endParaRPr lang="fr-FR" sz="1600" dirty="0">
              <a:solidFill>
                <a:schemeClr val="tx1">
                  <a:lumMod val="75000"/>
                  <a:lumOff val="25000"/>
                </a:schemeClr>
              </a:solidFill>
              <a:latin typeface="+mn-lt"/>
            </a:endParaRPr>
          </a:p>
          <a:p>
            <a:pPr eaLnBrk="1" hangingPunct="1">
              <a:lnSpc>
                <a:spcPct val="90000"/>
              </a:lnSpc>
              <a:spcBef>
                <a:spcPts val="1200"/>
              </a:spcBef>
              <a:spcAft>
                <a:spcPts val="200"/>
              </a:spcAft>
              <a:buClr>
                <a:schemeClr val="accent1"/>
              </a:buClr>
              <a:buSzPct val="100000"/>
            </a:pPr>
            <a:endParaRPr lang="fr-FR" sz="1600" dirty="0">
              <a:solidFill>
                <a:schemeClr val="tx1">
                  <a:lumMod val="75000"/>
                  <a:lumOff val="25000"/>
                </a:schemeClr>
              </a:solidFill>
              <a:latin typeface="+mn-lt"/>
            </a:endParaRPr>
          </a:p>
          <a:p>
            <a:pPr eaLnBrk="1" hangingPunct="1">
              <a:lnSpc>
                <a:spcPct val="90000"/>
              </a:lnSpc>
              <a:spcBef>
                <a:spcPts val="1200"/>
              </a:spcBef>
              <a:spcAft>
                <a:spcPts val="200"/>
              </a:spcAft>
              <a:buClr>
                <a:schemeClr val="accent1"/>
              </a:buClr>
              <a:buSzPct val="100000"/>
            </a:pPr>
            <a:endParaRPr lang="fr-FR" sz="1600" baseline="30000" dirty="0">
              <a:solidFill>
                <a:schemeClr val="tx1">
                  <a:lumMod val="75000"/>
                  <a:lumOff val="25000"/>
                </a:schemeClr>
              </a:solidFill>
              <a:latin typeface="+mn-lt"/>
            </a:endParaRPr>
          </a:p>
        </p:txBody>
      </p:sp>
      <p:pic>
        <p:nvPicPr>
          <p:cNvPr id="10" name="Image 9"/>
          <p:cNvPicPr>
            <a:picLocks noChangeAspect="1"/>
          </p:cNvPicPr>
          <p:nvPr/>
        </p:nvPicPr>
        <p:blipFill>
          <a:blip r:embed="rId3"/>
          <a:stretch>
            <a:fillRect/>
          </a:stretch>
        </p:blipFill>
        <p:spPr>
          <a:xfrm>
            <a:off x="5701553" y="2111562"/>
            <a:ext cx="2569882" cy="726430"/>
          </a:xfrm>
          <a:prstGeom prst="rect">
            <a:avLst/>
          </a:prstGeom>
        </p:spPr>
      </p:pic>
      <p:sp>
        <p:nvSpPr>
          <p:cNvPr id="11" name="Rectangle 10"/>
          <p:cNvSpPr/>
          <p:nvPr/>
        </p:nvSpPr>
        <p:spPr>
          <a:xfrm>
            <a:off x="5889268" y="3006024"/>
            <a:ext cx="1892097" cy="1691481"/>
          </a:xfrm>
          <a:prstGeom prst="rect">
            <a:avLst/>
          </a:prstGeom>
        </p:spPr>
        <p:txBody>
          <a:bodyPr vert="horz" lIns="0" tIns="45720" rIns="0" bIns="45720" rtlCol="0">
            <a:noAutofit/>
          </a:bodyPr>
          <a:lstStyle/>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Diamètre d’alésage : 16</a:t>
            </a:r>
          </a:p>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Diamètre  de tige : 6</a:t>
            </a:r>
          </a:p>
          <a:p>
            <a:pPr eaLnBrk="1" hangingPunct="1">
              <a:lnSpc>
                <a:spcPct val="90000"/>
              </a:lnSpc>
              <a:spcBef>
                <a:spcPts val="1200"/>
              </a:spcBef>
              <a:spcAft>
                <a:spcPts val="200"/>
              </a:spcAft>
              <a:buClr>
                <a:schemeClr val="accent1"/>
              </a:buClr>
              <a:buSzPct val="100000"/>
            </a:pPr>
            <a:r>
              <a:rPr lang="fr-FR" sz="1600">
                <a:solidFill>
                  <a:schemeClr val="tx1">
                    <a:lumMod val="75000"/>
                    <a:lumOff val="25000"/>
                  </a:schemeClr>
                </a:solidFill>
                <a:latin typeface="+mn-lt"/>
              </a:rPr>
              <a:t>Course : 25</a:t>
            </a:r>
            <a:endParaRPr lang="mr-IN" sz="1600">
              <a:solidFill>
                <a:schemeClr val="tx1">
                  <a:lumMod val="75000"/>
                  <a:lumOff val="25000"/>
                </a:schemeClr>
              </a:solidFill>
              <a:latin typeface="+mn-lt"/>
            </a:endParaRPr>
          </a:p>
        </p:txBody>
      </p:sp>
    </p:spTree>
    <p:extLst>
      <p:ext uri="{BB962C8B-B14F-4D97-AF65-F5344CB8AC3E}">
        <p14:creationId xmlns:p14="http://schemas.microsoft.com/office/powerpoint/2010/main" val="1689595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p"/>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Autres types de vérins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255" y="1582849"/>
            <a:ext cx="2383839" cy="1787879"/>
          </a:xfrm>
          <a:prstGeom prst="rect">
            <a:avLst/>
          </a:prstGeom>
        </p:spPr>
      </p:pic>
      <p:sp>
        <p:nvSpPr>
          <p:cNvPr id="8" name="Espace réservé du contenu 2"/>
          <p:cNvSpPr txBox="1">
            <a:spLocks/>
          </p:cNvSpPr>
          <p:nvPr/>
        </p:nvSpPr>
        <p:spPr>
          <a:xfrm>
            <a:off x="885713" y="2713396"/>
            <a:ext cx="2744993" cy="899377"/>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Vérin soufflet (effort important pour course faible)</a:t>
            </a:r>
          </a:p>
        </p:txBody>
      </p:sp>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b="28018"/>
          <a:stretch/>
        </p:blipFill>
        <p:spPr>
          <a:xfrm>
            <a:off x="2471271" y="3278841"/>
            <a:ext cx="1521378" cy="1418665"/>
          </a:xfrm>
          <a:prstGeom prst="rect">
            <a:avLst/>
          </a:prstGeom>
        </p:spPr>
      </p:pic>
      <p:sp>
        <p:nvSpPr>
          <p:cNvPr id="10" name="Espace réservé du contenu 2"/>
          <p:cNvSpPr txBox="1">
            <a:spLocks/>
          </p:cNvSpPr>
          <p:nvPr/>
        </p:nvSpPr>
        <p:spPr>
          <a:xfrm>
            <a:off x="1450490" y="5304197"/>
            <a:ext cx="2744993" cy="54079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Vérin à tige traversante</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319" y="3944471"/>
            <a:ext cx="2133600" cy="213360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9718" y="3795434"/>
            <a:ext cx="1766047" cy="1783602"/>
          </a:xfrm>
          <a:prstGeom prst="rect">
            <a:avLst/>
          </a:prstGeom>
        </p:spPr>
      </p:pic>
      <p:sp>
        <p:nvSpPr>
          <p:cNvPr id="3" name="Espace réservé du contenu 2"/>
          <p:cNvSpPr>
            <a:spLocks noGrp="1"/>
          </p:cNvSpPr>
          <p:nvPr>
            <p:ph idx="1"/>
          </p:nvPr>
        </p:nvSpPr>
        <p:spPr>
          <a:xfrm>
            <a:off x="2454534" y="1628670"/>
            <a:ext cx="2744993" cy="899377"/>
          </a:xfrm>
        </p:spPr>
        <p:txBody>
          <a:bodyPr/>
          <a:lstStyle/>
          <a:p>
            <a:r>
              <a:rPr lang="fr-FR"/>
              <a:t>Vérin sans tige </a:t>
            </a:r>
            <a:r>
              <a:rPr lang="mr-IN"/>
              <a:t>–</a:t>
            </a:r>
            <a:r>
              <a:rPr lang="fr-FR"/>
              <a:t> (gain en encombrement)</a:t>
            </a:r>
          </a:p>
        </p:txBody>
      </p:sp>
      <p:sp>
        <p:nvSpPr>
          <p:cNvPr id="13" name="Espace réservé du contenu 2"/>
          <p:cNvSpPr txBox="1">
            <a:spLocks/>
          </p:cNvSpPr>
          <p:nvPr/>
        </p:nvSpPr>
        <p:spPr>
          <a:xfrm>
            <a:off x="6227183" y="3430575"/>
            <a:ext cx="2322880" cy="424250"/>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Vérin rotatif oscillant</a:t>
            </a:r>
          </a:p>
        </p:txBody>
      </p:sp>
      <p:sp>
        <p:nvSpPr>
          <p:cNvPr id="14" name="Espace réservé du contenu 2"/>
          <p:cNvSpPr txBox="1">
            <a:spLocks/>
          </p:cNvSpPr>
          <p:nvPr/>
        </p:nvSpPr>
        <p:spPr>
          <a:xfrm>
            <a:off x="5529431" y="5922762"/>
            <a:ext cx="2744993" cy="54079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Et bien d’autres..</a:t>
            </a:r>
          </a:p>
        </p:txBody>
      </p:sp>
    </p:spTree>
    <p:extLst>
      <p:ext uri="{BB962C8B-B14F-4D97-AF65-F5344CB8AC3E}">
        <p14:creationId xmlns:p14="http://schemas.microsoft.com/office/powerpoint/2010/main" val="1486567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0"/>
                            </p:stCondLst>
                            <p:childTnLst>
                              <p:par>
                                <p:cTn id="24" presetID="9"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0"/>
                            </p:stCondLst>
                            <p:childTnLst>
                              <p:par>
                                <p:cTn id="32" presetID="9"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build="p"/>
      <p:bldP spid="13"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Préactionneurs électriques 1/8</a:t>
            </a:r>
          </a:p>
        </p:txBody>
      </p:sp>
      <p:sp>
        <p:nvSpPr>
          <p:cNvPr id="3" name="Espace réservé du contenu 2"/>
          <p:cNvSpPr>
            <a:spLocks noGrp="1"/>
          </p:cNvSpPr>
          <p:nvPr>
            <p:ph idx="1"/>
          </p:nvPr>
        </p:nvSpPr>
        <p:spPr/>
        <p:txBody>
          <a:bodyPr>
            <a:normAutofit lnSpcReduction="10000"/>
          </a:bodyPr>
          <a:lstStyle/>
          <a:p>
            <a:pPr marL="0" indent="0">
              <a:buNone/>
            </a:pPr>
            <a:r>
              <a:rPr lang="fr-FR"/>
              <a:t>Les préactionneurs sont des constituants qui, sur ordre de la partie de commande, assurent la distribution de l’énergie de puissance aux actionneurs. Dans les circuits électriques, les préactionneurs sont généralement soit un relais, soit un contacteur. Le contacteur assure en plus l’extinction de l’arc électrique qui accompagne souvent la commutation de l’énergie de forte puissance.</a:t>
            </a:r>
          </a:p>
          <a:p>
            <a:r>
              <a:rPr lang="fr-FR"/>
              <a:t>Nous verrons ici :</a:t>
            </a:r>
          </a:p>
          <a:p>
            <a:pPr>
              <a:buFont typeface="Arial" charset="0"/>
              <a:buChar char="•"/>
            </a:pPr>
            <a:r>
              <a:rPr lang="fr-FR"/>
              <a:t>Les sectionneurs</a:t>
            </a:r>
          </a:p>
          <a:p>
            <a:pPr>
              <a:buFont typeface="Arial" charset="0"/>
              <a:buChar char="•"/>
            </a:pPr>
            <a:r>
              <a:rPr lang="fr-FR"/>
              <a:t>Les contacteurs</a:t>
            </a:r>
          </a:p>
          <a:p>
            <a:pPr>
              <a:buFont typeface="Arial" charset="0"/>
              <a:buChar char="•"/>
            </a:pPr>
            <a:r>
              <a:rPr lang="fr-FR"/>
              <a:t>Les relais</a:t>
            </a:r>
          </a:p>
          <a:p>
            <a:pPr>
              <a:buFont typeface="Arial" charset="0"/>
              <a:buChar char="•"/>
            </a:pPr>
            <a:r>
              <a:rPr lang="fr-FR"/>
              <a:t>Quelques éléments de protection</a:t>
            </a:r>
          </a:p>
          <a:p>
            <a:pPr>
              <a:buFont typeface="Arial" charset="0"/>
              <a:buChar char="•"/>
            </a:pPr>
            <a:r>
              <a:rPr lang="fr-FR"/>
              <a:t>Les variateurs de fréquence</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802955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Préactionneurs électriques  2/8</a:t>
            </a:r>
          </a:p>
        </p:txBody>
      </p:sp>
      <p:sp>
        <p:nvSpPr>
          <p:cNvPr id="3" name="Espace réservé du contenu 2"/>
          <p:cNvSpPr>
            <a:spLocks noGrp="1"/>
          </p:cNvSpPr>
          <p:nvPr>
            <p:ph idx="1"/>
          </p:nvPr>
        </p:nvSpPr>
        <p:spPr>
          <a:xfrm>
            <a:off x="840888" y="2399633"/>
            <a:ext cx="7370783" cy="1024884"/>
          </a:xfrm>
        </p:spPr>
        <p:txBody>
          <a:bodyPr>
            <a:normAutofit/>
          </a:bodyPr>
          <a:lstStyle/>
          <a:p>
            <a:r>
              <a:rPr lang="fr-FR"/>
              <a:t>Leur seule fonction est d’isoler (séparer électriquement) l’actionneur de l’alimentation aval </a:t>
            </a:r>
            <a:r>
              <a:rPr lang="mr-IN"/>
              <a:t>–</a:t>
            </a:r>
            <a:r>
              <a:rPr lang="fr-FR"/>
              <a:t> pour vérification, maintenance, etc. Il n’ont aucun pouvoir de coupure et ne doivent pas être actionnés en charge.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79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42385" y="1966120"/>
            <a:ext cx="2008691" cy="369332"/>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Les sectionneurs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976" y="3411071"/>
            <a:ext cx="2466788" cy="2466788"/>
          </a:xfrm>
          <a:prstGeom prst="rect">
            <a:avLst/>
          </a:prstGeom>
        </p:spPr>
      </p:pic>
      <p:sp>
        <p:nvSpPr>
          <p:cNvPr id="9" name="Rectangle 8"/>
          <p:cNvSpPr/>
          <p:nvPr/>
        </p:nvSpPr>
        <p:spPr>
          <a:xfrm>
            <a:off x="4100805" y="4888613"/>
            <a:ext cx="2807050" cy="369332"/>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Sectionneur tétrapolaire</a:t>
            </a:r>
          </a:p>
        </p:txBody>
      </p:sp>
    </p:spTree>
    <p:extLst>
      <p:ext uri="{BB962C8B-B14F-4D97-AF65-F5344CB8AC3E}">
        <p14:creationId xmlns:p14="http://schemas.microsoft.com/office/powerpoint/2010/main" val="2073605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Logique Combinatoire</a:t>
            </a:r>
          </a:p>
        </p:txBody>
      </p:sp>
      <p:sp>
        <p:nvSpPr>
          <p:cNvPr id="3" name="Espace réservé du texte 2"/>
          <p:cNvSpPr>
            <a:spLocks noGrp="1"/>
          </p:cNvSpPr>
          <p:nvPr>
            <p:ph type="body" idx="1"/>
          </p:nvPr>
        </p:nvSpPr>
        <p:spPr/>
        <p:txBody>
          <a:bodyPr/>
          <a:lstStyle/>
          <a:p>
            <a:r>
              <a:rPr lang="fr-FR"/>
              <a:t>GMP3 </a:t>
            </a:r>
            <a:r>
              <a:rPr lang="mr-IN"/>
              <a:t>–</a:t>
            </a:r>
            <a:r>
              <a:rPr lang="fr-FR"/>
              <a:t> M1214</a:t>
            </a:r>
          </a:p>
        </p:txBody>
      </p:sp>
      <p:sp>
        <p:nvSpPr>
          <p:cNvPr id="4" name="Espace réservé du numéro de diapositive 3"/>
          <p:cNvSpPr>
            <a:spLocks noGrp="1"/>
          </p:cNvSpPr>
          <p:nvPr>
            <p:ph type="sldNum" sz="quarter" idx="12"/>
          </p:nvPr>
        </p:nvSpPr>
        <p:spPr/>
        <p:txBody>
          <a:bodyPr/>
          <a:lstStyle/>
          <a:p>
            <a:fld id="{4FAB73BC-B049-4115-A692-8D63A059BFB8}" type="slidenum">
              <a:rPr lang="en-US" dirty="0"/>
              <a:t>8</a:t>
            </a:fld>
            <a:endParaRPr lang="en-US" dirty="0"/>
          </a:p>
        </p:txBody>
      </p:sp>
      <p:sp>
        <p:nvSpPr>
          <p:cNvPr id="6" name="Espace réservé de la date 5"/>
          <p:cNvSpPr>
            <a:spLocks noGrp="1"/>
          </p:cNvSpPr>
          <p:nvPr>
            <p:ph type="dt" sz="half" idx="2"/>
          </p:nvPr>
        </p:nvSpPr>
        <p:spPr/>
        <p:txBody>
          <a:bodyPr/>
          <a:lstStyle/>
          <a:p>
            <a:r>
              <a:rPr lang="fr-FR" dirty="0"/>
              <a:t>PG/TB</a:t>
            </a:r>
            <a:endParaRPr lang="en-US" dirty="0"/>
          </a:p>
        </p:txBody>
      </p:sp>
      <p:sp>
        <p:nvSpPr>
          <p:cNvPr id="5" name="Espace réservé du pied de page 4"/>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7560642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Préactionneurs électriques 3/8</a:t>
            </a:r>
          </a:p>
        </p:txBody>
      </p:sp>
      <p:sp>
        <p:nvSpPr>
          <p:cNvPr id="3" name="Espace réservé du contenu 2"/>
          <p:cNvSpPr>
            <a:spLocks noGrp="1"/>
          </p:cNvSpPr>
          <p:nvPr>
            <p:ph idx="1"/>
          </p:nvPr>
        </p:nvSpPr>
        <p:spPr>
          <a:xfrm>
            <a:off x="840888" y="2399633"/>
            <a:ext cx="7370783" cy="1024884"/>
          </a:xfrm>
        </p:spPr>
        <p:txBody>
          <a:bodyPr>
            <a:normAutofit fontScale="92500"/>
          </a:bodyPr>
          <a:lstStyle/>
          <a:p>
            <a:r>
              <a:rPr lang="fr-FR"/>
              <a:t>Un contacteur est un relais électromagnétique particulier, pouvant commuter de fortes puissances grâce à un dispositif de coupure d’arc électrique. Il est donc adapté à la commande et la protection des circuits.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42385" y="1966120"/>
            <a:ext cx="2008691" cy="369332"/>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Les contacteurs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976" y="3411071"/>
            <a:ext cx="2466788" cy="2466788"/>
          </a:xfrm>
          <a:prstGeom prst="rect">
            <a:avLst/>
          </a:prstGeom>
        </p:spPr>
      </p:pic>
      <p:sp>
        <p:nvSpPr>
          <p:cNvPr id="9" name="Rectangle 8"/>
          <p:cNvSpPr/>
          <p:nvPr/>
        </p:nvSpPr>
        <p:spPr>
          <a:xfrm>
            <a:off x="4100805" y="4888613"/>
            <a:ext cx="2371713" cy="382634"/>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Contacteur tripolaire</a:t>
            </a:r>
          </a:p>
        </p:txBody>
      </p:sp>
    </p:spTree>
    <p:extLst>
      <p:ext uri="{BB962C8B-B14F-4D97-AF65-F5344CB8AC3E}">
        <p14:creationId xmlns:p14="http://schemas.microsoft.com/office/powerpoint/2010/main" val="480621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Préactionneurs électriques 4/8</a:t>
            </a:r>
          </a:p>
        </p:txBody>
      </p:sp>
      <p:sp>
        <p:nvSpPr>
          <p:cNvPr id="3" name="Espace réservé du contenu 2"/>
          <p:cNvSpPr>
            <a:spLocks noGrp="1"/>
          </p:cNvSpPr>
          <p:nvPr>
            <p:ph idx="1"/>
          </p:nvPr>
        </p:nvSpPr>
        <p:spPr>
          <a:xfrm>
            <a:off x="840889" y="2399632"/>
            <a:ext cx="4878594" cy="1060743"/>
          </a:xfrm>
        </p:spPr>
        <p:txBody>
          <a:bodyPr>
            <a:normAutofit fontScale="85000" lnSpcReduction="10000"/>
          </a:bodyPr>
          <a:lstStyle/>
          <a:p>
            <a:r>
              <a:rPr lang="fr-FR"/>
              <a:t>Un </a:t>
            </a:r>
            <a:r>
              <a:rPr lang="fr-FR" b="1"/>
              <a:t>relais </a:t>
            </a:r>
            <a:r>
              <a:rPr lang="fr-FR"/>
              <a:t>est un interrupteur qui se commande avec une tension continue de faible puissance. La partie « interrupteur » sert à piloter des charges secteur de forte puissance (jusqu'à 10A couramment).</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42385" y="1966120"/>
            <a:ext cx="2008691" cy="369332"/>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Les relais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844" y="3787588"/>
            <a:ext cx="1860177" cy="1860177"/>
          </a:xfrm>
          <a:prstGeom prst="rect">
            <a:avLst/>
          </a:prstGeom>
        </p:spPr>
      </p:pic>
      <p:sp>
        <p:nvSpPr>
          <p:cNvPr id="9" name="Rectangle 8"/>
          <p:cNvSpPr/>
          <p:nvPr/>
        </p:nvSpPr>
        <p:spPr>
          <a:xfrm>
            <a:off x="1823767" y="5695435"/>
            <a:ext cx="2228277" cy="364705"/>
          </a:xfrm>
          <a:prstGeom prst="rect">
            <a:avLst/>
          </a:prstGeom>
        </p:spPr>
        <p:txBody>
          <a:bodyPr vert="horz" lIns="0" tIns="45720" rIns="0" bIns="45720" rtlCol="0">
            <a:normAutofit lnSpcReduction="10000"/>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Relais 2 contacts 8A </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24" y="1899584"/>
            <a:ext cx="2816412" cy="4295028"/>
          </a:xfrm>
          <a:prstGeom prst="rect">
            <a:avLst/>
          </a:prstGeom>
        </p:spPr>
      </p:pic>
    </p:spTree>
    <p:extLst>
      <p:ext uri="{BB962C8B-B14F-4D97-AF65-F5344CB8AC3E}">
        <p14:creationId xmlns:p14="http://schemas.microsoft.com/office/powerpoint/2010/main" val="1513575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Préactionneurs électriques 5/8</a:t>
            </a:r>
          </a:p>
        </p:txBody>
      </p:sp>
      <p:sp>
        <p:nvSpPr>
          <p:cNvPr id="3" name="Espace réservé du contenu 2"/>
          <p:cNvSpPr>
            <a:spLocks noGrp="1"/>
          </p:cNvSpPr>
          <p:nvPr>
            <p:ph idx="1"/>
          </p:nvPr>
        </p:nvSpPr>
        <p:spPr>
          <a:xfrm>
            <a:off x="840888" y="2399632"/>
            <a:ext cx="7064621" cy="1153795"/>
          </a:xfrm>
        </p:spPr>
        <p:txBody>
          <a:bodyPr>
            <a:normAutofit fontScale="55000" lnSpcReduction="20000"/>
          </a:bodyPr>
          <a:lstStyle/>
          <a:p>
            <a:r>
              <a:rPr lang="fr-FR"/>
              <a:t>Le fusible ou coupe-circuit à fusible est un dispositif de sécurité conçu pour « couper » l’alimentation électrique lors d’une surcharge ou d’un court-circuit, produisant une surintensité. Le composant principal de ce dispositif est un petit isolant enveloppant un fil conducteur qui fond quand il est traversé par un courant d’intensité supérieure au calibre supporté. Ainsi, il permet de couper le circuit électrique après une période de surintensité donnée, et permet ainsi de prévenir les incendies, et la destruction de l’ensemble du système. Le fusible garantit l’intégrité du circuit d’alimentation.</a:t>
            </a:r>
          </a:p>
          <a:p>
            <a:r>
              <a:rPr lang="fr-FR"/>
              <a:t>Les fusibles peuvent être intégrés dans les sectionneurs.</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42385" y="1966120"/>
            <a:ext cx="2008691" cy="369332"/>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Les fusibles</a:t>
            </a:r>
          </a:p>
        </p:txBody>
      </p:sp>
      <p:sp>
        <p:nvSpPr>
          <p:cNvPr id="9" name="Rectangle 8"/>
          <p:cNvSpPr/>
          <p:nvPr/>
        </p:nvSpPr>
        <p:spPr>
          <a:xfrm>
            <a:off x="1499675" y="5475514"/>
            <a:ext cx="2228277" cy="364705"/>
          </a:xfrm>
          <a:prstGeom prst="rect">
            <a:avLst/>
          </a:prstGeom>
        </p:spPr>
        <p:txBody>
          <a:bodyPr vert="horz" lIns="0" tIns="45720" rIns="0" bIns="45720" rtlCol="0">
            <a:normAutofit fontScale="55000" lnSpcReduction="20000"/>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Fusibles type cartouche de différents calibres</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491" y="3498393"/>
            <a:ext cx="2804610" cy="180056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107" y="3275073"/>
            <a:ext cx="2596587" cy="2005714"/>
          </a:xfrm>
          <a:prstGeom prst="rect">
            <a:avLst/>
          </a:prstGeom>
        </p:spPr>
      </p:pic>
      <p:sp>
        <p:nvSpPr>
          <p:cNvPr id="13" name="Rectangle 12"/>
          <p:cNvSpPr/>
          <p:nvPr/>
        </p:nvSpPr>
        <p:spPr>
          <a:xfrm>
            <a:off x="5159205" y="5477444"/>
            <a:ext cx="2228277" cy="364705"/>
          </a:xfrm>
          <a:prstGeom prst="rect">
            <a:avLst/>
          </a:prstGeom>
        </p:spPr>
        <p:txBody>
          <a:bodyPr vert="horz" lIns="0" tIns="45720" rIns="0" bIns="45720" rtlCol="0">
            <a:normAutofit/>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200">
                <a:solidFill>
                  <a:schemeClr val="tx1">
                    <a:lumMod val="75000"/>
                    <a:lumOff val="25000"/>
                  </a:schemeClr>
                </a:solidFill>
                <a:latin typeface="+mn-lt"/>
              </a:rPr>
              <a:t>Sectionneur à fusibles intégrés</a:t>
            </a:r>
          </a:p>
        </p:txBody>
      </p:sp>
    </p:spTree>
    <p:extLst>
      <p:ext uri="{BB962C8B-B14F-4D97-AF65-F5344CB8AC3E}">
        <p14:creationId xmlns:p14="http://schemas.microsoft.com/office/powerpoint/2010/main" val="109108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Préactionneurs électriques 6/8</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1016006" y="1977695"/>
            <a:ext cx="1241058" cy="369332"/>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Symboles</a:t>
            </a:r>
          </a:p>
        </p:txBody>
      </p:sp>
      <p:sp>
        <p:nvSpPr>
          <p:cNvPr id="13" name="Rectangle 12"/>
          <p:cNvSpPr/>
          <p:nvPr/>
        </p:nvSpPr>
        <p:spPr>
          <a:xfrm>
            <a:off x="2219235" y="3123927"/>
            <a:ext cx="790183" cy="228874"/>
          </a:xfrm>
          <a:prstGeom prst="rect">
            <a:avLst/>
          </a:prstGeom>
        </p:spPr>
        <p:txBody>
          <a:bodyPr vert="horz" lIns="0" tIns="45720" rIns="0" bIns="45720" rtlCol="0">
            <a:normAutofit fontScale="92500" lnSpcReduction="10000"/>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200">
                <a:solidFill>
                  <a:schemeClr val="tx1">
                    <a:lumMod val="75000"/>
                    <a:lumOff val="25000"/>
                  </a:schemeClr>
                </a:solidFill>
                <a:latin typeface="+mn-lt"/>
              </a:rPr>
              <a:t>Fusible</a:t>
            </a: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844" y="2937397"/>
            <a:ext cx="2063509" cy="2160683"/>
          </a:xfrm>
          <a:prstGeom prst="rect">
            <a:avLst/>
          </a:prstGeom>
        </p:spPr>
      </p:pic>
      <p:sp>
        <p:nvSpPr>
          <p:cNvPr id="14" name="Rectangle 13"/>
          <p:cNvSpPr/>
          <p:nvPr/>
        </p:nvSpPr>
        <p:spPr>
          <a:xfrm>
            <a:off x="2219235" y="4503244"/>
            <a:ext cx="892426" cy="238517"/>
          </a:xfrm>
          <a:prstGeom prst="rect">
            <a:avLst/>
          </a:prstGeom>
        </p:spPr>
        <p:txBody>
          <a:bodyPr vert="horz" lIns="0" tIns="45720" rIns="0" bIns="45720" rtlCol="0">
            <a:normAutofit fontScale="92500" lnSpcReduction="10000"/>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200">
                <a:solidFill>
                  <a:schemeClr val="tx1">
                    <a:lumMod val="75000"/>
                    <a:lumOff val="25000"/>
                  </a:schemeClr>
                </a:solidFill>
                <a:latin typeface="+mn-lt"/>
              </a:rPr>
              <a:t>Sectionneur</a:t>
            </a:r>
          </a:p>
        </p:txBody>
      </p:sp>
      <p:sp>
        <p:nvSpPr>
          <p:cNvPr id="15" name="Rectangle 14"/>
          <p:cNvSpPr/>
          <p:nvPr/>
        </p:nvSpPr>
        <p:spPr>
          <a:xfrm>
            <a:off x="5568176" y="3096920"/>
            <a:ext cx="1550253" cy="282888"/>
          </a:xfrm>
          <a:prstGeom prst="rect">
            <a:avLst/>
          </a:prstGeom>
        </p:spPr>
        <p:txBody>
          <a:bodyPr vert="horz" lIns="0" tIns="45720" rIns="0" bIns="45720" rtlCol="0">
            <a:noAutofit/>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100">
                <a:solidFill>
                  <a:schemeClr val="tx1">
                    <a:lumMod val="75000"/>
                    <a:lumOff val="25000"/>
                  </a:schemeClr>
                </a:solidFill>
                <a:latin typeface="+mn-lt"/>
              </a:rPr>
              <a:t>Sectionneur à fusible</a:t>
            </a:r>
          </a:p>
        </p:txBody>
      </p:sp>
      <p:sp>
        <p:nvSpPr>
          <p:cNvPr id="16" name="Rectangle 15"/>
          <p:cNvSpPr/>
          <p:nvPr/>
        </p:nvSpPr>
        <p:spPr>
          <a:xfrm>
            <a:off x="5570105" y="4481058"/>
            <a:ext cx="1550253" cy="282888"/>
          </a:xfrm>
          <a:prstGeom prst="rect">
            <a:avLst/>
          </a:prstGeom>
        </p:spPr>
        <p:txBody>
          <a:bodyPr vert="horz" lIns="0" tIns="45720" rIns="0" bIns="45720" rtlCol="0">
            <a:noAutofit/>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100">
                <a:solidFill>
                  <a:schemeClr val="tx1">
                    <a:lumMod val="75000"/>
                    <a:lumOff val="25000"/>
                  </a:schemeClr>
                </a:solidFill>
                <a:latin typeface="+mn-lt"/>
              </a:rPr>
              <a:t>Contacteur</a:t>
            </a:r>
          </a:p>
        </p:txBody>
      </p:sp>
    </p:spTree>
    <p:extLst>
      <p:ext uri="{BB962C8B-B14F-4D97-AF65-F5344CB8AC3E}">
        <p14:creationId xmlns:p14="http://schemas.microsoft.com/office/powerpoint/2010/main" val="1747645325"/>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Préactionneurs électriques 7/8</a:t>
            </a:r>
          </a:p>
        </p:txBody>
      </p:sp>
      <p:sp>
        <p:nvSpPr>
          <p:cNvPr id="3" name="Espace réservé du contenu 2"/>
          <p:cNvSpPr>
            <a:spLocks noGrp="1"/>
          </p:cNvSpPr>
          <p:nvPr>
            <p:ph idx="1"/>
          </p:nvPr>
        </p:nvSpPr>
        <p:spPr>
          <a:xfrm>
            <a:off x="840889" y="2399633"/>
            <a:ext cx="4437168" cy="1987172"/>
          </a:xfrm>
        </p:spPr>
        <p:txBody>
          <a:bodyPr>
            <a:normAutofit fontScale="47500" lnSpcReduction="20000"/>
          </a:bodyPr>
          <a:lstStyle/>
          <a:p>
            <a:r>
              <a:rPr lang="fr-FR"/>
              <a:t>Un variateur de fréquence est un dispositif utilisé pour contrôler la vitesse d'un moteur électrique aux fins suivantes : </a:t>
            </a:r>
          </a:p>
          <a:p>
            <a:pPr>
              <a:buFont typeface="Arial" charset="0"/>
              <a:buChar char="•"/>
            </a:pPr>
            <a:r>
              <a:rPr lang="fr-FR"/>
              <a:t>améliorer le contrôle des process ;</a:t>
            </a:r>
          </a:p>
          <a:p>
            <a:pPr>
              <a:buFont typeface="Arial" charset="0"/>
              <a:buChar char="•"/>
            </a:pPr>
            <a:r>
              <a:rPr lang="fr-FR"/>
              <a:t>réduire la consommation d'énergie et générer efficacement de l'énergie ;</a:t>
            </a:r>
          </a:p>
          <a:p>
            <a:pPr>
              <a:buFont typeface="Arial" charset="0"/>
              <a:buChar char="•"/>
            </a:pPr>
            <a:r>
              <a:rPr lang="fr-FR"/>
              <a:t>diminuer la contrainte mécanique sur les applications de contrôle des moteurs ;</a:t>
            </a:r>
          </a:p>
          <a:p>
            <a:pPr>
              <a:buFont typeface="Arial" charset="0"/>
              <a:buChar char="•"/>
            </a:pPr>
            <a:r>
              <a:rPr lang="fr-FR"/>
              <a:t>optimiser le fonctionnement de diverses applications basées sur des moteurs électriques.</a:t>
            </a:r>
          </a:p>
          <a:p>
            <a:pPr>
              <a:buFont typeface="Arial" charset="0"/>
              <a:buChar char="•"/>
            </a:pPr>
            <a:r>
              <a:rPr lang="fr-FR"/>
              <a:t>Adapter les circuits d’entrée (alimentation) et de sortie (moteur).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42385" y="1966120"/>
            <a:ext cx="2410101" cy="406690"/>
          </a:xfrm>
          <a:prstGeom prst="rect">
            <a:avLst/>
          </a:prstGeom>
        </p:spPr>
        <p:txBody>
          <a:bodyPr vert="horz" lIns="0" tIns="45720" rIns="0" bIns="45720" rtlCol="0">
            <a:normAutofit fontScale="925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Variateur de fréquence</a:t>
            </a:r>
          </a:p>
        </p:txBody>
      </p:sp>
      <p:sp>
        <p:nvSpPr>
          <p:cNvPr id="9" name="Rectangle 8"/>
          <p:cNvSpPr/>
          <p:nvPr/>
        </p:nvSpPr>
        <p:spPr>
          <a:xfrm>
            <a:off x="5736010" y="5139850"/>
            <a:ext cx="2228277" cy="364705"/>
          </a:xfrm>
          <a:prstGeom prst="rect">
            <a:avLst/>
          </a:prstGeom>
        </p:spPr>
        <p:txBody>
          <a:bodyPr vert="horz" lIns="0" tIns="45720" rIns="0" bIns="45720" rtlCol="0">
            <a:normAutofit fontScale="55000" lnSpcReduction="20000"/>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Schéma pour alimentation 220V monophasé  vers moteur triphasé</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044" y="2013432"/>
            <a:ext cx="2158948" cy="2983830"/>
          </a:xfrm>
          <a:prstGeom prst="rect">
            <a:avLst/>
          </a:prstGeom>
        </p:spPr>
      </p:pic>
    </p:spTree>
    <p:extLst>
      <p:ext uri="{BB962C8B-B14F-4D97-AF65-F5344CB8AC3E}">
        <p14:creationId xmlns:p14="http://schemas.microsoft.com/office/powerpoint/2010/main" val="1252532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Préactionneurs électriques 8/8</a:t>
            </a:r>
          </a:p>
        </p:txBody>
      </p:sp>
      <p:sp>
        <p:nvSpPr>
          <p:cNvPr id="3" name="Espace réservé du contenu 2"/>
          <p:cNvSpPr>
            <a:spLocks noGrp="1"/>
          </p:cNvSpPr>
          <p:nvPr>
            <p:ph idx="1"/>
          </p:nvPr>
        </p:nvSpPr>
        <p:spPr>
          <a:xfrm>
            <a:off x="840889" y="2619553"/>
            <a:ext cx="4564488" cy="1582058"/>
          </a:xfrm>
        </p:spPr>
        <p:txBody>
          <a:bodyPr>
            <a:normAutofit fontScale="62500" lnSpcReduction="20000"/>
          </a:bodyPr>
          <a:lstStyle/>
          <a:p>
            <a:r>
              <a:rPr lang="fr-FR"/>
              <a:t>Le contrôleur de moteurs pas-à-pas améliore la  fluidité de mouvement, procure un couple optimum et une bonne stabilité. Les moteurs peuvent fonctionner plus silencieusement, avec moins d'échauffement et un mouvement plus régulier. </a:t>
            </a:r>
          </a:p>
          <a:p>
            <a:r>
              <a:rPr lang="fr-FR"/>
              <a:t>Ils ont une plage d’alimentation en tension continue (de l’ordre de 50V ou plus).</a:t>
            </a:r>
          </a:p>
          <a:p>
            <a:r>
              <a:rPr lang="fr-FR"/>
              <a:t>Ils reçoivent les impulsions (sens et vitesse) de la partie commande et assurent le pilotage du moteur.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42385" y="1966120"/>
            <a:ext cx="2410101" cy="406690"/>
          </a:xfrm>
          <a:prstGeom prst="rect">
            <a:avLst/>
          </a:prstGeom>
        </p:spPr>
        <p:txBody>
          <a:bodyPr vert="horz" lIns="0" tIns="45720" rIns="0" bIns="45720" rtlCol="0">
            <a:normAutofit fontScale="70000" lnSpcReduction="200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Contrôleur pour motorisation pas-à-pas (</a:t>
            </a:r>
            <a:r>
              <a:rPr lang="fr-FR" sz="2000" b="1" i="1">
                <a:solidFill>
                  <a:schemeClr val="tx1">
                    <a:lumMod val="75000"/>
                    <a:lumOff val="25000"/>
                  </a:schemeClr>
                </a:solidFill>
                <a:latin typeface="+mn-lt"/>
              </a:rPr>
              <a:t>stepper motor drive</a:t>
            </a:r>
            <a:r>
              <a:rPr lang="fr-FR" sz="2000" b="1">
                <a:solidFill>
                  <a:schemeClr val="tx1">
                    <a:lumMod val="75000"/>
                    <a:lumOff val="25000"/>
                  </a:schemeClr>
                </a:solidFill>
                <a:latin typeface="+mn-lt"/>
              </a:rPr>
              <a:t>)</a:t>
            </a:r>
          </a:p>
        </p:txBody>
      </p:sp>
      <p:sp>
        <p:nvSpPr>
          <p:cNvPr id="9" name="Rectangle 8"/>
          <p:cNvSpPr/>
          <p:nvPr/>
        </p:nvSpPr>
        <p:spPr>
          <a:xfrm>
            <a:off x="5886481" y="3855061"/>
            <a:ext cx="2228277" cy="242378"/>
          </a:xfrm>
          <a:prstGeom prst="rect">
            <a:avLst/>
          </a:prstGeom>
        </p:spPr>
        <p:txBody>
          <a:bodyPr vert="horz" lIns="0" tIns="45720" rIns="0" bIns="45720" rtlCol="0">
            <a:normAutofit fontScale="55000" lnSpcReduction="20000"/>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Contrôleur de moteur pas-à-pas</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193" y="1696668"/>
            <a:ext cx="2158948" cy="2158948"/>
          </a:xfrm>
          <a:prstGeom prst="rect">
            <a:avLst/>
          </a:prstGeom>
        </p:spPr>
      </p:pic>
      <p:grpSp>
        <p:nvGrpSpPr>
          <p:cNvPr id="11" name="Grouper 10"/>
          <p:cNvGrpSpPr/>
          <p:nvPr/>
        </p:nvGrpSpPr>
        <p:grpSpPr>
          <a:xfrm>
            <a:off x="1851949" y="4365302"/>
            <a:ext cx="5116010" cy="1600641"/>
            <a:chOff x="1851949" y="4365302"/>
            <a:chExt cx="5116010" cy="1600641"/>
          </a:xfrm>
        </p:grpSpPr>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949" y="4365302"/>
              <a:ext cx="5116010" cy="1600641"/>
            </a:xfrm>
            <a:prstGeom prst="rect">
              <a:avLst/>
            </a:prstGeom>
          </p:spPr>
        </p:pic>
        <p:sp>
          <p:nvSpPr>
            <p:cNvPr id="10" name="Rectangle à coins arrondis 9"/>
            <p:cNvSpPr/>
            <p:nvPr/>
          </p:nvSpPr>
          <p:spPr>
            <a:xfrm>
              <a:off x="1932972" y="4687747"/>
              <a:ext cx="1157469" cy="1122744"/>
            </a:xfrm>
            <a:prstGeom prst="roundRect">
              <a:avLst>
                <a:gd name="adj"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2091914" y="4956585"/>
              <a:ext cx="824906" cy="576113"/>
            </a:xfrm>
            <a:prstGeom prst="rect">
              <a:avLst/>
            </a:prstGeom>
          </p:spPr>
          <p:txBody>
            <a:bodyPr vert="horz" lIns="0" tIns="45720" rIns="0" bIns="45720" rtlCol="0">
              <a:normAutofit fontScale="62500" lnSpcReduction="20000"/>
            </a:bodyPr>
            <a:lstStyle/>
            <a:p>
              <a:pPr algn="ctr" eaLnBrk="1" hangingPunct="1">
                <a:lnSpc>
                  <a:spcPct val="90000"/>
                </a:lnSpc>
                <a:spcBef>
                  <a:spcPts val="1200"/>
                </a:spcBef>
                <a:spcAft>
                  <a:spcPts val="200"/>
                </a:spcAft>
                <a:buClr>
                  <a:schemeClr val="accent1"/>
                </a:buClr>
                <a:buSzPct val="100000"/>
              </a:pPr>
              <a:r>
                <a:rPr lang="fr-FR" sz="2000">
                  <a:solidFill>
                    <a:schemeClr val="tx1">
                      <a:lumMod val="75000"/>
                      <a:lumOff val="25000"/>
                    </a:schemeClr>
                  </a:solidFill>
                  <a:latin typeface="+mn-lt"/>
                </a:rPr>
                <a:t>Partie</a:t>
              </a:r>
            </a:p>
            <a:p>
              <a:pPr algn="ctr" eaLnBrk="1" hangingPunct="1">
                <a:lnSpc>
                  <a:spcPct val="90000"/>
                </a:lnSpc>
                <a:spcBef>
                  <a:spcPts val="1200"/>
                </a:spcBef>
                <a:spcAft>
                  <a:spcPts val="200"/>
                </a:spcAft>
                <a:buClr>
                  <a:schemeClr val="accent1"/>
                </a:buClr>
                <a:buSzPct val="100000"/>
              </a:pPr>
              <a:r>
                <a:rPr lang="fr-FR" sz="2000">
                  <a:solidFill>
                    <a:schemeClr val="tx1">
                      <a:lumMod val="75000"/>
                      <a:lumOff val="25000"/>
                    </a:schemeClr>
                  </a:solidFill>
                  <a:latin typeface="+mn-lt"/>
                </a:rPr>
                <a:t>Commande</a:t>
              </a:r>
            </a:p>
          </p:txBody>
        </p:sp>
        <p:sp>
          <p:nvSpPr>
            <p:cNvPr id="14" name="Rectangle à coins arrondis 13"/>
            <p:cNvSpPr/>
            <p:nvPr/>
          </p:nvSpPr>
          <p:spPr>
            <a:xfrm>
              <a:off x="3983620" y="4678101"/>
              <a:ext cx="1157469" cy="1122744"/>
            </a:xfrm>
            <a:prstGeom prst="roundRect">
              <a:avLst>
                <a:gd name="adj" fmla="val 1666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177287" y="5120558"/>
              <a:ext cx="824906" cy="284818"/>
            </a:xfrm>
            <a:prstGeom prst="rect">
              <a:avLst/>
            </a:prstGeom>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200">
                  <a:solidFill>
                    <a:schemeClr val="tx1">
                      <a:lumMod val="75000"/>
                      <a:lumOff val="25000"/>
                    </a:schemeClr>
                  </a:solidFill>
                  <a:latin typeface="+mn-lt"/>
                </a:rPr>
                <a:t>Contrôleur</a:t>
              </a:r>
            </a:p>
          </p:txBody>
        </p:sp>
      </p:grpSp>
    </p:spTree>
    <p:extLst>
      <p:ext uri="{BB962C8B-B14F-4D97-AF65-F5344CB8AC3E}">
        <p14:creationId xmlns:p14="http://schemas.microsoft.com/office/powerpoint/2010/main" val="886485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Préactionneurs pneumatiques</a:t>
            </a:r>
          </a:p>
        </p:txBody>
      </p:sp>
      <p:sp>
        <p:nvSpPr>
          <p:cNvPr id="3" name="Espace réservé du contenu 2"/>
          <p:cNvSpPr>
            <a:spLocks noGrp="1"/>
          </p:cNvSpPr>
          <p:nvPr>
            <p:ph idx="1"/>
          </p:nvPr>
        </p:nvSpPr>
        <p:spPr>
          <a:xfrm>
            <a:off x="921912" y="2480657"/>
            <a:ext cx="4148852" cy="818128"/>
          </a:xfrm>
        </p:spPr>
        <p:txBody>
          <a:bodyPr vert="horz" lIns="0" tIns="45720" rIns="0" bIns="45720" rtlCol="0">
            <a:noAutofit/>
          </a:bodyPr>
          <a:lstStyle/>
          <a:p>
            <a:pPr fontAlgn="base">
              <a:buNone/>
            </a:pPr>
            <a:r>
              <a:rPr kumimoji="1" lang="fr-FR" sz="1400"/>
              <a:t>   Pour alimenter des vérins ou pour commander la distribution d’air vers les différents composants faisant partie d’une installation pneumatique on utilise des distributeurs à voies multiples.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842385" y="1966120"/>
            <a:ext cx="2930962" cy="406690"/>
          </a:xfrm>
          <a:prstGeom prst="rect">
            <a:avLst/>
          </a:prstGeom>
        </p:spPr>
        <p:txBody>
          <a:bodyPr vert="horz" lIns="0" tIns="45720" rIns="0" bIns="45720" rtlCol="0">
            <a:normAutofit fontScale="92500"/>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b="1">
                <a:solidFill>
                  <a:schemeClr val="tx1">
                    <a:lumMod val="75000"/>
                    <a:lumOff val="25000"/>
                  </a:schemeClr>
                </a:solidFill>
                <a:latin typeface="+mn-lt"/>
              </a:rPr>
              <a:t>Distributeurs pneumatiques</a:t>
            </a:r>
          </a:p>
        </p:txBody>
      </p:sp>
      <p:sp>
        <p:nvSpPr>
          <p:cNvPr id="9" name="Rectangle 8"/>
          <p:cNvSpPr/>
          <p:nvPr/>
        </p:nvSpPr>
        <p:spPr>
          <a:xfrm>
            <a:off x="6030288" y="4708079"/>
            <a:ext cx="2228277" cy="242378"/>
          </a:xfrm>
          <a:prstGeom prst="rect">
            <a:avLst/>
          </a:prstGeom>
        </p:spPr>
        <p:txBody>
          <a:bodyPr vert="horz" lIns="0" tIns="45720" rIns="0" bIns="45720" rtlCol="0">
            <a:normAutofit fontScale="70000" lnSpcReduction="20000"/>
          </a:bodyPr>
          <a:lstStyle/>
          <a:p>
            <a:pPr marL="91440" indent="-91440" algn="ctr"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2000">
                <a:solidFill>
                  <a:schemeClr val="tx1">
                    <a:lumMod val="75000"/>
                    <a:lumOff val="25000"/>
                  </a:schemeClr>
                </a:solidFill>
                <a:latin typeface="+mn-lt"/>
              </a:rPr>
              <a:t>Distributeurs</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485" y="2102137"/>
            <a:ext cx="2469863" cy="2469863"/>
          </a:xfrm>
          <a:prstGeom prst="rect">
            <a:avLst/>
          </a:prstGeom>
        </p:spPr>
      </p:pic>
      <p:sp>
        <p:nvSpPr>
          <p:cNvPr id="11" name="Rectangle 10"/>
          <p:cNvSpPr/>
          <p:nvPr/>
        </p:nvSpPr>
        <p:spPr>
          <a:xfrm>
            <a:off x="989635" y="3495184"/>
            <a:ext cx="4172673" cy="880046"/>
          </a:xfrm>
          <a:prstGeom prst="rect">
            <a:avLst/>
          </a:prstGeom>
        </p:spPr>
        <p:txBody>
          <a:bodyPr vert="horz" lIns="0" tIns="45720" rIns="0" bIns="45720" rtlCol="0">
            <a:normAutofit/>
          </a:bodyPr>
          <a:lstStyle/>
          <a:p>
            <a:pPr algn="just" eaLnBrk="1" hangingPunct="1">
              <a:lnSpc>
                <a:spcPct val="90000"/>
              </a:lnSpc>
              <a:spcBef>
                <a:spcPts val="1200"/>
              </a:spcBef>
              <a:spcAft>
                <a:spcPts val="200"/>
              </a:spcAft>
              <a:buClr>
                <a:schemeClr val="accent1"/>
              </a:buClr>
              <a:buSzPct val="100000"/>
              <a:buFont typeface="Calibri" panose="020F0502020204030204" pitchFamily="34" charset="0"/>
              <a:buNone/>
            </a:pPr>
            <a:r>
              <a:rPr lang="fr-FR" sz="1400">
                <a:solidFill>
                  <a:schemeClr val="tx1">
                    <a:lumMod val="75000"/>
                    <a:lumOff val="25000"/>
                  </a:schemeClr>
                </a:solidFill>
                <a:latin typeface="+mn-lt"/>
              </a:rPr>
              <a:t>Les distributeurs à voies multiples déterminent le chemin et le sens de passage que l’air comprimé peut emprunter et peuvent, si nécessaire, en obturer complètement le passage. </a:t>
            </a:r>
          </a:p>
        </p:txBody>
      </p:sp>
      <p:sp>
        <p:nvSpPr>
          <p:cNvPr id="13" name="Rectangle 12"/>
          <p:cNvSpPr/>
          <p:nvPr/>
        </p:nvSpPr>
        <p:spPr>
          <a:xfrm>
            <a:off x="978060" y="4493232"/>
            <a:ext cx="4203540" cy="480131"/>
          </a:xfrm>
          <a:prstGeom prst="rect">
            <a:avLst/>
          </a:prstGeom>
        </p:spPr>
        <p:txBody>
          <a:bodyPr vert="horz" lIns="0" tIns="45720" rIns="0" bIns="45720" rtlCol="0">
            <a:normAutofit/>
          </a:bodyPr>
          <a:lstStyle/>
          <a:p>
            <a:pPr algn="just" eaLnBrk="1" hangingPunct="1">
              <a:lnSpc>
                <a:spcPct val="90000"/>
              </a:lnSpc>
              <a:spcBef>
                <a:spcPts val="1200"/>
              </a:spcBef>
              <a:spcAft>
                <a:spcPts val="200"/>
              </a:spcAft>
              <a:buClr>
                <a:schemeClr val="accent1"/>
              </a:buClr>
              <a:buSzPct val="100000"/>
              <a:buFont typeface="Calibri" panose="020F0502020204030204" pitchFamily="34" charset="0"/>
              <a:buNone/>
            </a:pPr>
            <a:r>
              <a:rPr lang="fr-FR" sz="1400">
                <a:solidFill>
                  <a:schemeClr val="tx1">
                    <a:lumMod val="75000"/>
                    <a:lumOff val="25000"/>
                  </a:schemeClr>
                </a:solidFill>
                <a:latin typeface="+mn-lt"/>
              </a:rPr>
              <a:t>Un distributeur à voies multiples peut avoir deux à cinq orifices de raccordement pour l’air comprimé. </a:t>
            </a:r>
          </a:p>
        </p:txBody>
      </p:sp>
    </p:spTree>
    <p:extLst>
      <p:ext uri="{BB962C8B-B14F-4D97-AF65-F5344CB8AC3E}">
        <p14:creationId xmlns:p14="http://schemas.microsoft.com/office/powerpoint/2010/main" val="483282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Distributeur - Représentation</a:t>
            </a:r>
          </a:p>
        </p:txBody>
      </p:sp>
      <p:sp>
        <p:nvSpPr>
          <p:cNvPr id="3" name="Espace réservé du contenu 2"/>
          <p:cNvSpPr>
            <a:spLocks noGrp="1"/>
          </p:cNvSpPr>
          <p:nvPr>
            <p:ph idx="1"/>
          </p:nvPr>
        </p:nvSpPr>
        <p:spPr>
          <a:xfrm>
            <a:off x="822959" y="1556952"/>
            <a:ext cx="7543801" cy="935236"/>
          </a:xfrm>
        </p:spPr>
        <p:txBody>
          <a:bodyPr>
            <a:noAutofit/>
          </a:bodyPr>
          <a:lstStyle/>
          <a:p>
            <a:r>
              <a:rPr lang="fr-FR" sz="1400"/>
              <a:t>Le symbole du distributeur est dessiné horizontalement dans la plupart des cas. </a:t>
            </a:r>
          </a:p>
          <a:p>
            <a:r>
              <a:rPr lang="fr-FR" sz="1400"/>
              <a:t>On dessine une case par « position du distributeur ». Un distributeur avec deux positions, par exemple une position ouverte et une position fermée, sera donc représenté avec 2 cases </a:t>
            </a:r>
          </a:p>
          <a:p>
            <a:endParaRPr lang="fr-FR" sz="140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1354239" y="3233019"/>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293718" y="3234948"/>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15659" y="2757362"/>
            <a:ext cx="4448852" cy="718703"/>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La position de repos est d’habitude dessinée à droite. C’est la position dans laquelle se trouve le distributeur lorsqu’il n’est pas commandé.</a:t>
            </a:r>
          </a:p>
        </p:txBody>
      </p:sp>
      <p:grpSp>
        <p:nvGrpSpPr>
          <p:cNvPr id="23" name="Grouper 22"/>
          <p:cNvGrpSpPr/>
          <p:nvPr/>
        </p:nvGrpSpPr>
        <p:grpSpPr>
          <a:xfrm>
            <a:off x="3235569" y="3474379"/>
            <a:ext cx="315621" cy="385055"/>
            <a:chOff x="3235569" y="3100306"/>
            <a:chExt cx="315621" cy="385055"/>
          </a:xfrm>
        </p:grpSpPr>
        <p:cxnSp>
          <p:nvCxnSpPr>
            <p:cNvPr id="12" name="Connecteur droit 11"/>
            <p:cNvCxnSpPr/>
            <p:nvPr/>
          </p:nvCxnSpPr>
          <p:spPr>
            <a:xfrm flipV="1">
              <a:off x="3235569" y="3105714"/>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3339273" y="3100306"/>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3344684" y="3106615"/>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3448388" y="3101207"/>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3447486" y="3112026"/>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3551190" y="3106618"/>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914885" y="3480601"/>
            <a:ext cx="4459574" cy="1110067"/>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Une jonction entre deux orifices connectés indique que ces deux orifices sont connectés dans cette position du distributeur. Le sens de passage que l’air comprimé peut emprunter dans une position du distributeur est représenté par une flèche.</a:t>
            </a:r>
          </a:p>
        </p:txBody>
      </p:sp>
      <p:cxnSp>
        <p:nvCxnSpPr>
          <p:cNvPr id="26" name="Connecteur droit avec flèche 25"/>
          <p:cNvCxnSpPr/>
          <p:nvPr/>
        </p:nvCxnSpPr>
        <p:spPr>
          <a:xfrm flipV="1">
            <a:off x="1546402" y="3231573"/>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907959" y="4608409"/>
            <a:ext cx="4572000" cy="480131"/>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Pour indiquer la fermeture des raccords dans une position, on dessine des bouchons.</a:t>
            </a:r>
          </a:p>
        </p:txBody>
      </p:sp>
      <p:grpSp>
        <p:nvGrpSpPr>
          <p:cNvPr id="35" name="Grouper 34"/>
          <p:cNvGrpSpPr/>
          <p:nvPr/>
        </p:nvGrpSpPr>
        <p:grpSpPr>
          <a:xfrm>
            <a:off x="2001371" y="3998055"/>
            <a:ext cx="174812" cy="174812"/>
            <a:chOff x="3487271" y="4370294"/>
            <a:chExt cx="174812" cy="174812"/>
          </a:xfrm>
        </p:grpSpPr>
        <p:cxnSp>
          <p:nvCxnSpPr>
            <p:cNvPr id="32" name="Connecteur droit 31"/>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Connecteur droit avec flèche 35"/>
          <p:cNvCxnSpPr/>
          <p:nvPr/>
        </p:nvCxnSpPr>
        <p:spPr>
          <a:xfrm>
            <a:off x="2455083" y="3239799"/>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892678" y="5142684"/>
            <a:ext cx="4572000" cy="674031"/>
          </a:xfrm>
          <a:prstGeom prst="rect">
            <a:avLst/>
          </a:prstGeom>
        </p:spPr>
        <p:txBody>
          <a:bodyPr vert="horz" lIns="0" tIns="45720" rIns="0" bIns="45720" rtlCol="0">
            <a:norm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Nous représentons les raccords du distributeur à sa position de repos. L’alimentation et l’échappement de l’air comprimé arrivent par en dessous et les sorties au-dessus </a:t>
            </a:r>
          </a:p>
        </p:txBody>
      </p:sp>
      <p:grpSp>
        <p:nvGrpSpPr>
          <p:cNvPr id="40" name="Grouper 39"/>
          <p:cNvGrpSpPr/>
          <p:nvPr/>
        </p:nvGrpSpPr>
        <p:grpSpPr>
          <a:xfrm>
            <a:off x="2409268" y="4002537"/>
            <a:ext cx="174812" cy="174812"/>
            <a:chOff x="3487271" y="4370294"/>
            <a:chExt cx="174812" cy="174812"/>
          </a:xfrm>
        </p:grpSpPr>
        <p:cxnSp>
          <p:nvCxnSpPr>
            <p:cNvPr id="41" name="Connecteur droit 40"/>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er 55"/>
          <p:cNvGrpSpPr/>
          <p:nvPr/>
        </p:nvGrpSpPr>
        <p:grpSpPr>
          <a:xfrm>
            <a:off x="3000199" y="4184074"/>
            <a:ext cx="139690" cy="560351"/>
            <a:chOff x="3000199" y="3810001"/>
            <a:chExt cx="139690" cy="560351"/>
          </a:xfrm>
        </p:grpSpPr>
        <p:sp>
          <p:nvSpPr>
            <p:cNvPr id="47" name="Rectangle 46"/>
            <p:cNvSpPr/>
            <p:nvPr/>
          </p:nvSpPr>
          <p:spPr>
            <a:xfrm>
              <a:off x="3000199" y="4061012"/>
              <a:ext cx="139690" cy="3093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47"/>
            <p:cNvCxnSpPr>
              <a:stCxn id="47" idx="0"/>
            </p:cNvCxnSpPr>
            <p:nvPr/>
          </p:nvCxnSpPr>
          <p:spPr>
            <a:xfrm flipH="1" flipV="1">
              <a:off x="3063689" y="3810001"/>
              <a:ext cx="0" cy="2510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3076575" y="422275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3013075" y="4130675"/>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3009900" y="430530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er 59"/>
          <p:cNvGrpSpPr/>
          <p:nvPr/>
        </p:nvGrpSpPr>
        <p:grpSpPr>
          <a:xfrm>
            <a:off x="879102" y="3377623"/>
            <a:ext cx="475136" cy="620994"/>
            <a:chOff x="879102" y="3003550"/>
            <a:chExt cx="475136" cy="620994"/>
          </a:xfrm>
        </p:grpSpPr>
        <p:sp>
          <p:nvSpPr>
            <p:cNvPr id="10" name="Rectangle 9"/>
            <p:cNvSpPr/>
            <p:nvPr/>
          </p:nvSpPr>
          <p:spPr>
            <a:xfrm>
              <a:off x="891251" y="3113590"/>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57"/>
            <p:cNvCxnSpPr/>
            <p:nvPr/>
          </p:nvCxnSpPr>
          <p:spPr>
            <a:xfrm flipH="1" flipV="1">
              <a:off x="879102" y="3003550"/>
              <a:ext cx="1" cy="6209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1" name="Connecteur droit 60"/>
          <p:cNvCxnSpPr/>
          <p:nvPr/>
        </p:nvCxnSpPr>
        <p:spPr>
          <a:xfrm flipH="1" flipV="1">
            <a:off x="2469084" y="3000896"/>
            <a:ext cx="1" cy="232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er 63"/>
          <p:cNvGrpSpPr/>
          <p:nvPr/>
        </p:nvGrpSpPr>
        <p:grpSpPr>
          <a:xfrm>
            <a:off x="2386853" y="4183139"/>
            <a:ext cx="242047" cy="583843"/>
            <a:chOff x="2386853" y="4183139"/>
            <a:chExt cx="242047" cy="583843"/>
          </a:xfrm>
        </p:grpSpPr>
        <p:cxnSp>
          <p:nvCxnSpPr>
            <p:cNvPr id="46" name="Connecteur droit 45"/>
            <p:cNvCxnSpPr/>
            <p:nvPr/>
          </p:nvCxnSpPr>
          <p:spPr>
            <a:xfrm flipH="1" flipV="1">
              <a:off x="2507876" y="4183139"/>
              <a:ext cx="1" cy="336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Ellipse 62"/>
            <p:cNvSpPr/>
            <p:nvPr/>
          </p:nvSpPr>
          <p:spPr>
            <a:xfrm>
              <a:off x="2386853" y="4524935"/>
              <a:ext cx="242047" cy="24204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90122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down)">
                                      <p:cBhvr>
                                        <p:cTn id="26" dur="500"/>
                                        <p:tgtEl>
                                          <p:spTgt spid="60"/>
                                        </p:tgtEl>
                                      </p:cBhvr>
                                    </p:animEffect>
                                  </p:childTnLst>
                                </p:cTn>
                              </p:par>
                              <p:par>
                                <p:cTn id="27" presetID="2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22" presetClass="entr" presetSubtype="4"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wipe(down)">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wipe(down)">
                                      <p:cBhvr>
                                        <p:cTn id="68" dur="500"/>
                                        <p:tgtEl>
                                          <p:spTgt spid="6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wipe(up)">
                                      <p:cBhvr>
                                        <p:cTn id="7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9" grpId="0"/>
      <p:bldP spid="24" grpId="0"/>
      <p:bldP spid="30" grpId="0"/>
      <p:bldP spid="3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Distributeur - Dénomination</a:t>
            </a:r>
          </a:p>
        </p:txBody>
      </p:sp>
      <p:sp>
        <p:nvSpPr>
          <p:cNvPr id="3" name="Espace réservé du contenu 2"/>
          <p:cNvSpPr>
            <a:spLocks noGrp="1"/>
          </p:cNvSpPr>
          <p:nvPr>
            <p:ph idx="1"/>
          </p:nvPr>
        </p:nvSpPr>
        <p:spPr>
          <a:xfrm>
            <a:off x="822959" y="1556952"/>
            <a:ext cx="7543801" cy="563678"/>
          </a:xfrm>
        </p:spPr>
        <p:txBody>
          <a:bodyPr>
            <a:noAutofit/>
          </a:bodyPr>
          <a:lstStyle/>
          <a:p>
            <a:r>
              <a:rPr lang="fr-FR" sz="1400"/>
              <a:t>La dénomination du distributeur comprend 2 chiffres et dépend du nombre d’orifices et du nombre de positions de commutation.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9" name="Rectangle 8"/>
          <p:cNvSpPr/>
          <p:nvPr/>
        </p:nvSpPr>
        <p:spPr>
          <a:xfrm>
            <a:off x="3883233" y="2225584"/>
            <a:ext cx="4448852" cy="764050"/>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Le premier chiffre (X) dans la dénomination donne le nombre d’orifices du distributeur, sans tenir compte des orifices de commande. </a:t>
            </a:r>
          </a:p>
        </p:txBody>
      </p:sp>
      <p:sp>
        <p:nvSpPr>
          <p:cNvPr id="7" name="Rectangle 6"/>
          <p:cNvSpPr/>
          <p:nvPr/>
        </p:nvSpPr>
        <p:spPr>
          <a:xfrm>
            <a:off x="1354239" y="2727181"/>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293718" y="2729110"/>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3" name="Grouper 22"/>
          <p:cNvGrpSpPr/>
          <p:nvPr/>
        </p:nvGrpSpPr>
        <p:grpSpPr>
          <a:xfrm>
            <a:off x="3235569" y="2968541"/>
            <a:ext cx="315621" cy="385055"/>
            <a:chOff x="3235569" y="3100306"/>
            <a:chExt cx="315621" cy="385055"/>
          </a:xfrm>
        </p:grpSpPr>
        <p:cxnSp>
          <p:nvCxnSpPr>
            <p:cNvPr id="12" name="Connecteur droit 11"/>
            <p:cNvCxnSpPr/>
            <p:nvPr/>
          </p:nvCxnSpPr>
          <p:spPr>
            <a:xfrm flipV="1">
              <a:off x="3235569" y="3105714"/>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3339273" y="3100306"/>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3344684" y="3106615"/>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3448388" y="3101207"/>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3447486" y="3112026"/>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3551190" y="3106618"/>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Connecteur droit avec flèche 25"/>
          <p:cNvCxnSpPr/>
          <p:nvPr/>
        </p:nvCxnSpPr>
        <p:spPr>
          <a:xfrm flipV="1">
            <a:off x="1546402" y="2725735"/>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er 34"/>
          <p:cNvGrpSpPr/>
          <p:nvPr/>
        </p:nvGrpSpPr>
        <p:grpSpPr>
          <a:xfrm>
            <a:off x="2001371" y="3492217"/>
            <a:ext cx="174812" cy="174812"/>
            <a:chOff x="3487271" y="4370294"/>
            <a:chExt cx="174812" cy="174812"/>
          </a:xfrm>
        </p:grpSpPr>
        <p:cxnSp>
          <p:nvCxnSpPr>
            <p:cNvPr id="32" name="Connecteur droit 31"/>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Connecteur droit avec flèche 35"/>
          <p:cNvCxnSpPr/>
          <p:nvPr/>
        </p:nvCxnSpPr>
        <p:spPr>
          <a:xfrm>
            <a:off x="2455083" y="2733961"/>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er 39"/>
          <p:cNvGrpSpPr/>
          <p:nvPr/>
        </p:nvGrpSpPr>
        <p:grpSpPr>
          <a:xfrm>
            <a:off x="2409268" y="3496699"/>
            <a:ext cx="174812" cy="174812"/>
            <a:chOff x="3487271" y="4370294"/>
            <a:chExt cx="174812" cy="174812"/>
          </a:xfrm>
        </p:grpSpPr>
        <p:cxnSp>
          <p:nvCxnSpPr>
            <p:cNvPr id="41" name="Connecteur droit 40"/>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er 55"/>
          <p:cNvGrpSpPr/>
          <p:nvPr/>
        </p:nvGrpSpPr>
        <p:grpSpPr>
          <a:xfrm>
            <a:off x="3000199" y="3678236"/>
            <a:ext cx="139690" cy="560351"/>
            <a:chOff x="3000199" y="3810001"/>
            <a:chExt cx="139690" cy="560351"/>
          </a:xfrm>
        </p:grpSpPr>
        <p:sp>
          <p:nvSpPr>
            <p:cNvPr id="47" name="Rectangle 46"/>
            <p:cNvSpPr/>
            <p:nvPr/>
          </p:nvSpPr>
          <p:spPr>
            <a:xfrm>
              <a:off x="3000199" y="4061012"/>
              <a:ext cx="139690" cy="3093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47"/>
            <p:cNvCxnSpPr>
              <a:stCxn id="47" idx="0"/>
            </p:cNvCxnSpPr>
            <p:nvPr/>
          </p:nvCxnSpPr>
          <p:spPr>
            <a:xfrm flipH="1" flipV="1">
              <a:off x="3063689" y="3810001"/>
              <a:ext cx="0" cy="2510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3076575" y="422275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3013075" y="4130675"/>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3009900" y="430530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er 59"/>
          <p:cNvGrpSpPr/>
          <p:nvPr/>
        </p:nvGrpSpPr>
        <p:grpSpPr>
          <a:xfrm>
            <a:off x="879102" y="2871785"/>
            <a:ext cx="475136" cy="620994"/>
            <a:chOff x="879102" y="3003550"/>
            <a:chExt cx="475136" cy="620994"/>
          </a:xfrm>
        </p:grpSpPr>
        <p:sp>
          <p:nvSpPr>
            <p:cNvPr id="10" name="Rectangle 9"/>
            <p:cNvSpPr/>
            <p:nvPr/>
          </p:nvSpPr>
          <p:spPr>
            <a:xfrm>
              <a:off x="891251" y="3113590"/>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57"/>
            <p:cNvCxnSpPr/>
            <p:nvPr/>
          </p:nvCxnSpPr>
          <p:spPr>
            <a:xfrm flipH="1" flipV="1">
              <a:off x="879102" y="3003550"/>
              <a:ext cx="1" cy="6209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1" name="Connecteur droit 60"/>
          <p:cNvCxnSpPr/>
          <p:nvPr/>
        </p:nvCxnSpPr>
        <p:spPr>
          <a:xfrm flipH="1" flipV="1">
            <a:off x="2469084" y="2495058"/>
            <a:ext cx="1" cy="232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10509" y="4559563"/>
            <a:ext cx="4572000" cy="674031"/>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Ce distributeur, avec 3 orifices de raccordements (raccordements des commandes pas pris en compte) et 2 positions de commutation est donc un </a:t>
            </a:r>
            <a:r>
              <a:rPr lang="fr-FR" sz="1400" b="1">
                <a:solidFill>
                  <a:schemeClr val="tx1">
                    <a:lumMod val="75000"/>
                    <a:lumOff val="25000"/>
                  </a:schemeClr>
                </a:solidFill>
                <a:latin typeface="+mn-lt"/>
              </a:rPr>
              <a:t>distributeur</a:t>
            </a:r>
            <a:r>
              <a:rPr lang="fr-FR" sz="1400">
                <a:solidFill>
                  <a:schemeClr val="tx1">
                    <a:lumMod val="75000"/>
                    <a:lumOff val="25000"/>
                  </a:schemeClr>
                </a:solidFill>
                <a:latin typeface="+mn-lt"/>
              </a:rPr>
              <a:t> </a:t>
            </a:r>
            <a:r>
              <a:rPr lang="fr-FR" sz="1400" b="1">
                <a:solidFill>
                  <a:schemeClr val="tx1">
                    <a:lumMod val="75000"/>
                    <a:lumOff val="25000"/>
                  </a:schemeClr>
                </a:solidFill>
                <a:latin typeface="+mn-lt"/>
              </a:rPr>
              <a:t>3/2</a:t>
            </a:r>
            <a:r>
              <a:rPr lang="fr-FR" sz="1400">
                <a:solidFill>
                  <a:schemeClr val="tx1">
                    <a:lumMod val="75000"/>
                    <a:lumOff val="25000"/>
                  </a:schemeClr>
                </a:solidFill>
                <a:latin typeface="+mn-lt"/>
              </a:rPr>
              <a:t>. </a:t>
            </a:r>
          </a:p>
        </p:txBody>
      </p:sp>
      <p:sp>
        <p:nvSpPr>
          <p:cNvPr id="43" name="Rectangle 42"/>
          <p:cNvSpPr/>
          <p:nvPr/>
        </p:nvSpPr>
        <p:spPr>
          <a:xfrm>
            <a:off x="3879991" y="3007039"/>
            <a:ext cx="4448852" cy="572740"/>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Le deuxième chiffre (Y) donne le nombre de positions de commutation : c’est le nombre de cases. </a:t>
            </a:r>
          </a:p>
        </p:txBody>
      </p:sp>
      <p:sp>
        <p:nvSpPr>
          <p:cNvPr id="45" name="Rectangle 44"/>
          <p:cNvSpPr/>
          <p:nvPr/>
        </p:nvSpPr>
        <p:spPr>
          <a:xfrm>
            <a:off x="1391054" y="3726227"/>
            <a:ext cx="291831" cy="281570"/>
          </a:xfrm>
          <a:prstGeom prst="rect">
            <a:avLst/>
          </a:prstGeom>
          <a:ln>
            <a:solidFill>
              <a:schemeClr val="tx1"/>
            </a:solidFill>
          </a:ln>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400">
                <a:solidFill>
                  <a:schemeClr val="tx1">
                    <a:lumMod val="75000"/>
                    <a:lumOff val="25000"/>
                  </a:schemeClr>
                </a:solidFill>
                <a:latin typeface="+mn-lt"/>
              </a:rPr>
              <a:t>1</a:t>
            </a:r>
          </a:p>
        </p:txBody>
      </p:sp>
      <p:sp>
        <p:nvSpPr>
          <p:cNvPr id="49" name="Rectangle 48"/>
          <p:cNvSpPr/>
          <p:nvPr/>
        </p:nvSpPr>
        <p:spPr>
          <a:xfrm>
            <a:off x="1948773" y="3729470"/>
            <a:ext cx="291831" cy="281570"/>
          </a:xfrm>
          <a:prstGeom prst="rect">
            <a:avLst/>
          </a:prstGeom>
          <a:ln>
            <a:solidFill>
              <a:schemeClr val="tx1"/>
            </a:solidFill>
          </a:ln>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400">
                <a:solidFill>
                  <a:schemeClr val="tx1">
                    <a:lumMod val="75000"/>
                    <a:lumOff val="25000"/>
                  </a:schemeClr>
                </a:solidFill>
                <a:latin typeface="+mn-lt"/>
              </a:rPr>
              <a:t>2</a:t>
            </a:r>
          </a:p>
        </p:txBody>
      </p:sp>
      <p:sp>
        <p:nvSpPr>
          <p:cNvPr id="50" name="Rectangle 49"/>
          <p:cNvSpPr/>
          <p:nvPr/>
        </p:nvSpPr>
        <p:spPr>
          <a:xfrm>
            <a:off x="1391054" y="2383810"/>
            <a:ext cx="291831" cy="281570"/>
          </a:xfrm>
          <a:prstGeom prst="rect">
            <a:avLst/>
          </a:prstGeom>
          <a:ln>
            <a:solidFill>
              <a:schemeClr val="tx1"/>
            </a:solidFill>
          </a:ln>
        </p:spPr>
        <p:txBody>
          <a:bodyPr vert="horz" lIns="0" tIns="45720" rIns="0" bIns="45720" rtlCol="0">
            <a:noAutofit/>
          </a:bodyPr>
          <a:lstStyle/>
          <a:p>
            <a:pPr algn="ctr" eaLnBrk="1" hangingPunct="1">
              <a:lnSpc>
                <a:spcPct val="90000"/>
              </a:lnSpc>
              <a:spcBef>
                <a:spcPts val="1200"/>
              </a:spcBef>
              <a:spcAft>
                <a:spcPts val="200"/>
              </a:spcAft>
              <a:buClr>
                <a:schemeClr val="accent1"/>
              </a:buClr>
              <a:buSzPct val="100000"/>
            </a:pPr>
            <a:r>
              <a:rPr lang="fr-FR" sz="1400">
                <a:solidFill>
                  <a:schemeClr val="tx1">
                    <a:lumMod val="75000"/>
                    <a:lumOff val="25000"/>
                  </a:schemeClr>
                </a:solidFill>
                <a:latin typeface="+mn-lt"/>
              </a:rPr>
              <a:t>3</a:t>
            </a:r>
          </a:p>
        </p:txBody>
      </p:sp>
      <p:grpSp>
        <p:nvGrpSpPr>
          <p:cNvPr id="52" name="Grouper 51"/>
          <p:cNvGrpSpPr/>
          <p:nvPr/>
        </p:nvGrpSpPr>
        <p:grpSpPr>
          <a:xfrm>
            <a:off x="2386853" y="3678854"/>
            <a:ext cx="242047" cy="583843"/>
            <a:chOff x="2386853" y="4183139"/>
            <a:chExt cx="242047" cy="583843"/>
          </a:xfrm>
        </p:grpSpPr>
        <p:cxnSp>
          <p:nvCxnSpPr>
            <p:cNvPr id="55" name="Connecteur droit 54"/>
            <p:cNvCxnSpPr/>
            <p:nvPr/>
          </p:nvCxnSpPr>
          <p:spPr>
            <a:xfrm flipH="1" flipV="1">
              <a:off x="2507876" y="4183139"/>
              <a:ext cx="1" cy="336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Ellipse 58"/>
            <p:cNvSpPr/>
            <p:nvPr/>
          </p:nvSpPr>
          <p:spPr>
            <a:xfrm>
              <a:off x="2386853" y="4524935"/>
              <a:ext cx="242047" cy="24204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5936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dissolve">
                                      <p:cBhvr>
                                        <p:cTn id="39" dur="500"/>
                                        <p:tgtEl>
                                          <p:spTgt spid="45"/>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dissolve">
                                      <p:cBhvr>
                                        <p:cTn id="43" dur="500"/>
                                        <p:tgtEl>
                                          <p:spTgt spid="49"/>
                                        </p:tgtEl>
                                      </p:cBhvr>
                                    </p:animEffect>
                                  </p:childTnLst>
                                </p:cTn>
                              </p:par>
                            </p:childTnLst>
                          </p:cTn>
                        </p:par>
                        <p:par>
                          <p:cTn id="44" fill="hold">
                            <p:stCondLst>
                              <p:cond delay="1000"/>
                            </p:stCondLst>
                            <p:childTnLst>
                              <p:par>
                                <p:cTn id="45" presetID="9"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dissolve">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5" presetClass="emph" presetSubtype="0" fill="hold" grpId="1" nodeType="clickEffect">
                                  <p:stCondLst>
                                    <p:cond delay="0"/>
                                  </p:stCondLst>
                                  <p:childTnLst>
                                    <p:anim calcmode="discrete" valueType="str">
                                      <p:cBhvr>
                                        <p:cTn id="55" dur="1000" fill="hold"/>
                                        <p:tgtEl>
                                          <p:spTgt spid="8"/>
                                        </p:tgtEl>
                                        <p:attrNameLst>
                                          <p:attrName>style.visibility</p:attrName>
                                        </p:attrNameLst>
                                      </p:cBhvr>
                                      <p:tavLst>
                                        <p:tav tm="0">
                                          <p:val>
                                            <p:strVal val="hidden"/>
                                          </p:val>
                                        </p:tav>
                                        <p:tav tm="50000">
                                          <p:val>
                                            <p:strVal val="visible"/>
                                          </p:val>
                                        </p:tav>
                                      </p:tavLst>
                                    </p:anim>
                                  </p:childTnLst>
                                </p:cTn>
                              </p:par>
                              <p:par>
                                <p:cTn id="56" presetID="35" presetClass="emph" presetSubtype="0" fill="hold" grpId="1" nodeType="withEffect">
                                  <p:stCondLst>
                                    <p:cond delay="0"/>
                                  </p:stCondLst>
                                  <p:childTnLst>
                                    <p:anim calcmode="discrete" valueType="str">
                                      <p:cBhvr>
                                        <p:cTn id="57"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7" grpId="0" animBg="1"/>
      <p:bldP spid="7" grpId="1" animBg="1"/>
      <p:bldP spid="8" grpId="0" animBg="1"/>
      <p:bldP spid="8" grpId="1" animBg="1"/>
      <p:bldP spid="14" grpId="0"/>
      <p:bldP spid="43" grpId="0"/>
      <p:bldP spid="45" grpId="0" animBg="1"/>
      <p:bldP spid="49" grpId="0" animBg="1"/>
      <p:bldP spid="5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Différent distributeurs</a:t>
            </a:r>
          </a:p>
        </p:txBody>
      </p:sp>
      <p:sp>
        <p:nvSpPr>
          <p:cNvPr id="3" name="Espace réservé du contenu 2"/>
          <p:cNvSpPr>
            <a:spLocks noGrp="1"/>
          </p:cNvSpPr>
          <p:nvPr>
            <p:ph idx="1"/>
          </p:nvPr>
        </p:nvSpPr>
        <p:spPr>
          <a:xfrm>
            <a:off x="822959" y="1556951"/>
            <a:ext cx="7543801" cy="681983"/>
          </a:xfrm>
        </p:spPr>
        <p:txBody>
          <a:bodyPr>
            <a:noAutofit/>
          </a:bodyPr>
          <a:lstStyle/>
          <a:p>
            <a:r>
              <a:rPr lang="fr-FR" sz="1400"/>
              <a:t>Le nombre de commutations et d’orifices dépend du fonctionnement souhaité. Un distributeur peut être très simple, comme le distributeur 2/2, ou plus complexe, comme le distributeur 5/3 à centre ouvert.</a:t>
            </a:r>
          </a:p>
          <a:p>
            <a:endParaRPr lang="fr-FR" sz="1400"/>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89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9" name="Rectangle 8"/>
          <p:cNvSpPr/>
          <p:nvPr/>
        </p:nvSpPr>
        <p:spPr>
          <a:xfrm>
            <a:off x="3857833" y="2149384"/>
            <a:ext cx="4373261" cy="356251"/>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Nous ne représentons ici que les cases de commutation.</a:t>
            </a:r>
          </a:p>
        </p:txBody>
      </p:sp>
      <p:grpSp>
        <p:nvGrpSpPr>
          <p:cNvPr id="18" name="Grouper 17"/>
          <p:cNvGrpSpPr/>
          <p:nvPr/>
        </p:nvGrpSpPr>
        <p:grpSpPr>
          <a:xfrm>
            <a:off x="1201839" y="3487742"/>
            <a:ext cx="1877028" cy="945776"/>
            <a:chOff x="1354239" y="3640142"/>
            <a:chExt cx="1877028" cy="945776"/>
          </a:xfrm>
        </p:grpSpPr>
        <p:sp>
          <p:nvSpPr>
            <p:cNvPr id="7" name="Rectangle 6"/>
            <p:cNvSpPr/>
            <p:nvPr/>
          </p:nvSpPr>
          <p:spPr>
            <a:xfrm>
              <a:off x="1354239" y="3641588"/>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293718" y="3643517"/>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avec flèche 25"/>
            <p:cNvCxnSpPr/>
            <p:nvPr/>
          </p:nvCxnSpPr>
          <p:spPr>
            <a:xfrm flipV="1">
              <a:off x="1546402" y="3640142"/>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er 34"/>
            <p:cNvGrpSpPr/>
            <p:nvPr/>
          </p:nvGrpSpPr>
          <p:grpSpPr>
            <a:xfrm>
              <a:off x="2001371" y="4406624"/>
              <a:ext cx="174812" cy="174812"/>
              <a:chOff x="3487271" y="4370294"/>
              <a:chExt cx="174812" cy="174812"/>
            </a:xfrm>
          </p:grpSpPr>
          <p:cxnSp>
            <p:nvCxnSpPr>
              <p:cNvPr id="32" name="Connecteur droit 31"/>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Connecteur droit avec flèche 35"/>
            <p:cNvCxnSpPr/>
            <p:nvPr/>
          </p:nvCxnSpPr>
          <p:spPr>
            <a:xfrm>
              <a:off x="2455083" y="3648368"/>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er 39"/>
            <p:cNvGrpSpPr/>
            <p:nvPr/>
          </p:nvGrpSpPr>
          <p:grpSpPr>
            <a:xfrm>
              <a:off x="2409268" y="4411106"/>
              <a:ext cx="174812" cy="174812"/>
              <a:chOff x="3487271" y="4370294"/>
              <a:chExt cx="174812" cy="174812"/>
            </a:xfrm>
          </p:grpSpPr>
          <p:cxnSp>
            <p:nvCxnSpPr>
              <p:cNvPr id="41" name="Connecteur droit 40"/>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3" name="Rectangle 42"/>
          <p:cNvSpPr/>
          <p:nvPr/>
        </p:nvSpPr>
        <p:spPr>
          <a:xfrm>
            <a:off x="3436237" y="2490820"/>
            <a:ext cx="4913284" cy="462241"/>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Distributeur </a:t>
            </a:r>
            <a:r>
              <a:rPr lang="fr-FR" sz="1400" b="1">
                <a:solidFill>
                  <a:schemeClr val="tx1">
                    <a:lumMod val="75000"/>
                    <a:lumOff val="25000"/>
                  </a:schemeClr>
                </a:solidFill>
                <a:latin typeface="+mn-lt"/>
              </a:rPr>
              <a:t>2/2</a:t>
            </a:r>
            <a:r>
              <a:rPr lang="fr-FR" sz="1400">
                <a:solidFill>
                  <a:schemeClr val="tx1">
                    <a:lumMod val="75000"/>
                    <a:lumOff val="25000"/>
                  </a:schemeClr>
                </a:solidFill>
                <a:latin typeface="+mn-lt"/>
              </a:rPr>
              <a:t> : un simple robinet. Peut constituer un bloqueur.</a:t>
            </a:r>
          </a:p>
        </p:txBody>
      </p:sp>
      <p:grpSp>
        <p:nvGrpSpPr>
          <p:cNvPr id="15" name="Grouper 14"/>
          <p:cNvGrpSpPr/>
          <p:nvPr/>
        </p:nvGrpSpPr>
        <p:grpSpPr>
          <a:xfrm>
            <a:off x="1188392" y="2216991"/>
            <a:ext cx="1877028" cy="945776"/>
            <a:chOff x="1340792" y="2369391"/>
            <a:chExt cx="1877028" cy="945776"/>
          </a:xfrm>
        </p:grpSpPr>
        <p:sp>
          <p:nvSpPr>
            <p:cNvPr id="44" name="Rectangle 43"/>
            <p:cNvSpPr/>
            <p:nvPr/>
          </p:nvSpPr>
          <p:spPr>
            <a:xfrm>
              <a:off x="1340792" y="2370837"/>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2280271" y="2372766"/>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7" name="Connecteur droit avec flèche 56"/>
            <p:cNvCxnSpPr/>
            <p:nvPr/>
          </p:nvCxnSpPr>
          <p:spPr>
            <a:xfrm flipV="1">
              <a:off x="1795179" y="2369391"/>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2" name="Grouper 61"/>
            <p:cNvGrpSpPr/>
            <p:nvPr/>
          </p:nvGrpSpPr>
          <p:grpSpPr>
            <a:xfrm rot="10800000">
              <a:off x="2653553" y="2382831"/>
              <a:ext cx="174812" cy="174812"/>
              <a:chOff x="3487271" y="4370294"/>
              <a:chExt cx="174812" cy="174812"/>
            </a:xfrm>
          </p:grpSpPr>
          <p:cxnSp>
            <p:nvCxnSpPr>
              <p:cNvPr id="63" name="Connecteur droit 62"/>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er 65"/>
            <p:cNvGrpSpPr/>
            <p:nvPr/>
          </p:nvGrpSpPr>
          <p:grpSpPr>
            <a:xfrm>
              <a:off x="2658045" y="3140355"/>
              <a:ext cx="174812" cy="174812"/>
              <a:chOff x="3487271" y="4370294"/>
              <a:chExt cx="174812" cy="174812"/>
            </a:xfrm>
          </p:grpSpPr>
          <p:cxnSp>
            <p:nvCxnSpPr>
              <p:cNvPr id="67" name="Connecteur droit 66"/>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 name="Rectangle 15"/>
          <p:cNvSpPr/>
          <p:nvPr/>
        </p:nvSpPr>
        <p:spPr>
          <a:xfrm>
            <a:off x="3436238" y="3461714"/>
            <a:ext cx="5367867" cy="1045110"/>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Un vérin simple effet doit pouvoir être mis à l'échappement via le distributeur afin de pouvoir réaliser une nouvelle course de travail. Pour cela nous avons besoin d’un troisième orifice qui permet la mise en échappement du vérin.Le distributeur que nous devons utiliser doit avoir 3 orifices et est donc un distributeur </a:t>
            </a:r>
            <a:r>
              <a:rPr lang="fr-FR" sz="1400" b="1">
                <a:solidFill>
                  <a:schemeClr val="tx1">
                    <a:lumMod val="75000"/>
                    <a:lumOff val="25000"/>
                  </a:schemeClr>
                </a:solidFill>
                <a:latin typeface="+mn-lt"/>
              </a:rPr>
              <a:t>3/2</a:t>
            </a:r>
            <a:r>
              <a:rPr lang="fr-FR" sz="1400">
                <a:solidFill>
                  <a:schemeClr val="tx1">
                    <a:lumMod val="75000"/>
                    <a:lumOff val="25000"/>
                  </a:schemeClr>
                </a:solidFill>
                <a:latin typeface="+mn-lt"/>
              </a:rPr>
              <a:t>. </a:t>
            </a:r>
          </a:p>
        </p:txBody>
      </p:sp>
      <p:sp>
        <p:nvSpPr>
          <p:cNvPr id="17" name="Rectangle 16"/>
          <p:cNvSpPr/>
          <p:nvPr/>
        </p:nvSpPr>
        <p:spPr>
          <a:xfrm>
            <a:off x="3436238" y="4743424"/>
            <a:ext cx="5384800" cy="1255451"/>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Pour commander un vérin double effet il faut utiliser un distributeur à 2 sorties. Si on combine les deux distributeurs 3/2 en utilisant une alimentation et un échappement collectif pour les deux distributeurs, on obtient un distributeur à 4 raccords et 2 positions. Le distributeur obtenu est un distributeur </a:t>
            </a:r>
            <a:r>
              <a:rPr lang="fr-FR" sz="1400" b="1">
                <a:solidFill>
                  <a:schemeClr val="tx1">
                    <a:lumMod val="75000"/>
                    <a:lumOff val="25000"/>
                  </a:schemeClr>
                </a:solidFill>
                <a:latin typeface="+mn-lt"/>
              </a:rPr>
              <a:t>4/2</a:t>
            </a:r>
            <a:r>
              <a:rPr lang="fr-FR" sz="1400">
                <a:solidFill>
                  <a:schemeClr val="tx1">
                    <a:lumMod val="75000"/>
                    <a:lumOff val="25000"/>
                  </a:schemeClr>
                </a:solidFill>
                <a:latin typeface="+mn-lt"/>
              </a:rPr>
              <a:t>.</a:t>
            </a:r>
          </a:p>
        </p:txBody>
      </p:sp>
      <p:grpSp>
        <p:nvGrpSpPr>
          <p:cNvPr id="24" name="Grouper 23"/>
          <p:cNvGrpSpPr/>
          <p:nvPr/>
        </p:nvGrpSpPr>
        <p:grpSpPr>
          <a:xfrm>
            <a:off x="1201839" y="4825475"/>
            <a:ext cx="1877028" cy="946726"/>
            <a:chOff x="1354239" y="4977875"/>
            <a:chExt cx="1877028" cy="946726"/>
          </a:xfrm>
        </p:grpSpPr>
        <p:sp>
          <p:nvSpPr>
            <p:cNvPr id="69" name="Rectangle 68"/>
            <p:cNvSpPr/>
            <p:nvPr/>
          </p:nvSpPr>
          <p:spPr>
            <a:xfrm>
              <a:off x="1354239" y="4979321"/>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p:cNvSpPr/>
            <p:nvPr/>
          </p:nvSpPr>
          <p:spPr>
            <a:xfrm>
              <a:off x="2293718" y="4981250"/>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1" name="Connecteur droit avec flèche 70"/>
            <p:cNvCxnSpPr/>
            <p:nvPr/>
          </p:nvCxnSpPr>
          <p:spPr>
            <a:xfrm flipV="1">
              <a:off x="1546402" y="4977875"/>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a:off x="2455083" y="4986101"/>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flipV="1">
              <a:off x="2472019" y="4980597"/>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a:off x="2097101" y="4990029"/>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1" name="Rectangle 80"/>
          <p:cNvSpPr/>
          <p:nvPr/>
        </p:nvSpPr>
        <p:spPr>
          <a:xfrm>
            <a:off x="3451433" y="5806984"/>
            <a:ext cx="3965367" cy="390616"/>
          </a:xfrm>
          <a:prstGeom prst="rect">
            <a:avLst/>
          </a:prstGeom>
        </p:spPr>
        <p:txBody>
          <a:bodyPr vert="horz" lIns="0" tIns="45720" rIns="0" bIns="45720" rtlCol="0">
            <a:noAutofit/>
          </a:bodyPr>
          <a:lstStyle/>
          <a:p>
            <a:pPr marL="91440" indent="-91440" algn="just" eaLnBrk="1" hangingPunct="1">
              <a:lnSpc>
                <a:spcPct val="90000"/>
              </a:lnSpc>
              <a:spcBef>
                <a:spcPts val="1200"/>
              </a:spcBef>
              <a:spcAft>
                <a:spcPts val="200"/>
              </a:spcAft>
              <a:buClr>
                <a:schemeClr val="accent1"/>
              </a:buClr>
              <a:buSzPct val="100000"/>
              <a:buFont typeface="Calibri" panose="020F0502020204030204" pitchFamily="34" charset="0"/>
              <a:buChar char=" "/>
            </a:pPr>
            <a:r>
              <a:rPr lang="fr-FR" sz="1400">
                <a:solidFill>
                  <a:schemeClr val="tx1">
                    <a:lumMod val="75000"/>
                    <a:lumOff val="25000"/>
                  </a:schemeClr>
                </a:solidFill>
                <a:latin typeface="+mn-lt"/>
              </a:rPr>
              <a:t>Il existe d’autre distributeurs plus complexes.</a:t>
            </a:r>
          </a:p>
        </p:txBody>
      </p:sp>
    </p:spTree>
    <p:extLst>
      <p:ext uri="{BB962C8B-B14F-4D97-AF65-F5344CB8AC3E}">
        <p14:creationId xmlns:p14="http://schemas.microsoft.com/office/powerpoint/2010/main" val="546992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1" nodeType="click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barn(inVertical)">
                                      <p:cBhvr>
                                        <p:cTn id="4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43" grpId="0"/>
      <p:bldP spid="16" grpId="0"/>
      <p:bldP spid="17" grpId="0"/>
      <p:bldP spid="8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Plan du chapitre</a:t>
            </a:r>
          </a:p>
        </p:txBody>
      </p:sp>
      <p:sp>
        <p:nvSpPr>
          <p:cNvPr id="3" name="Espace réservé du contenu 2"/>
          <p:cNvSpPr>
            <a:spLocks noGrp="1"/>
          </p:cNvSpPr>
          <p:nvPr>
            <p:ph idx="1"/>
          </p:nvPr>
        </p:nvSpPr>
        <p:spPr>
          <a:xfrm>
            <a:off x="822959" y="1845734"/>
            <a:ext cx="7543801" cy="3589866"/>
          </a:xfrm>
        </p:spPr>
        <p:txBody>
          <a:bodyPr>
            <a:normAutofit/>
          </a:bodyPr>
          <a:lstStyle/>
          <a:p>
            <a:pPr>
              <a:buFont typeface="Arial" pitchFamily="34" charset="0"/>
              <a:buChar char="•"/>
            </a:pPr>
            <a:endParaRPr lang="fr-FR" dirty="0"/>
          </a:p>
          <a:p>
            <a:pPr>
              <a:buFont typeface="Arial" pitchFamily="34" charset="0"/>
              <a:buChar char="•"/>
            </a:pPr>
            <a:r>
              <a:rPr lang="fr-FR" dirty="0"/>
              <a:t>Circuits combinatoires </a:t>
            </a:r>
          </a:p>
          <a:p>
            <a:pPr>
              <a:buFont typeface="Arial" pitchFamily="34" charset="0"/>
              <a:buChar char="•"/>
            </a:pPr>
            <a:r>
              <a:rPr lang="fr-FR" dirty="0"/>
              <a:t>Systèmes de codage – Conversion</a:t>
            </a:r>
          </a:p>
          <a:p>
            <a:pPr>
              <a:buFont typeface="Arial" pitchFamily="34" charset="0"/>
              <a:buChar char="•"/>
            </a:pPr>
            <a:r>
              <a:rPr lang="fr-FR" dirty="0"/>
              <a:t> Algèbre de BOOLE</a:t>
            </a:r>
          </a:p>
          <a:p>
            <a:pPr>
              <a:buFont typeface="Arial" pitchFamily="34" charset="0"/>
              <a:buChar char="•"/>
            </a:pPr>
            <a:r>
              <a:rPr lang="fr-FR" dirty="0"/>
              <a:t> Les tableaux de KARNAUGH</a:t>
            </a:r>
          </a:p>
          <a:p>
            <a:pPr>
              <a:buFont typeface="Arial" pitchFamily="34" charset="0"/>
              <a:buChar char="•"/>
            </a:pPr>
            <a:r>
              <a:rPr lang="fr-FR" dirty="0"/>
              <a:t> Théorème de DE MORGAN</a:t>
            </a:r>
          </a:p>
          <a:p>
            <a:pPr>
              <a:buFont typeface="Arial" pitchFamily="34" charset="0"/>
              <a:buChar char="•"/>
            </a:pPr>
            <a:r>
              <a:rPr lang="fr-FR" dirty="0"/>
              <a:t> Simplification par la fonction XOR</a:t>
            </a:r>
          </a:p>
          <a:p>
            <a:pPr>
              <a:buFont typeface="Arial" pitchFamily="34" charset="0"/>
              <a:buChar char="•"/>
            </a:pPr>
            <a:r>
              <a:rPr lang="fr-FR" dirty="0"/>
              <a:t> Réalisation à partie de circuits logiques</a:t>
            </a:r>
          </a:p>
          <a:p>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Tree>
    <p:extLst>
      <p:ext uri="{BB962C8B-B14F-4D97-AF65-F5344CB8AC3E}">
        <p14:creationId xmlns:p14="http://schemas.microsoft.com/office/powerpoint/2010/main" val="189622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Différentes commandes</a:t>
            </a:r>
          </a:p>
        </p:txBody>
      </p:sp>
      <p:sp>
        <p:nvSpPr>
          <p:cNvPr id="3" name="Espace réservé du contenu 2"/>
          <p:cNvSpPr>
            <a:spLocks noGrp="1"/>
          </p:cNvSpPr>
          <p:nvPr>
            <p:ph idx="1"/>
          </p:nvPr>
        </p:nvSpPr>
        <p:spPr>
          <a:xfrm>
            <a:off x="822959" y="1556951"/>
            <a:ext cx="7543801" cy="1134491"/>
          </a:xfrm>
        </p:spPr>
        <p:txBody>
          <a:bodyPr>
            <a:noAutofit/>
          </a:bodyPr>
          <a:lstStyle/>
          <a:p>
            <a:r>
              <a:rPr lang="fr-FR" sz="1400"/>
              <a:t>Pour actionner un distributeur il faut minimum un organe de commande. </a:t>
            </a:r>
          </a:p>
          <a:p>
            <a:r>
              <a:rPr lang="fr-FR" sz="1400"/>
              <a:t>La commande peut être manuelle, mécanique, pneumatique ou électrique. </a:t>
            </a:r>
          </a:p>
          <a:p>
            <a:r>
              <a:rPr lang="fr-FR" sz="1400"/>
              <a:t>Pour représenter les différentes commandes, on utilise des symboles appropriés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90</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10" name="Image 9"/>
          <p:cNvPicPr>
            <a:picLocks noChangeAspect="1"/>
          </p:cNvPicPr>
          <p:nvPr/>
        </p:nvPicPr>
        <p:blipFill>
          <a:blip r:embed="rId3"/>
          <a:stretch>
            <a:fillRect/>
          </a:stretch>
        </p:blipFill>
        <p:spPr>
          <a:xfrm>
            <a:off x="992517" y="2766803"/>
            <a:ext cx="7366000" cy="3187700"/>
          </a:xfrm>
          <a:prstGeom prst="rect">
            <a:avLst/>
          </a:prstGeom>
        </p:spPr>
      </p:pic>
    </p:spTree>
    <p:extLst>
      <p:ext uri="{BB962C8B-B14F-4D97-AF65-F5344CB8AC3E}">
        <p14:creationId xmlns:p14="http://schemas.microsoft.com/office/powerpoint/2010/main" val="697511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er 51"/>
          <p:cNvGrpSpPr/>
          <p:nvPr/>
        </p:nvGrpSpPr>
        <p:grpSpPr>
          <a:xfrm>
            <a:off x="3478106" y="2882793"/>
            <a:ext cx="1009918" cy="717551"/>
            <a:chOff x="3235569" y="3100306"/>
            <a:chExt cx="315621" cy="385055"/>
          </a:xfrm>
        </p:grpSpPr>
        <p:cxnSp>
          <p:nvCxnSpPr>
            <p:cNvPr id="53" name="Connecteur droit 52"/>
            <p:cNvCxnSpPr/>
            <p:nvPr/>
          </p:nvCxnSpPr>
          <p:spPr>
            <a:xfrm flipV="1">
              <a:off x="3235569" y="3105714"/>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V="1">
              <a:off x="3339273" y="3100306"/>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3344684" y="3106615"/>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V="1">
              <a:off x="3448388" y="3101207"/>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V="1">
              <a:off x="3447486" y="3112026"/>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V="1">
              <a:off x="3551190" y="3106618"/>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3110204" y="2873189"/>
            <a:ext cx="1396482" cy="731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Connexion d’un VSE</a:t>
            </a:r>
          </a:p>
        </p:txBody>
      </p:sp>
      <p:sp>
        <p:nvSpPr>
          <p:cNvPr id="3" name="Espace réservé du contenu 2"/>
          <p:cNvSpPr>
            <a:spLocks noGrp="1"/>
          </p:cNvSpPr>
          <p:nvPr>
            <p:ph idx="1"/>
          </p:nvPr>
        </p:nvSpPr>
        <p:spPr>
          <a:xfrm>
            <a:off x="822959" y="1556952"/>
            <a:ext cx="7561915" cy="565146"/>
          </a:xfrm>
        </p:spPr>
        <p:txBody>
          <a:bodyPr>
            <a:normAutofit fontScale="92500" lnSpcReduction="10000"/>
          </a:bodyPr>
          <a:lstStyle/>
          <a:p>
            <a:r>
              <a:rPr lang="fr-FR"/>
              <a:t>Comme on l’a vu, nous utilisons un distributeur 3/2. Il s’agira d’un distributeur à commande électrique.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91</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7" name="Rectangle 6"/>
          <p:cNvSpPr/>
          <p:nvPr/>
        </p:nvSpPr>
        <p:spPr>
          <a:xfrm>
            <a:off x="3907658" y="4538728"/>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847137" y="4540657"/>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r 8"/>
          <p:cNvGrpSpPr/>
          <p:nvPr/>
        </p:nvGrpSpPr>
        <p:grpSpPr>
          <a:xfrm>
            <a:off x="5788988" y="4780088"/>
            <a:ext cx="315621" cy="385055"/>
            <a:chOff x="3235569" y="3100306"/>
            <a:chExt cx="315621" cy="385055"/>
          </a:xfrm>
        </p:grpSpPr>
        <p:cxnSp>
          <p:nvCxnSpPr>
            <p:cNvPr id="10" name="Connecteur droit 9"/>
            <p:cNvCxnSpPr/>
            <p:nvPr/>
          </p:nvCxnSpPr>
          <p:spPr>
            <a:xfrm flipV="1">
              <a:off x="3235569" y="3105714"/>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3339273" y="3100306"/>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3344684" y="3106615"/>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3448388" y="3101207"/>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3447486" y="3112026"/>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3551190" y="3106618"/>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avec flèche 15"/>
          <p:cNvCxnSpPr/>
          <p:nvPr/>
        </p:nvCxnSpPr>
        <p:spPr>
          <a:xfrm flipV="1">
            <a:off x="4099821" y="4537282"/>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er 16"/>
          <p:cNvGrpSpPr/>
          <p:nvPr/>
        </p:nvGrpSpPr>
        <p:grpSpPr>
          <a:xfrm>
            <a:off x="4554790" y="5303764"/>
            <a:ext cx="174812" cy="174812"/>
            <a:chOff x="3487271" y="4370294"/>
            <a:chExt cx="174812" cy="174812"/>
          </a:xfrm>
        </p:grpSpPr>
        <p:cxnSp>
          <p:nvCxnSpPr>
            <p:cNvPr id="18" name="Connecteur droit 17"/>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Connecteur droit avec flèche 19"/>
          <p:cNvCxnSpPr/>
          <p:nvPr/>
        </p:nvCxnSpPr>
        <p:spPr>
          <a:xfrm>
            <a:off x="5008502" y="4545508"/>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er 20"/>
          <p:cNvGrpSpPr/>
          <p:nvPr/>
        </p:nvGrpSpPr>
        <p:grpSpPr>
          <a:xfrm>
            <a:off x="4962687" y="5308246"/>
            <a:ext cx="174812" cy="174812"/>
            <a:chOff x="3487271" y="4370294"/>
            <a:chExt cx="174812" cy="174812"/>
          </a:xfrm>
        </p:grpSpPr>
        <p:cxnSp>
          <p:nvCxnSpPr>
            <p:cNvPr id="22" name="Connecteur droit 21"/>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er 23"/>
          <p:cNvGrpSpPr/>
          <p:nvPr/>
        </p:nvGrpSpPr>
        <p:grpSpPr>
          <a:xfrm>
            <a:off x="5553618" y="5489783"/>
            <a:ext cx="139690" cy="560351"/>
            <a:chOff x="3000199" y="3810001"/>
            <a:chExt cx="139690" cy="560351"/>
          </a:xfrm>
        </p:grpSpPr>
        <p:sp>
          <p:nvSpPr>
            <p:cNvPr id="25" name="Rectangle 24"/>
            <p:cNvSpPr/>
            <p:nvPr/>
          </p:nvSpPr>
          <p:spPr>
            <a:xfrm>
              <a:off x="3000199" y="4061012"/>
              <a:ext cx="139690" cy="3093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p:cNvCxnSpPr/>
            <p:nvPr/>
          </p:nvCxnSpPr>
          <p:spPr>
            <a:xfrm flipH="1" flipV="1">
              <a:off x="3063689" y="3810001"/>
              <a:ext cx="0" cy="2510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3076575" y="422275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3013075" y="4130675"/>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3009900" y="430530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ouper 63"/>
          <p:cNvGrpSpPr/>
          <p:nvPr/>
        </p:nvGrpSpPr>
        <p:grpSpPr>
          <a:xfrm>
            <a:off x="3444670" y="4793372"/>
            <a:ext cx="462987" cy="405114"/>
            <a:chOff x="3444670" y="4793372"/>
            <a:chExt cx="462987" cy="405114"/>
          </a:xfrm>
        </p:grpSpPr>
        <p:sp>
          <p:nvSpPr>
            <p:cNvPr id="31" name="Rectangle 30"/>
            <p:cNvSpPr/>
            <p:nvPr/>
          </p:nvSpPr>
          <p:spPr>
            <a:xfrm>
              <a:off x="3444670" y="479337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p:cNvCxnSpPr/>
            <p:nvPr/>
          </p:nvCxnSpPr>
          <p:spPr>
            <a:xfrm flipV="1">
              <a:off x="3545541" y="479611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Connecteur droit 32"/>
          <p:cNvCxnSpPr/>
          <p:nvPr/>
        </p:nvCxnSpPr>
        <p:spPr>
          <a:xfrm flipH="1" flipV="1">
            <a:off x="5018021" y="4306605"/>
            <a:ext cx="1" cy="232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er 36"/>
          <p:cNvGrpSpPr/>
          <p:nvPr/>
        </p:nvGrpSpPr>
        <p:grpSpPr>
          <a:xfrm>
            <a:off x="4940272" y="5490401"/>
            <a:ext cx="242047" cy="583843"/>
            <a:chOff x="2386853" y="4183139"/>
            <a:chExt cx="242047" cy="583843"/>
          </a:xfrm>
        </p:grpSpPr>
        <p:cxnSp>
          <p:nvCxnSpPr>
            <p:cNvPr id="38" name="Connecteur droit 37"/>
            <p:cNvCxnSpPr/>
            <p:nvPr/>
          </p:nvCxnSpPr>
          <p:spPr>
            <a:xfrm flipH="1" flipV="1">
              <a:off x="2507876" y="4183139"/>
              <a:ext cx="1" cy="336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Ellipse 38"/>
            <p:cNvSpPr/>
            <p:nvPr/>
          </p:nvSpPr>
          <p:spPr>
            <a:xfrm>
              <a:off x="2386853" y="4524935"/>
              <a:ext cx="242047" cy="24204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45" name="Connecteur droit 44"/>
          <p:cNvCxnSpPr/>
          <p:nvPr/>
        </p:nvCxnSpPr>
        <p:spPr>
          <a:xfrm flipV="1">
            <a:off x="5020574" y="3915511"/>
            <a:ext cx="0" cy="4485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3228392" y="3928304"/>
            <a:ext cx="17956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er 49"/>
          <p:cNvGrpSpPr/>
          <p:nvPr/>
        </p:nvGrpSpPr>
        <p:grpSpPr>
          <a:xfrm>
            <a:off x="3312367" y="2873829"/>
            <a:ext cx="1660849" cy="727787"/>
            <a:chOff x="3312367" y="2873829"/>
            <a:chExt cx="1660849" cy="727787"/>
          </a:xfrm>
        </p:grpSpPr>
        <p:sp>
          <p:nvSpPr>
            <p:cNvPr id="48" name="Rectangle 47"/>
            <p:cNvSpPr/>
            <p:nvPr/>
          </p:nvSpPr>
          <p:spPr>
            <a:xfrm>
              <a:off x="3312367" y="2873829"/>
              <a:ext cx="158621" cy="727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3474097" y="3161522"/>
              <a:ext cx="1499119"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60" name="Connecteur droit 59"/>
          <p:cNvCxnSpPr/>
          <p:nvPr/>
        </p:nvCxnSpPr>
        <p:spPr>
          <a:xfrm flipV="1">
            <a:off x="3241537" y="3601747"/>
            <a:ext cx="0" cy="333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925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9"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dissolve">
                                      <p:cBhvr>
                                        <p:cTn id="10" dur="500"/>
                                        <p:tgtEl>
                                          <p:spTgt spid="50"/>
                                        </p:tgtEl>
                                      </p:cBhvr>
                                    </p:animEffect>
                                  </p:childTnLst>
                                </p:cTn>
                              </p:par>
                              <p:par>
                                <p:cTn id="11" presetID="9"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dissolve">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par>
                                <p:cTn id="29" presetID="9"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9"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par>
                                <p:cTn id="38" presetID="9"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par>
                                <p:cTn id="41" presetID="9"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ssolve">
                                      <p:cBhvr>
                                        <p:cTn id="43" dur="500"/>
                                        <p:tgtEl>
                                          <p:spTgt spid="24"/>
                                        </p:tgtEl>
                                      </p:cBhvr>
                                    </p:animEffect>
                                  </p:childTnLst>
                                </p:cTn>
                              </p:par>
                              <p:par>
                                <p:cTn id="44" presetID="9"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dissolve">
                                      <p:cBhvr>
                                        <p:cTn id="46" dur="500"/>
                                        <p:tgtEl>
                                          <p:spTgt spid="37"/>
                                        </p:tgtEl>
                                      </p:cBhvr>
                                    </p:animEffect>
                                  </p:childTnLst>
                                </p:cTn>
                              </p:par>
                              <p:par>
                                <p:cTn id="47" presetID="9"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dissolv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down)">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righ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wipe(down)">
                                      <p:cBhvr>
                                        <p:cTn id="6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 grpId="0" build="p"/>
      <p:bldP spid="7"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3110204" y="2873189"/>
            <a:ext cx="1396482" cy="731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Connexion d’un VDE</a:t>
            </a:r>
          </a:p>
        </p:txBody>
      </p:sp>
      <p:sp>
        <p:nvSpPr>
          <p:cNvPr id="3" name="Espace réservé du contenu 2"/>
          <p:cNvSpPr>
            <a:spLocks noGrp="1"/>
          </p:cNvSpPr>
          <p:nvPr>
            <p:ph idx="1"/>
          </p:nvPr>
        </p:nvSpPr>
        <p:spPr>
          <a:xfrm>
            <a:off x="822959" y="1556952"/>
            <a:ext cx="7561915" cy="565146"/>
          </a:xfrm>
        </p:spPr>
        <p:txBody>
          <a:bodyPr>
            <a:normAutofit fontScale="92500" lnSpcReduction="10000"/>
          </a:bodyPr>
          <a:lstStyle/>
          <a:p>
            <a:r>
              <a:rPr lang="fr-FR"/>
              <a:t>Nous utilisons cette fois un distributeur 4/2. Il s’agira d’un distributeur à commande électrique.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92</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24" name="Grouper 23"/>
          <p:cNvGrpSpPr/>
          <p:nvPr/>
        </p:nvGrpSpPr>
        <p:grpSpPr>
          <a:xfrm>
            <a:off x="5553618" y="5478281"/>
            <a:ext cx="139690" cy="560351"/>
            <a:chOff x="3000199" y="3810001"/>
            <a:chExt cx="139690" cy="560351"/>
          </a:xfrm>
        </p:grpSpPr>
        <p:sp>
          <p:nvSpPr>
            <p:cNvPr id="25" name="Rectangle 24"/>
            <p:cNvSpPr/>
            <p:nvPr/>
          </p:nvSpPr>
          <p:spPr>
            <a:xfrm>
              <a:off x="3000199" y="4061012"/>
              <a:ext cx="139690" cy="3093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p:cNvCxnSpPr/>
            <p:nvPr/>
          </p:nvCxnSpPr>
          <p:spPr>
            <a:xfrm flipH="1" flipV="1">
              <a:off x="3063689" y="3810001"/>
              <a:ext cx="0" cy="2510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3076575" y="422275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3013075" y="4130675"/>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3009900" y="430530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er 42"/>
          <p:cNvGrpSpPr/>
          <p:nvPr/>
        </p:nvGrpSpPr>
        <p:grpSpPr>
          <a:xfrm>
            <a:off x="3456172" y="4793372"/>
            <a:ext cx="462987" cy="405114"/>
            <a:chOff x="3444670" y="4793372"/>
            <a:chExt cx="462987" cy="405114"/>
          </a:xfrm>
        </p:grpSpPr>
        <p:sp>
          <p:nvSpPr>
            <p:cNvPr id="31" name="Rectangle 30"/>
            <p:cNvSpPr/>
            <p:nvPr/>
          </p:nvSpPr>
          <p:spPr>
            <a:xfrm>
              <a:off x="3444670" y="479337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p:cNvCxnSpPr/>
            <p:nvPr/>
          </p:nvCxnSpPr>
          <p:spPr>
            <a:xfrm flipV="1">
              <a:off x="3545541" y="479611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Connecteur droit 32"/>
          <p:cNvCxnSpPr/>
          <p:nvPr/>
        </p:nvCxnSpPr>
        <p:spPr>
          <a:xfrm flipH="1" flipV="1">
            <a:off x="5018021" y="4306605"/>
            <a:ext cx="1" cy="232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er 36"/>
          <p:cNvGrpSpPr/>
          <p:nvPr/>
        </p:nvGrpSpPr>
        <p:grpSpPr>
          <a:xfrm>
            <a:off x="4940272" y="5478899"/>
            <a:ext cx="242047" cy="583843"/>
            <a:chOff x="2386853" y="4183139"/>
            <a:chExt cx="242047" cy="583843"/>
          </a:xfrm>
        </p:grpSpPr>
        <p:cxnSp>
          <p:nvCxnSpPr>
            <p:cNvPr id="38" name="Connecteur droit 37"/>
            <p:cNvCxnSpPr/>
            <p:nvPr/>
          </p:nvCxnSpPr>
          <p:spPr>
            <a:xfrm flipH="1" flipV="1">
              <a:off x="2507876" y="4183139"/>
              <a:ext cx="1" cy="336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Ellipse 38"/>
            <p:cNvSpPr/>
            <p:nvPr/>
          </p:nvSpPr>
          <p:spPr>
            <a:xfrm>
              <a:off x="2386853" y="4524935"/>
              <a:ext cx="242047" cy="24204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45" name="Connecteur droit 44"/>
          <p:cNvCxnSpPr/>
          <p:nvPr/>
        </p:nvCxnSpPr>
        <p:spPr>
          <a:xfrm flipV="1">
            <a:off x="5020574" y="3915511"/>
            <a:ext cx="0" cy="4485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3228392" y="3928304"/>
            <a:ext cx="17956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er 49"/>
          <p:cNvGrpSpPr/>
          <p:nvPr/>
        </p:nvGrpSpPr>
        <p:grpSpPr>
          <a:xfrm>
            <a:off x="3312367" y="2873829"/>
            <a:ext cx="1660849" cy="727787"/>
            <a:chOff x="3312367" y="2873829"/>
            <a:chExt cx="1660849" cy="727787"/>
          </a:xfrm>
        </p:grpSpPr>
        <p:sp>
          <p:nvSpPr>
            <p:cNvPr id="48" name="Rectangle 47"/>
            <p:cNvSpPr/>
            <p:nvPr/>
          </p:nvSpPr>
          <p:spPr>
            <a:xfrm>
              <a:off x="3312367" y="2873829"/>
              <a:ext cx="158621" cy="727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3474097" y="3161522"/>
              <a:ext cx="1499119"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60" name="Connecteur droit 59"/>
          <p:cNvCxnSpPr/>
          <p:nvPr/>
        </p:nvCxnSpPr>
        <p:spPr>
          <a:xfrm flipV="1">
            <a:off x="3241537" y="3601747"/>
            <a:ext cx="0" cy="333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er 58"/>
          <p:cNvGrpSpPr/>
          <p:nvPr/>
        </p:nvGrpSpPr>
        <p:grpSpPr>
          <a:xfrm>
            <a:off x="3915058" y="4525672"/>
            <a:ext cx="1877028" cy="946726"/>
            <a:chOff x="1354239" y="4977875"/>
            <a:chExt cx="1877028" cy="946726"/>
          </a:xfrm>
        </p:grpSpPr>
        <p:sp>
          <p:nvSpPr>
            <p:cNvPr id="61" name="Rectangle 60"/>
            <p:cNvSpPr/>
            <p:nvPr/>
          </p:nvSpPr>
          <p:spPr>
            <a:xfrm>
              <a:off x="1354239" y="4979321"/>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p:cNvSpPr/>
            <p:nvPr/>
          </p:nvSpPr>
          <p:spPr>
            <a:xfrm>
              <a:off x="2293718" y="4981250"/>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3" name="Connecteur droit avec flèche 62"/>
            <p:cNvCxnSpPr/>
            <p:nvPr/>
          </p:nvCxnSpPr>
          <p:spPr>
            <a:xfrm flipV="1">
              <a:off x="1546402" y="4977875"/>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a:off x="2455083" y="4986101"/>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V="1">
              <a:off x="2472019" y="4980597"/>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a:off x="2097101" y="4990029"/>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er 29"/>
          <p:cNvGrpSpPr/>
          <p:nvPr/>
        </p:nvGrpSpPr>
        <p:grpSpPr>
          <a:xfrm>
            <a:off x="5791384" y="4792384"/>
            <a:ext cx="462987" cy="405114"/>
            <a:chOff x="5845406" y="4735912"/>
            <a:chExt cx="462987" cy="405114"/>
          </a:xfrm>
        </p:grpSpPr>
        <p:sp>
          <p:nvSpPr>
            <p:cNvPr id="67" name="Rectangle 66"/>
            <p:cNvSpPr/>
            <p:nvPr/>
          </p:nvSpPr>
          <p:spPr>
            <a:xfrm>
              <a:off x="5845406" y="473591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8" name="Connecteur droit 67"/>
            <p:cNvCxnSpPr/>
            <p:nvPr/>
          </p:nvCxnSpPr>
          <p:spPr>
            <a:xfrm flipV="1">
              <a:off x="5871514" y="473865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 name="Connecteur droit 68"/>
          <p:cNvCxnSpPr/>
          <p:nvPr/>
        </p:nvCxnSpPr>
        <p:spPr>
          <a:xfrm flipV="1">
            <a:off x="5641158" y="3772620"/>
            <a:ext cx="0" cy="764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a:off x="4364392" y="3765911"/>
            <a:ext cx="12887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flipV="1">
            <a:off x="4377537" y="3611592"/>
            <a:ext cx="0" cy="161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152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9"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dissolv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par>
                                <p:cTn id="18" presetID="9" presetClass="entr" presetSubtype="0"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dissolve">
                                      <p:cBhvr>
                                        <p:cTn id="20" dur="500"/>
                                        <p:tgtEl>
                                          <p:spTgt spid="59"/>
                                        </p:tgtEl>
                                      </p:cBhvr>
                                    </p:animEffect>
                                  </p:childTnLst>
                                </p:cTn>
                              </p:par>
                              <p:par>
                                <p:cTn id="21" presetID="9"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dissolve">
                                      <p:cBhvr>
                                        <p:cTn id="23" dur="500"/>
                                        <p:tgtEl>
                                          <p:spTgt spid="37"/>
                                        </p:tgtEl>
                                      </p:cBhvr>
                                    </p:animEffect>
                                  </p:childTnLst>
                                </p:cTn>
                              </p:par>
                              <p:par>
                                <p:cTn id="24" presetID="9"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dissolve">
                                      <p:cBhvr>
                                        <p:cTn id="26" dur="500"/>
                                        <p:tgtEl>
                                          <p:spTgt spid="43"/>
                                        </p:tgtEl>
                                      </p:cBhvr>
                                    </p:animEffect>
                                  </p:childTnLst>
                                </p:cTn>
                              </p:par>
                              <p:par>
                                <p:cTn id="27" presetID="9"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par>
                                <p:cTn id="30" presetID="9"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dissolv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right)">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down)">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wipe(down)">
                                      <p:cBhvr>
                                        <p:cTn id="52" dur="500"/>
                                        <p:tgtEl>
                                          <p:spTgt spid="6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ipe(right)">
                                      <p:cBhvr>
                                        <p:cTn id="57" dur="5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wipe(down)">
                                      <p:cBhvr>
                                        <p:cTn id="6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Monostable/Bistable</a:t>
            </a:r>
          </a:p>
        </p:txBody>
      </p:sp>
      <p:sp>
        <p:nvSpPr>
          <p:cNvPr id="3" name="Espace réservé du contenu 2"/>
          <p:cNvSpPr>
            <a:spLocks noGrp="1"/>
          </p:cNvSpPr>
          <p:nvPr>
            <p:ph idx="1"/>
          </p:nvPr>
        </p:nvSpPr>
        <p:spPr>
          <a:xfrm>
            <a:off x="822959" y="1556952"/>
            <a:ext cx="7543801" cy="994338"/>
          </a:xfrm>
        </p:spPr>
        <p:txBody>
          <a:bodyPr>
            <a:normAutofit/>
          </a:bodyPr>
          <a:lstStyle/>
          <a:p>
            <a:r>
              <a:rPr lang="fr-FR"/>
              <a:t>Un distributeur est dit monostable lorsqu'il y a un déficit entre le nombre de positions que peut prendre ce distributeur et le nombre de pilotes, ou s'il y a un ressort. Cela est lié aux type d’actionneurs à piloter.</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93</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42" name="Grouper 41"/>
          <p:cNvGrpSpPr/>
          <p:nvPr/>
        </p:nvGrpSpPr>
        <p:grpSpPr>
          <a:xfrm>
            <a:off x="1017559" y="2974083"/>
            <a:ext cx="2659939" cy="945776"/>
            <a:chOff x="1017559" y="3555149"/>
            <a:chExt cx="2659939" cy="945776"/>
          </a:xfrm>
        </p:grpSpPr>
        <p:sp>
          <p:nvSpPr>
            <p:cNvPr id="7" name="Rectangle 6"/>
            <p:cNvSpPr/>
            <p:nvPr/>
          </p:nvSpPr>
          <p:spPr>
            <a:xfrm>
              <a:off x="1480547" y="3556595"/>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420026" y="3558524"/>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r 8"/>
            <p:cNvGrpSpPr/>
            <p:nvPr/>
          </p:nvGrpSpPr>
          <p:grpSpPr>
            <a:xfrm>
              <a:off x="3361877" y="3797955"/>
              <a:ext cx="315621" cy="385055"/>
              <a:chOff x="3235569" y="3100306"/>
              <a:chExt cx="315621" cy="385055"/>
            </a:xfrm>
          </p:grpSpPr>
          <p:cxnSp>
            <p:nvCxnSpPr>
              <p:cNvPr id="10" name="Connecteur droit 9"/>
              <p:cNvCxnSpPr/>
              <p:nvPr/>
            </p:nvCxnSpPr>
            <p:spPr>
              <a:xfrm flipV="1">
                <a:off x="3235569" y="3105714"/>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3339273" y="3100306"/>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3344684" y="3106615"/>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3448388" y="3101207"/>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3447486" y="3112026"/>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3551190" y="3106618"/>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avec flèche 15"/>
            <p:cNvCxnSpPr/>
            <p:nvPr/>
          </p:nvCxnSpPr>
          <p:spPr>
            <a:xfrm flipV="1">
              <a:off x="1672710" y="3555149"/>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er 16"/>
            <p:cNvGrpSpPr/>
            <p:nvPr/>
          </p:nvGrpSpPr>
          <p:grpSpPr>
            <a:xfrm>
              <a:off x="2127679" y="4321631"/>
              <a:ext cx="174812" cy="174812"/>
              <a:chOff x="3487271" y="4370294"/>
              <a:chExt cx="174812" cy="174812"/>
            </a:xfrm>
          </p:grpSpPr>
          <p:cxnSp>
            <p:nvCxnSpPr>
              <p:cNvPr id="18" name="Connecteur droit 17"/>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Connecteur droit avec flèche 19"/>
            <p:cNvCxnSpPr/>
            <p:nvPr/>
          </p:nvCxnSpPr>
          <p:spPr>
            <a:xfrm>
              <a:off x="2581391" y="3563375"/>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er 20"/>
            <p:cNvGrpSpPr/>
            <p:nvPr/>
          </p:nvGrpSpPr>
          <p:grpSpPr>
            <a:xfrm>
              <a:off x="2535576" y="4326113"/>
              <a:ext cx="174812" cy="174812"/>
              <a:chOff x="3487271" y="4370294"/>
              <a:chExt cx="174812" cy="174812"/>
            </a:xfrm>
          </p:grpSpPr>
          <p:cxnSp>
            <p:nvCxnSpPr>
              <p:cNvPr id="22" name="Connecteur droit 21"/>
              <p:cNvCxnSpPr/>
              <p:nvPr/>
            </p:nvCxnSpPr>
            <p:spPr>
              <a:xfrm>
                <a:off x="3576918" y="4370294"/>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a:off x="3574677" y="4300817"/>
                <a:ext cx="0" cy="174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er 23"/>
            <p:cNvGrpSpPr/>
            <p:nvPr/>
          </p:nvGrpSpPr>
          <p:grpSpPr>
            <a:xfrm>
              <a:off x="1017559" y="3811239"/>
              <a:ext cx="462987" cy="405114"/>
              <a:chOff x="3444670" y="4793372"/>
              <a:chExt cx="462987" cy="405114"/>
            </a:xfrm>
          </p:grpSpPr>
          <p:sp>
            <p:nvSpPr>
              <p:cNvPr id="25" name="Rectangle 24"/>
              <p:cNvSpPr/>
              <p:nvPr/>
            </p:nvSpPr>
            <p:spPr>
              <a:xfrm>
                <a:off x="3444670" y="479337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p:cNvCxnSpPr/>
              <p:nvPr/>
            </p:nvCxnSpPr>
            <p:spPr>
              <a:xfrm flipV="1">
                <a:off x="3545541" y="479611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Espace réservé du contenu 2"/>
          <p:cNvSpPr txBox="1">
            <a:spLocks/>
          </p:cNvSpPr>
          <p:nvPr/>
        </p:nvSpPr>
        <p:spPr>
          <a:xfrm>
            <a:off x="964070" y="4706553"/>
            <a:ext cx="3257973" cy="791136"/>
          </a:xfrm>
          <a:prstGeom prst="rect">
            <a:avLst/>
          </a:prstGeom>
        </p:spPr>
        <p:txBody>
          <a:bodyPr vert="horz" lIns="0" tIns="45720" rIns="0" bIns="45720" rtlCol="0">
            <a:normAutofit fontScale="700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a:t>Ce distributeur a 2 positions et n’est pourvu que d’une commande (électrique). Le retour en position de repos est assuré par un ressort. Il est donc </a:t>
            </a:r>
            <a:r>
              <a:rPr kumimoji="0" lang="fr-FR" b="1"/>
              <a:t>monostable</a:t>
            </a:r>
            <a:r>
              <a:rPr kumimoji="0" lang="fr-FR"/>
              <a:t>.</a:t>
            </a:r>
          </a:p>
        </p:txBody>
      </p:sp>
      <p:grpSp>
        <p:nvGrpSpPr>
          <p:cNvPr id="43" name="Grouper 42"/>
          <p:cNvGrpSpPr/>
          <p:nvPr/>
        </p:nvGrpSpPr>
        <p:grpSpPr>
          <a:xfrm>
            <a:off x="5273683" y="2973608"/>
            <a:ext cx="2798199" cy="946726"/>
            <a:chOff x="5273683" y="3566116"/>
            <a:chExt cx="2798199" cy="946726"/>
          </a:xfrm>
        </p:grpSpPr>
        <p:grpSp>
          <p:nvGrpSpPr>
            <p:cNvPr id="28" name="Grouper 27"/>
            <p:cNvGrpSpPr/>
            <p:nvPr/>
          </p:nvGrpSpPr>
          <p:grpSpPr>
            <a:xfrm>
              <a:off x="5273683" y="3833816"/>
              <a:ext cx="462987" cy="405114"/>
              <a:chOff x="3444670" y="4793372"/>
              <a:chExt cx="462987" cy="405114"/>
            </a:xfrm>
          </p:grpSpPr>
          <p:sp>
            <p:nvSpPr>
              <p:cNvPr id="29" name="Rectangle 28"/>
              <p:cNvSpPr/>
              <p:nvPr/>
            </p:nvSpPr>
            <p:spPr>
              <a:xfrm>
                <a:off x="3444670" y="479337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p:cNvCxnSpPr/>
              <p:nvPr/>
            </p:nvCxnSpPr>
            <p:spPr>
              <a:xfrm flipV="1">
                <a:off x="3545541" y="479611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er 30"/>
            <p:cNvGrpSpPr/>
            <p:nvPr/>
          </p:nvGrpSpPr>
          <p:grpSpPr>
            <a:xfrm>
              <a:off x="5732569" y="3566116"/>
              <a:ext cx="1877028" cy="946726"/>
              <a:chOff x="1354239" y="4977875"/>
              <a:chExt cx="1877028" cy="946726"/>
            </a:xfrm>
          </p:grpSpPr>
          <p:sp>
            <p:nvSpPr>
              <p:cNvPr id="32" name="Rectangle 31"/>
              <p:cNvSpPr/>
              <p:nvPr/>
            </p:nvSpPr>
            <p:spPr>
              <a:xfrm>
                <a:off x="1354239" y="4979321"/>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2293718" y="4981250"/>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avec flèche 33"/>
              <p:cNvCxnSpPr/>
              <p:nvPr/>
            </p:nvCxnSpPr>
            <p:spPr>
              <a:xfrm flipV="1">
                <a:off x="1546402" y="4977875"/>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a:off x="2455083" y="4986101"/>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V="1">
                <a:off x="2472019" y="4980597"/>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a:off x="2097101" y="4990029"/>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7608895" y="3832828"/>
              <a:ext cx="462987" cy="405114"/>
              <a:chOff x="5845406" y="4735912"/>
              <a:chExt cx="462987" cy="405114"/>
            </a:xfrm>
          </p:grpSpPr>
          <p:sp>
            <p:nvSpPr>
              <p:cNvPr id="39" name="Rectangle 38"/>
              <p:cNvSpPr/>
              <p:nvPr/>
            </p:nvSpPr>
            <p:spPr>
              <a:xfrm>
                <a:off x="5845406" y="473591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39"/>
              <p:cNvCxnSpPr/>
              <p:nvPr/>
            </p:nvCxnSpPr>
            <p:spPr>
              <a:xfrm flipV="1">
                <a:off x="5871514" y="473865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1" name="Espace réservé du contenu 2"/>
          <p:cNvSpPr txBox="1">
            <a:spLocks/>
          </p:cNvSpPr>
          <p:nvPr/>
        </p:nvSpPr>
        <p:spPr>
          <a:xfrm>
            <a:off x="5361093" y="4661397"/>
            <a:ext cx="2975752" cy="830648"/>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kumimoji="0" lang="fr-FR" sz="1400"/>
              <a:t>Ce distributeur a 2 positions et est pourvu de 2 commandes. Il est donc </a:t>
            </a:r>
            <a:r>
              <a:rPr kumimoji="0" lang="fr-FR" sz="1400" b="1"/>
              <a:t>bistable</a:t>
            </a:r>
            <a:r>
              <a:rPr kumimoji="0" lang="fr-FR" sz="1400"/>
              <a:t>.</a:t>
            </a:r>
          </a:p>
        </p:txBody>
      </p:sp>
    </p:spTree>
    <p:extLst>
      <p:ext uri="{BB962C8B-B14F-4D97-AF65-F5344CB8AC3E}">
        <p14:creationId xmlns:p14="http://schemas.microsoft.com/office/powerpoint/2010/main" val="1383615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Dimensionnement des vérins 1/3</a:t>
            </a:r>
          </a:p>
        </p:txBody>
      </p:sp>
      <p:sp>
        <p:nvSpPr>
          <p:cNvPr id="3" name="Espace réservé du contenu 2"/>
          <p:cNvSpPr>
            <a:spLocks noGrp="1"/>
          </p:cNvSpPr>
          <p:nvPr>
            <p:ph idx="1"/>
          </p:nvPr>
        </p:nvSpPr>
        <p:spPr>
          <a:xfrm>
            <a:off x="822959" y="1556951"/>
            <a:ext cx="7543801" cy="621805"/>
          </a:xfrm>
        </p:spPr>
        <p:txBody>
          <a:bodyPr>
            <a:normAutofit lnSpcReduction="10000"/>
          </a:bodyPr>
          <a:lstStyle/>
          <a:p>
            <a:pPr marL="0" indent="0">
              <a:buNone/>
            </a:pPr>
            <a:r>
              <a:rPr lang="fr-FR"/>
              <a:t>On dimensionne un vérin en fonction de l’effort utile à fournir, ainsi que de la course à effectuer (c).</a:t>
            </a:r>
          </a:p>
          <a:p>
            <a:pPr marL="0" indent="0">
              <a:buNone/>
            </a:pPr>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94</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20" name="Grouper 19"/>
          <p:cNvGrpSpPr/>
          <p:nvPr/>
        </p:nvGrpSpPr>
        <p:grpSpPr>
          <a:xfrm>
            <a:off x="1493044" y="4141699"/>
            <a:ext cx="1660849" cy="727787"/>
            <a:chOff x="3312367" y="2873829"/>
            <a:chExt cx="1660849" cy="727787"/>
          </a:xfrm>
        </p:grpSpPr>
        <p:sp>
          <p:nvSpPr>
            <p:cNvPr id="21" name="Rectangle 20"/>
            <p:cNvSpPr/>
            <p:nvPr/>
          </p:nvSpPr>
          <p:spPr>
            <a:xfrm>
              <a:off x="3312367" y="2873829"/>
              <a:ext cx="158621" cy="727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3474097" y="3161522"/>
              <a:ext cx="1499119"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er 35"/>
          <p:cNvGrpSpPr/>
          <p:nvPr/>
        </p:nvGrpSpPr>
        <p:grpSpPr>
          <a:xfrm>
            <a:off x="1493158" y="2342608"/>
            <a:ext cx="2214215" cy="1190819"/>
            <a:chOff x="1493158" y="2342608"/>
            <a:chExt cx="2214215" cy="1190819"/>
          </a:xfrm>
        </p:grpSpPr>
        <p:grpSp>
          <p:nvGrpSpPr>
            <p:cNvPr id="23" name="Grouper 22"/>
            <p:cNvGrpSpPr/>
            <p:nvPr/>
          </p:nvGrpSpPr>
          <p:grpSpPr>
            <a:xfrm>
              <a:off x="1505691" y="2342608"/>
              <a:ext cx="2201682" cy="731538"/>
              <a:chOff x="3110204" y="2873189"/>
              <a:chExt cx="2201682" cy="731538"/>
            </a:xfrm>
          </p:grpSpPr>
          <p:grpSp>
            <p:nvGrpSpPr>
              <p:cNvPr id="9" name="Grouper 8"/>
              <p:cNvGrpSpPr/>
              <p:nvPr/>
            </p:nvGrpSpPr>
            <p:grpSpPr>
              <a:xfrm>
                <a:off x="3827251" y="2884472"/>
                <a:ext cx="660774" cy="715872"/>
                <a:chOff x="3344684" y="3101207"/>
                <a:chExt cx="206506" cy="384154"/>
              </a:xfrm>
            </p:grpSpPr>
            <p:cxnSp>
              <p:nvCxnSpPr>
                <p:cNvPr id="12" name="Connecteur droit 11"/>
                <p:cNvCxnSpPr/>
                <p:nvPr/>
              </p:nvCxnSpPr>
              <p:spPr>
                <a:xfrm flipV="1">
                  <a:off x="3344684" y="3106615"/>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3448388" y="3101207"/>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3447486" y="3112026"/>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3551190" y="3106618"/>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3110204" y="2873189"/>
                <a:ext cx="1396482" cy="731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Grouper 16"/>
              <p:cNvGrpSpPr/>
              <p:nvPr/>
            </p:nvGrpSpPr>
            <p:grpSpPr>
              <a:xfrm>
                <a:off x="3651037" y="2873829"/>
                <a:ext cx="1660849" cy="727787"/>
                <a:chOff x="3651037" y="2873829"/>
                <a:chExt cx="1660849" cy="727787"/>
              </a:xfrm>
            </p:grpSpPr>
            <p:sp>
              <p:nvSpPr>
                <p:cNvPr id="18" name="Rectangle 17"/>
                <p:cNvSpPr/>
                <p:nvPr/>
              </p:nvSpPr>
              <p:spPr>
                <a:xfrm>
                  <a:off x="3651037" y="2873829"/>
                  <a:ext cx="158621" cy="727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3812767" y="3161522"/>
                  <a:ext cx="1499119"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4" name="Espace réservé du contenu 2"/>
            <p:cNvSpPr txBox="1">
              <a:spLocks/>
            </p:cNvSpPr>
            <p:nvPr/>
          </p:nvSpPr>
          <p:spPr>
            <a:xfrm>
              <a:off x="1493158" y="2578595"/>
              <a:ext cx="334152" cy="345227"/>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p</a:t>
              </a:r>
            </a:p>
          </p:txBody>
        </p:sp>
        <p:sp>
          <p:nvSpPr>
            <p:cNvPr id="25" name="Espace réservé du contenu 2"/>
            <p:cNvSpPr txBox="1">
              <a:spLocks/>
            </p:cNvSpPr>
            <p:nvPr/>
          </p:nvSpPr>
          <p:spPr>
            <a:xfrm>
              <a:off x="1589113" y="3171266"/>
              <a:ext cx="328507"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S</a:t>
              </a:r>
              <a:r>
                <a:rPr kumimoji="0" lang="fr-FR" baseline="-25000"/>
                <a:t>1</a:t>
              </a:r>
            </a:p>
          </p:txBody>
        </p:sp>
        <p:sp>
          <p:nvSpPr>
            <p:cNvPr id="26" name="Espace réservé du contenu 2"/>
            <p:cNvSpPr txBox="1">
              <a:spLocks/>
            </p:cNvSpPr>
            <p:nvPr/>
          </p:nvSpPr>
          <p:spPr>
            <a:xfrm>
              <a:off x="2553223" y="3154332"/>
              <a:ext cx="328507"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S</a:t>
              </a:r>
              <a:r>
                <a:rPr kumimoji="0" lang="fr-FR" baseline="-25000"/>
                <a:t>2</a:t>
              </a:r>
            </a:p>
          </p:txBody>
        </p:sp>
        <p:cxnSp>
          <p:nvCxnSpPr>
            <p:cNvPr id="28" name="Connecteur droit avec flèche 27"/>
            <p:cNvCxnSpPr>
              <a:stCxn id="25" idx="3"/>
              <a:endCxn id="18" idx="1"/>
            </p:cNvCxnSpPr>
            <p:nvPr/>
          </p:nvCxnSpPr>
          <p:spPr>
            <a:xfrm flipV="1">
              <a:off x="1917620" y="2707142"/>
              <a:ext cx="128904" cy="6452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26" idx="1"/>
            </p:cNvCxnSpPr>
            <p:nvPr/>
          </p:nvCxnSpPr>
          <p:spPr>
            <a:xfrm flipH="1" flipV="1">
              <a:off x="2210742" y="2850406"/>
              <a:ext cx="342481" cy="485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Espace réservé du contenu 2"/>
          <p:cNvSpPr txBox="1">
            <a:spLocks/>
          </p:cNvSpPr>
          <p:nvPr/>
        </p:nvSpPr>
        <p:spPr>
          <a:xfrm>
            <a:off x="837336" y="3520899"/>
            <a:ext cx="7543801" cy="464506"/>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a:t>On isole l’ensemble piston-tige et on met en place les forces extérieures.</a:t>
            </a:r>
          </a:p>
        </p:txBody>
      </p:sp>
      <p:cxnSp>
        <p:nvCxnSpPr>
          <p:cNvPr id="41" name="Connecteur droit avec flèche 40"/>
          <p:cNvCxnSpPr/>
          <p:nvPr/>
        </p:nvCxnSpPr>
        <p:spPr>
          <a:xfrm>
            <a:off x="656348" y="4510290"/>
            <a:ext cx="84147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flipH="1">
            <a:off x="1650220" y="4511226"/>
            <a:ext cx="189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H="1">
            <a:off x="3159261" y="4505615"/>
            <a:ext cx="70590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Espace réservé du contenu 2"/>
          <p:cNvSpPr txBox="1">
            <a:spLocks/>
          </p:cNvSpPr>
          <p:nvPr/>
        </p:nvSpPr>
        <p:spPr>
          <a:xfrm>
            <a:off x="787844" y="4121195"/>
            <a:ext cx="328507"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F</a:t>
            </a:r>
            <a:r>
              <a:rPr kumimoji="0" lang="fr-FR" baseline="-25000"/>
              <a:t>p</a:t>
            </a:r>
          </a:p>
        </p:txBody>
      </p:sp>
      <p:sp>
        <p:nvSpPr>
          <p:cNvPr id="53" name="Espace réservé du contenu 2"/>
          <p:cNvSpPr txBox="1">
            <a:spLocks/>
          </p:cNvSpPr>
          <p:nvPr/>
        </p:nvSpPr>
        <p:spPr>
          <a:xfrm>
            <a:off x="1680740" y="4121195"/>
            <a:ext cx="328507"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F</a:t>
            </a:r>
            <a:r>
              <a:rPr kumimoji="0" lang="fr-FR" baseline="-25000"/>
              <a:t>r</a:t>
            </a:r>
          </a:p>
        </p:txBody>
      </p:sp>
      <p:sp>
        <p:nvSpPr>
          <p:cNvPr id="54" name="Espace réservé du contenu 2"/>
          <p:cNvSpPr txBox="1">
            <a:spLocks/>
          </p:cNvSpPr>
          <p:nvPr/>
        </p:nvSpPr>
        <p:spPr>
          <a:xfrm>
            <a:off x="3537588" y="4121195"/>
            <a:ext cx="328507"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F</a:t>
            </a:r>
            <a:r>
              <a:rPr kumimoji="0" lang="fr-FR" baseline="-25000"/>
              <a:t>u</a:t>
            </a:r>
          </a:p>
        </p:txBody>
      </p:sp>
      <p:sp>
        <p:nvSpPr>
          <p:cNvPr id="55" name="Espace réservé du contenu 2"/>
          <p:cNvSpPr txBox="1">
            <a:spLocks/>
          </p:cNvSpPr>
          <p:nvPr/>
        </p:nvSpPr>
        <p:spPr>
          <a:xfrm>
            <a:off x="3946109" y="3914521"/>
            <a:ext cx="1400045" cy="365769"/>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a:t>En statique : </a:t>
            </a:r>
          </a:p>
        </p:txBody>
      </p:sp>
      <mc:AlternateContent xmlns:mc="http://schemas.openxmlformats.org/markup-compatibility/2006" xmlns:a14="http://schemas.microsoft.com/office/drawing/2010/main">
        <mc:Choice Requires="a14">
          <p:sp>
            <p:nvSpPr>
              <p:cNvPr id="56" name="ZoneTexte 55"/>
              <p:cNvSpPr txBox="1"/>
              <p:nvPr/>
            </p:nvSpPr>
            <p:spPr>
              <a:xfrm>
                <a:off x="5096518" y="3910041"/>
                <a:ext cx="1298673" cy="312458"/>
              </a:xfrm>
              <a:prstGeom prst="rect">
                <a:avLst/>
              </a:prstGeom>
              <a:noFill/>
            </p:spPr>
            <p:txBody>
              <a:bodyPr wrap="square" lIns="0" tIns="0" rIns="0" bIns="0" rtlCol="0">
                <a:spAutoFit/>
              </a:bodyPr>
              <a:lstStyle/>
              <a:p>
                <a:pPr algn="ctr"/>
                <a14:m>
                  <m:oMath xmlns:m="http://schemas.openxmlformats.org/officeDocument/2006/math">
                    <m:nary>
                      <m:naryPr>
                        <m:chr m:val="∑"/>
                        <m:subHide m:val="on"/>
                        <m:supHide m:val="on"/>
                        <m:ctrlPr>
                          <a:rPr lang="fr-FR" sz="1800" i="1">
                            <a:solidFill>
                              <a:schemeClr val="tx1"/>
                            </a:solidFill>
                            <a:latin typeface="Cambria Math" charset="0"/>
                          </a:rPr>
                        </m:ctrlPr>
                      </m:naryPr>
                      <m:sub/>
                      <m:sup/>
                      <m:e>
                        <m:acc>
                          <m:accPr>
                            <m:chr m:val="⃗"/>
                            <m:ctrlPr>
                              <a:rPr lang="fr-FR" sz="1800" i="1">
                                <a:solidFill>
                                  <a:schemeClr val="tx1"/>
                                </a:solidFill>
                                <a:latin typeface="Cambria Math" charset="0"/>
                              </a:rPr>
                            </m:ctrlPr>
                          </m:accPr>
                          <m:e>
                            <m:r>
                              <a:rPr lang="fr-FR" sz="1800" b="0" i="1">
                                <a:solidFill>
                                  <a:schemeClr val="tx1"/>
                                </a:solidFill>
                                <a:latin typeface="Cambria Math" charset="0"/>
                              </a:rPr>
                              <m:t>𝐹</m:t>
                            </m:r>
                          </m:e>
                        </m:acc>
                      </m:e>
                    </m:nary>
                  </m:oMath>
                </a14:m>
                <a:r>
                  <a:rPr lang="fr-FR" sz="1800">
                    <a:solidFill>
                      <a:schemeClr val="tx1"/>
                    </a:solidFill>
                  </a:rPr>
                  <a:t> = </a:t>
                </a:r>
                <a14:m>
                  <m:oMath xmlns:m="http://schemas.openxmlformats.org/officeDocument/2006/math">
                    <m:acc>
                      <m:accPr>
                        <m:chr m:val="⃗"/>
                        <m:ctrlPr>
                          <a:rPr lang="fr-FR" sz="1800" i="1">
                            <a:solidFill>
                              <a:schemeClr val="tx1"/>
                            </a:solidFill>
                            <a:latin typeface="Cambria Math" charset="0"/>
                          </a:rPr>
                        </m:ctrlPr>
                      </m:accPr>
                      <m:e>
                        <m:r>
                          <a:rPr lang="fr-FR" sz="1800" b="0" i="1">
                            <a:solidFill>
                              <a:schemeClr val="tx1"/>
                            </a:solidFill>
                            <a:latin typeface="Cambria Math" charset="0"/>
                          </a:rPr>
                          <m:t>0</m:t>
                        </m:r>
                      </m:e>
                    </m:acc>
                  </m:oMath>
                </a14:m>
                <a:endParaRPr lang="fr-FR" sz="1800">
                  <a:solidFill>
                    <a:schemeClr val="tx1"/>
                  </a:solidFill>
                </a:endParaRPr>
              </a:p>
            </p:txBody>
          </p:sp>
        </mc:Choice>
        <mc:Fallback xmlns="">
          <p:sp>
            <p:nvSpPr>
              <p:cNvPr id="56" name="ZoneTexte 55"/>
              <p:cNvSpPr txBox="1">
                <a:spLocks noRot="1" noChangeAspect="1" noMove="1" noResize="1" noEditPoints="1" noAdjustHandles="1" noChangeArrowheads="1" noChangeShapeType="1" noTextEdit="1"/>
              </p:cNvSpPr>
              <p:nvPr/>
            </p:nvSpPr>
            <p:spPr>
              <a:xfrm>
                <a:off x="5096518" y="3910041"/>
                <a:ext cx="1298673" cy="312458"/>
              </a:xfrm>
              <a:prstGeom prst="rect">
                <a:avLst/>
              </a:prstGeom>
              <a:blipFill rotWithShape="0">
                <a:blip r:embed="rId3"/>
                <a:stretch>
                  <a:fillRect l="-10798" t="-140385" r="-469" b="-232692"/>
                </a:stretch>
              </a:blipFill>
            </p:spPr>
            <p:txBody>
              <a:bodyPr/>
              <a:lstStyle/>
              <a:p>
                <a:r>
                  <a:rPr lang="fr-FR">
                    <a:noFill/>
                  </a:rPr>
                  <a:t> </a:t>
                </a:r>
              </a:p>
            </p:txBody>
          </p:sp>
        </mc:Fallback>
      </mc:AlternateContent>
      <p:cxnSp>
        <p:nvCxnSpPr>
          <p:cNvPr id="58" name="Connecteur droit avec flèche 57"/>
          <p:cNvCxnSpPr>
            <a:stCxn id="22" idx="1"/>
          </p:cNvCxnSpPr>
          <p:nvPr/>
        </p:nvCxnSpPr>
        <p:spPr>
          <a:xfrm flipV="1">
            <a:off x="1654774" y="3865163"/>
            <a:ext cx="5732" cy="6404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Espace réservé du contenu 2"/>
          <p:cNvSpPr txBox="1">
            <a:spLocks/>
          </p:cNvSpPr>
          <p:nvPr/>
        </p:nvSpPr>
        <p:spPr>
          <a:xfrm>
            <a:off x="4063977" y="4367093"/>
            <a:ext cx="238752" cy="317104"/>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sz="1600"/>
              <a:t>x</a:t>
            </a:r>
            <a:endParaRPr kumimoji="0" lang="fr-FR" sz="1600" baseline="-25000"/>
          </a:p>
        </p:txBody>
      </p:sp>
      <p:sp>
        <p:nvSpPr>
          <p:cNvPr id="64" name="Espace réservé du contenu 2"/>
          <p:cNvSpPr txBox="1">
            <a:spLocks/>
          </p:cNvSpPr>
          <p:nvPr/>
        </p:nvSpPr>
        <p:spPr>
          <a:xfrm>
            <a:off x="1647082" y="3773388"/>
            <a:ext cx="238752" cy="317104"/>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sz="1600"/>
              <a:t>y</a:t>
            </a:r>
            <a:endParaRPr kumimoji="0" lang="fr-FR" sz="1600" baseline="-25000"/>
          </a:p>
        </p:txBody>
      </p:sp>
      <p:cxnSp>
        <p:nvCxnSpPr>
          <p:cNvPr id="59" name="Connecteur droit avec flèche 58"/>
          <p:cNvCxnSpPr/>
          <p:nvPr/>
        </p:nvCxnSpPr>
        <p:spPr>
          <a:xfrm>
            <a:off x="1837634" y="4508818"/>
            <a:ext cx="22855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Espace réservé du contenu 2"/>
          <p:cNvSpPr txBox="1">
            <a:spLocks/>
          </p:cNvSpPr>
          <p:nvPr/>
        </p:nvSpPr>
        <p:spPr>
          <a:xfrm>
            <a:off x="2807813" y="4813026"/>
            <a:ext cx="6003678" cy="314345"/>
          </a:xfrm>
          <a:prstGeom prst="rect">
            <a:avLst/>
          </a:prstGeom>
        </p:spPr>
        <p:txBody>
          <a:bodyPr vert="horz" lIns="0" tIns="45720" rIns="0" bIns="45720" rtlCol="0">
            <a:normAutofit fontScale="850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/Ox         F</a:t>
            </a:r>
            <a:r>
              <a:rPr kumimoji="0" lang="fr-FR" baseline="-25000"/>
              <a:t>p</a:t>
            </a:r>
            <a:r>
              <a:rPr kumimoji="0" lang="fr-FR"/>
              <a:t> </a:t>
            </a:r>
            <a:r>
              <a:rPr kumimoji="0" lang="mr-IN"/>
              <a:t>–</a:t>
            </a:r>
            <a:r>
              <a:rPr kumimoji="0" lang="fr-FR"/>
              <a:t> F</a:t>
            </a:r>
            <a:r>
              <a:rPr kumimoji="0" lang="fr-FR" baseline="-25000"/>
              <a:t>r</a:t>
            </a:r>
            <a:r>
              <a:rPr kumimoji="0" lang="fr-FR"/>
              <a:t> </a:t>
            </a:r>
            <a:r>
              <a:rPr kumimoji="0" lang="mr-IN"/>
              <a:t>–</a:t>
            </a:r>
            <a:r>
              <a:rPr kumimoji="0" lang="fr-FR"/>
              <a:t> F</a:t>
            </a:r>
            <a:r>
              <a:rPr kumimoji="0" lang="fr-FR" baseline="-25000"/>
              <a:t>u</a:t>
            </a:r>
            <a:r>
              <a:rPr kumimoji="0" lang="fr-FR"/>
              <a:t> = 0      avec F</a:t>
            </a:r>
            <a:r>
              <a:rPr kumimoji="0" lang="fr-FR" baseline="-25000"/>
              <a:t>r </a:t>
            </a:r>
            <a:r>
              <a:rPr kumimoji="0" lang="fr-FR"/>
              <a:t>= Kx et x max pour la course c !  </a:t>
            </a:r>
          </a:p>
        </p:txBody>
      </p:sp>
      <p:sp>
        <p:nvSpPr>
          <p:cNvPr id="66" name="Espace réservé du contenu 2"/>
          <p:cNvSpPr txBox="1">
            <a:spLocks/>
          </p:cNvSpPr>
          <p:nvPr/>
        </p:nvSpPr>
        <p:spPr>
          <a:xfrm>
            <a:off x="1457283" y="4503600"/>
            <a:ext cx="238752" cy="317104"/>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sz="1600"/>
              <a:t>O</a:t>
            </a:r>
            <a:endParaRPr kumimoji="0" lang="fr-FR" sz="1600" baseline="-25000"/>
          </a:p>
        </p:txBody>
      </p:sp>
      <p:sp>
        <p:nvSpPr>
          <p:cNvPr id="67" name="Espace réservé du contenu 2"/>
          <p:cNvSpPr txBox="1">
            <a:spLocks/>
          </p:cNvSpPr>
          <p:nvPr/>
        </p:nvSpPr>
        <p:spPr>
          <a:xfrm>
            <a:off x="2797528" y="5565676"/>
            <a:ext cx="3342015" cy="314345"/>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F</a:t>
            </a:r>
            <a:r>
              <a:rPr kumimoji="0" lang="fr-FR" baseline="-25000"/>
              <a:t>p</a:t>
            </a:r>
            <a:r>
              <a:rPr kumimoji="0" lang="fr-FR"/>
              <a:t> = pS</a:t>
            </a:r>
            <a:r>
              <a:rPr kumimoji="0" lang="fr-FR" baseline="-25000"/>
              <a:t>1</a:t>
            </a:r>
            <a:r>
              <a:rPr kumimoji="0" lang="fr-FR"/>
              <a:t> d’où S</a:t>
            </a:r>
            <a:r>
              <a:rPr kumimoji="0" lang="fr-FR" baseline="-25000"/>
              <a:t>1</a:t>
            </a:r>
            <a:r>
              <a:rPr kumimoji="0" lang="fr-FR"/>
              <a:t> = (K.c + F</a:t>
            </a:r>
            <a:r>
              <a:rPr kumimoji="0" lang="fr-FR" baseline="-25000"/>
              <a:t>u</a:t>
            </a:r>
            <a:r>
              <a:rPr kumimoji="0" lang="fr-FR"/>
              <a:t>)/p </a:t>
            </a:r>
          </a:p>
        </p:txBody>
      </p:sp>
      <p:sp>
        <p:nvSpPr>
          <p:cNvPr id="68" name="Espace réservé du contenu 2"/>
          <p:cNvSpPr txBox="1">
            <a:spLocks/>
          </p:cNvSpPr>
          <p:nvPr/>
        </p:nvSpPr>
        <p:spPr>
          <a:xfrm>
            <a:off x="2781634" y="5145874"/>
            <a:ext cx="2324755" cy="314345"/>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F</a:t>
            </a:r>
            <a:r>
              <a:rPr kumimoji="0" lang="fr-FR" baseline="-25000"/>
              <a:t>p</a:t>
            </a:r>
            <a:r>
              <a:rPr kumimoji="0" lang="fr-FR"/>
              <a:t> = F</a:t>
            </a:r>
            <a:r>
              <a:rPr kumimoji="0" lang="fr-FR" baseline="-25000"/>
              <a:t>r</a:t>
            </a:r>
            <a:r>
              <a:rPr kumimoji="0" lang="fr-FR"/>
              <a:t> + F</a:t>
            </a:r>
            <a:r>
              <a:rPr kumimoji="0" lang="fr-FR" baseline="-25000"/>
              <a:t>u</a:t>
            </a:r>
            <a:r>
              <a:rPr kumimoji="0" lang="fr-FR"/>
              <a:t> = K.c + F</a:t>
            </a:r>
            <a:r>
              <a:rPr kumimoji="0" lang="fr-FR" baseline="-25000"/>
              <a:t>u</a:t>
            </a:r>
            <a:r>
              <a:rPr kumimoji="0" lang="fr-FR"/>
              <a:t> </a:t>
            </a:r>
            <a:endParaRPr kumimoji="0" lang="fr-FR" baseline="-25000"/>
          </a:p>
        </p:txBody>
      </p:sp>
      <p:sp>
        <p:nvSpPr>
          <p:cNvPr id="69" name="Espace réservé du contenu 2"/>
          <p:cNvSpPr txBox="1">
            <a:spLocks/>
          </p:cNvSpPr>
          <p:nvPr/>
        </p:nvSpPr>
        <p:spPr>
          <a:xfrm>
            <a:off x="1735320" y="5943222"/>
            <a:ext cx="5425501" cy="365769"/>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a:t>En dynamique on tiendra compte de l’accéleration ! </a:t>
            </a:r>
          </a:p>
        </p:txBody>
      </p:sp>
    </p:spTree>
    <p:extLst>
      <p:ext uri="{BB962C8B-B14F-4D97-AF65-F5344CB8AC3E}">
        <p14:creationId xmlns:p14="http://schemas.microsoft.com/office/powerpoint/2010/main" val="1844494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dissolve">
                                      <p:cBhvr>
                                        <p:cTn id="20" dur="500"/>
                                        <p:tgtEl>
                                          <p:spTgt spid="41"/>
                                        </p:tgtEl>
                                      </p:cBhvr>
                                    </p:animEffect>
                                  </p:childTnLst>
                                </p:cTn>
                              </p:par>
                              <p:par>
                                <p:cTn id="21" presetID="9"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dissolve">
                                      <p:cBhvr>
                                        <p:cTn id="23" dur="500"/>
                                        <p:tgtEl>
                                          <p:spTgt spid="45"/>
                                        </p:tgtEl>
                                      </p:cBhvr>
                                    </p:animEffect>
                                  </p:childTnLst>
                                </p:cTn>
                              </p:par>
                              <p:par>
                                <p:cTn id="24" presetID="9"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dissolve">
                                      <p:cBhvr>
                                        <p:cTn id="26" dur="500"/>
                                        <p:tgtEl>
                                          <p:spTgt spid="4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dissolve">
                                      <p:cBhvr>
                                        <p:cTn id="29" dur="500"/>
                                        <p:tgtEl>
                                          <p:spTgt spid="5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dissolve">
                                      <p:cBhvr>
                                        <p:cTn id="35" dur="500"/>
                                        <p:tgtEl>
                                          <p:spTgt spid="54"/>
                                        </p:tgtEl>
                                      </p:cBhvr>
                                    </p:animEffect>
                                  </p:childTnLst>
                                </p:cTn>
                              </p:par>
                              <p:par>
                                <p:cTn id="36" presetID="9" presetClass="entr" presetSubtype="0"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dissolve">
                                      <p:cBhvr>
                                        <p:cTn id="38" dur="500"/>
                                        <p:tgtEl>
                                          <p:spTgt spid="5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dissolve">
                                      <p:cBhvr>
                                        <p:cTn id="41" dur="500"/>
                                        <p:tgtEl>
                                          <p:spTgt spid="6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dissolve">
                                      <p:cBhvr>
                                        <p:cTn id="44" dur="500"/>
                                        <p:tgtEl>
                                          <p:spTgt spid="64"/>
                                        </p:tgtEl>
                                      </p:cBhvr>
                                    </p:animEffect>
                                  </p:childTnLst>
                                </p:cTn>
                              </p:par>
                              <p:par>
                                <p:cTn id="45" presetID="9"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dissolve">
                                      <p:cBhvr>
                                        <p:cTn id="47" dur="500"/>
                                        <p:tgtEl>
                                          <p:spTgt spid="5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dissolve">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left)">
                                      <p:cBhvr>
                                        <p:cTn id="55" dur="500"/>
                                        <p:tgtEl>
                                          <p:spTgt spid="55"/>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ipe(left)">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left)">
                                      <p:cBhvr>
                                        <p:cTn id="64" dur="500"/>
                                        <p:tgtEl>
                                          <p:spTgt spid="6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left)">
                                      <p:cBhvr>
                                        <p:cTn id="69" dur="500"/>
                                        <p:tgtEl>
                                          <p:spTgt spid="6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ipe(left)">
                                      <p:cBhvr>
                                        <p:cTn id="74" dur="500"/>
                                        <p:tgtEl>
                                          <p:spTgt spid="67"/>
                                        </p:tgtEl>
                                      </p:cBhvr>
                                    </p:animEffect>
                                  </p:childTnLst>
                                </p:cTn>
                              </p:par>
                            </p:childTnLst>
                          </p:cTn>
                        </p:par>
                        <p:par>
                          <p:cTn id="75" fill="hold">
                            <p:stCondLst>
                              <p:cond delay="500"/>
                            </p:stCondLst>
                            <p:childTnLst>
                              <p:par>
                                <p:cTn id="76" presetID="1" presetClass="entr" presetSubtype="0" fill="hold" grpId="0" nodeType="afterEffect">
                                  <p:stCondLst>
                                    <p:cond delay="0"/>
                                  </p:stCondLst>
                                  <p:childTnLst>
                                    <p:set>
                                      <p:cBhvr>
                                        <p:cTn id="77"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2" grpId="0"/>
      <p:bldP spid="53" grpId="0"/>
      <p:bldP spid="54" grpId="0"/>
      <p:bldP spid="55" grpId="0"/>
      <p:bldP spid="56" grpId="0"/>
      <p:bldP spid="63" grpId="0"/>
      <p:bldP spid="64" grpId="0"/>
      <p:bldP spid="65" grpId="0"/>
      <p:bldP spid="66" grpId="0"/>
      <p:bldP spid="67" grpId="0"/>
      <p:bldP spid="68" grpId="0"/>
      <p:bldP spid="6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Dimensionnement des vérins 2/3</a:t>
            </a:r>
          </a:p>
        </p:txBody>
      </p:sp>
      <p:sp>
        <p:nvSpPr>
          <p:cNvPr id="3" name="Espace réservé du contenu 2"/>
          <p:cNvSpPr>
            <a:spLocks noGrp="1"/>
          </p:cNvSpPr>
          <p:nvPr>
            <p:ph idx="1"/>
          </p:nvPr>
        </p:nvSpPr>
        <p:spPr>
          <a:xfrm>
            <a:off x="822959" y="1556951"/>
            <a:ext cx="7543801" cy="621805"/>
          </a:xfrm>
        </p:spPr>
        <p:txBody>
          <a:bodyPr>
            <a:normAutofit fontScale="77500" lnSpcReduction="20000"/>
          </a:bodyPr>
          <a:lstStyle/>
          <a:p>
            <a:pPr marL="0" indent="0">
              <a:buNone/>
            </a:pPr>
            <a:r>
              <a:rPr lang="fr-FR" dirty="0"/>
              <a:t>Un vérin simple effet alimenté en 8 bars assure un serrage d’effort utile de 30 daN pour une course de 5 mm. Le ressort du vérin a un coefficient de raideur de 10N.mm</a:t>
            </a:r>
            <a:r>
              <a:rPr lang="fr-FR" baseline="30000" dirty="0"/>
              <a:t>-1</a:t>
            </a:r>
            <a:r>
              <a:rPr lang="fr-FR" dirty="0"/>
              <a:t>. Déterminer le diamètre mini du vérin.</a:t>
            </a:r>
            <a:endParaRPr lang="fr-F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95</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67" name="Espace réservé du contenu 2"/>
          <p:cNvSpPr txBox="1">
            <a:spLocks/>
          </p:cNvSpPr>
          <p:nvPr/>
        </p:nvSpPr>
        <p:spPr>
          <a:xfrm>
            <a:off x="1059724" y="2328812"/>
            <a:ext cx="1706717" cy="314345"/>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S</a:t>
            </a:r>
            <a:r>
              <a:rPr kumimoji="0" lang="fr-FR" baseline="-25000"/>
              <a:t>min</a:t>
            </a:r>
            <a:r>
              <a:rPr kumimoji="0" lang="fr-FR"/>
              <a:t> = (K.c + F</a:t>
            </a:r>
            <a:r>
              <a:rPr kumimoji="0" lang="fr-FR" baseline="-25000"/>
              <a:t>u</a:t>
            </a:r>
            <a:r>
              <a:rPr kumimoji="0" lang="fr-FR"/>
              <a:t>)/p </a:t>
            </a:r>
          </a:p>
        </p:txBody>
      </p:sp>
      <p:sp>
        <p:nvSpPr>
          <p:cNvPr id="43" name="Espace réservé du contenu 2"/>
          <p:cNvSpPr txBox="1">
            <a:spLocks/>
          </p:cNvSpPr>
          <p:nvPr/>
        </p:nvSpPr>
        <p:spPr>
          <a:xfrm>
            <a:off x="903366" y="4096255"/>
            <a:ext cx="4143647" cy="39261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S</a:t>
            </a:r>
            <a:r>
              <a:rPr kumimoji="0" lang="fr-FR" baseline="-25000"/>
              <a:t>min</a:t>
            </a:r>
            <a:r>
              <a:rPr kumimoji="0" lang="fr-FR"/>
              <a:t> = (10.0,5 + 30)/8 = </a:t>
            </a:r>
            <a:r>
              <a:rPr kumimoji="0" lang="fr-FR" b="1"/>
              <a:t>4,375 cm</a:t>
            </a:r>
            <a:r>
              <a:rPr kumimoji="0" lang="fr-FR" b="1" baseline="30000"/>
              <a:t>2</a:t>
            </a:r>
            <a:r>
              <a:rPr kumimoji="0" lang="fr-FR"/>
              <a:t>  </a:t>
            </a:r>
          </a:p>
        </p:txBody>
      </p:sp>
      <p:sp>
        <p:nvSpPr>
          <p:cNvPr id="44" name="Espace réservé du contenu 2"/>
          <p:cNvSpPr txBox="1">
            <a:spLocks/>
          </p:cNvSpPr>
          <p:nvPr/>
        </p:nvSpPr>
        <p:spPr>
          <a:xfrm>
            <a:off x="3065417" y="2255615"/>
            <a:ext cx="5413566" cy="621805"/>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dirty="0"/>
              <a:t>1 bar = 1 daN/cm</a:t>
            </a:r>
            <a:r>
              <a:rPr kumimoji="0" lang="fr-FR" baseline="30000" dirty="0"/>
              <a:t>2</a:t>
            </a:r>
            <a:r>
              <a:rPr kumimoji="0" lang="fr-FR" dirty="0"/>
              <a:t>, il est donc pratique de convertir les unités en daN et cm !</a:t>
            </a:r>
            <a:endParaRPr kumimoji="0" lang="fr-FR"/>
          </a:p>
        </p:txBody>
      </p:sp>
      <p:sp>
        <p:nvSpPr>
          <p:cNvPr id="46" name="Espace réservé du contenu 2"/>
          <p:cNvSpPr txBox="1">
            <a:spLocks/>
          </p:cNvSpPr>
          <p:nvPr/>
        </p:nvSpPr>
        <p:spPr>
          <a:xfrm>
            <a:off x="3087188" y="2930529"/>
            <a:ext cx="4750526" cy="40643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dirty="0"/>
              <a:t>K = 10N.mm</a:t>
            </a:r>
            <a:r>
              <a:rPr kumimoji="0" lang="fr-FR" baseline="30000" dirty="0"/>
              <a:t>-1</a:t>
            </a:r>
            <a:r>
              <a:rPr kumimoji="0" lang="fr-FR" dirty="0"/>
              <a:t> = 1daN.mm</a:t>
            </a:r>
            <a:r>
              <a:rPr kumimoji="0" lang="fr-FR" baseline="30000" dirty="0"/>
              <a:t>-1</a:t>
            </a:r>
            <a:r>
              <a:rPr kumimoji="0" lang="fr-FR" dirty="0"/>
              <a:t> = </a:t>
            </a:r>
            <a:r>
              <a:rPr kumimoji="0" lang="fr-FR" b="1" dirty="0"/>
              <a:t>10daN.cm</a:t>
            </a:r>
            <a:r>
              <a:rPr kumimoji="0" lang="fr-FR" b="1" baseline="30000" dirty="0"/>
              <a:t>-1</a:t>
            </a:r>
            <a:endParaRPr kumimoji="0" lang="fr-FR" b="1"/>
          </a:p>
        </p:txBody>
      </p:sp>
      <p:sp>
        <p:nvSpPr>
          <p:cNvPr id="47" name="Espace réservé du contenu 2"/>
          <p:cNvSpPr txBox="1">
            <a:spLocks/>
          </p:cNvSpPr>
          <p:nvPr/>
        </p:nvSpPr>
        <p:spPr>
          <a:xfrm>
            <a:off x="3097084" y="3391688"/>
            <a:ext cx="1866802" cy="40643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r>
              <a:rPr kumimoji="0" lang="fr-FR" dirty="0"/>
              <a:t>c = 5mm </a:t>
            </a:r>
            <a:r>
              <a:rPr kumimoji="0" lang="fr-FR" b="1" dirty="0"/>
              <a:t>= 0,5 cm</a:t>
            </a:r>
            <a:endParaRPr kumimoji="0" lang="fr-FR" b="1"/>
          </a:p>
        </p:txBody>
      </p:sp>
      <p:sp>
        <p:nvSpPr>
          <p:cNvPr id="48" name="Espace réservé du contenu 2"/>
          <p:cNvSpPr txBox="1">
            <a:spLocks/>
          </p:cNvSpPr>
          <p:nvPr/>
        </p:nvSpPr>
        <p:spPr>
          <a:xfrm>
            <a:off x="1613905" y="4794920"/>
            <a:ext cx="1283673" cy="39261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S</a:t>
            </a:r>
            <a:r>
              <a:rPr kumimoji="0" lang="fr-FR" baseline="-25000"/>
              <a:t>min</a:t>
            </a:r>
            <a:r>
              <a:rPr kumimoji="0" lang="fr-FR"/>
              <a:t> = 𝛑.r</a:t>
            </a:r>
            <a:r>
              <a:rPr kumimoji="0" lang="fr-FR" baseline="30000"/>
              <a:t>2</a:t>
            </a:r>
          </a:p>
        </p:txBody>
      </p:sp>
      <mc:AlternateContent xmlns:mc="http://schemas.openxmlformats.org/markup-compatibility/2006" xmlns:a14="http://schemas.microsoft.com/office/drawing/2010/main">
        <mc:Choice Requires="a14">
          <p:sp>
            <p:nvSpPr>
              <p:cNvPr id="7" name="ZoneTexte 6"/>
              <p:cNvSpPr txBox="1"/>
              <p:nvPr/>
            </p:nvSpPr>
            <p:spPr>
              <a:xfrm>
                <a:off x="3164774" y="4471060"/>
                <a:ext cx="1363322" cy="909352"/>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000" b="0" i="1">
                          <a:solidFill>
                            <a:schemeClr val="tx1"/>
                          </a:solidFill>
                          <a:latin typeface="Cambria Math" charset="0"/>
                        </a:rPr>
                        <m:t>𝑟</m:t>
                      </m:r>
                      <m:r>
                        <a:rPr lang="fr-FR" sz="2000" b="0" i="1">
                          <a:solidFill>
                            <a:schemeClr val="tx1"/>
                          </a:solidFill>
                          <a:latin typeface="Cambria Math" charset="0"/>
                        </a:rPr>
                        <m:t>= </m:t>
                      </m:r>
                      <m:rad>
                        <m:radPr>
                          <m:degHide m:val="on"/>
                          <m:ctrlPr>
                            <a:rPr lang="fr-FR" sz="2000" b="0" i="1">
                              <a:solidFill>
                                <a:schemeClr val="tx1"/>
                              </a:solidFill>
                              <a:latin typeface="Cambria Math" charset="0"/>
                            </a:rPr>
                          </m:ctrlPr>
                        </m:radPr>
                        <m:deg/>
                        <m:e>
                          <m:f>
                            <m:fPr>
                              <m:ctrlPr>
                                <a:rPr lang="mr-IN" sz="2000" b="0" i="1">
                                  <a:solidFill>
                                    <a:schemeClr val="tx1"/>
                                  </a:solidFill>
                                  <a:latin typeface="Cambria Math" charset="0"/>
                                </a:rPr>
                              </m:ctrlPr>
                            </m:fPr>
                            <m:num>
                              <m:r>
                                <a:rPr lang="fr-FR" sz="2000" b="0" i="1">
                                  <a:solidFill>
                                    <a:schemeClr val="tx1"/>
                                  </a:solidFill>
                                  <a:latin typeface="Cambria Math" charset="0"/>
                                </a:rPr>
                                <m:t>𝑆𝑚𝑖𝑛</m:t>
                              </m:r>
                            </m:num>
                            <m:den>
                              <m:r>
                                <m:rPr>
                                  <m:nor/>
                                </m:rPr>
                                <a:rPr kumimoji="0" lang="fr-FR" sz="2000">
                                  <a:solidFill>
                                    <a:schemeClr val="tx1"/>
                                  </a:solidFill>
                                </a:rPr>
                                <m:t>𝛑</m:t>
                              </m:r>
                            </m:den>
                          </m:f>
                        </m:e>
                      </m:rad>
                    </m:oMath>
                  </m:oMathPara>
                </a14:m>
                <a:endParaRPr lang="fr-FR" sz="2000">
                  <a:solidFill>
                    <a:schemeClr val="tx1"/>
                  </a:solidFill>
                </a:endParaRPr>
              </a:p>
            </p:txBody>
          </p:sp>
        </mc:Choice>
        <mc:Fallback xmlns="">
          <p:sp>
            <p:nvSpPr>
              <p:cNvPr id="7" name="ZoneTexte 6"/>
              <p:cNvSpPr txBox="1">
                <a:spLocks noRot="1" noChangeAspect="1" noMove="1" noResize="1" noEditPoints="1" noAdjustHandles="1" noChangeArrowheads="1" noChangeShapeType="1" noTextEdit="1"/>
              </p:cNvSpPr>
              <p:nvPr/>
            </p:nvSpPr>
            <p:spPr>
              <a:xfrm>
                <a:off x="3164774" y="4471060"/>
                <a:ext cx="1363322" cy="909352"/>
              </a:xfrm>
              <a:prstGeom prst="rect">
                <a:avLst/>
              </a:prstGeom>
              <a:blipFill rotWithShape="0">
                <a:blip r:embed="rId3"/>
                <a:stretch>
                  <a:fillRect/>
                </a:stretch>
              </a:blipFill>
              <a:ln>
                <a:noFill/>
              </a:ln>
            </p:spPr>
            <p:txBody>
              <a:bodyPr/>
              <a:lstStyle/>
              <a:p>
                <a:r>
                  <a:rPr lang="fr-FR">
                    <a:noFill/>
                  </a:rPr>
                  <a:t> </a:t>
                </a:r>
              </a:p>
            </p:txBody>
          </p:sp>
        </mc:Fallback>
      </mc:AlternateContent>
      <p:sp>
        <p:nvSpPr>
          <p:cNvPr id="50" name="Espace réservé du contenu 2"/>
          <p:cNvSpPr txBox="1">
            <a:spLocks/>
          </p:cNvSpPr>
          <p:nvPr/>
        </p:nvSpPr>
        <p:spPr>
          <a:xfrm>
            <a:off x="4996393" y="4792942"/>
            <a:ext cx="1808168" cy="396576"/>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r = 1,18 cm</a:t>
            </a:r>
          </a:p>
          <a:p>
            <a:pPr marL="0" indent="0" fontAlgn="auto">
              <a:buNone/>
            </a:pPr>
            <a:endParaRPr kumimoji="0" lang="fr-FR"/>
          </a:p>
        </p:txBody>
      </p:sp>
      <p:sp>
        <p:nvSpPr>
          <p:cNvPr id="51" name="Espace réservé du contenu 2"/>
          <p:cNvSpPr txBox="1">
            <a:spLocks/>
          </p:cNvSpPr>
          <p:nvPr/>
        </p:nvSpPr>
        <p:spPr>
          <a:xfrm>
            <a:off x="4733158" y="5254101"/>
            <a:ext cx="1808168" cy="396576"/>
          </a:xfrm>
          <a:prstGeom prst="rect">
            <a:avLst/>
          </a:prstGeom>
          <a:ln w="38100">
            <a:solidFill>
              <a:srgbClr val="FF0000"/>
            </a:solidFill>
          </a:ln>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d = 23,6 mm</a:t>
            </a:r>
          </a:p>
        </p:txBody>
      </p:sp>
      <p:sp>
        <p:nvSpPr>
          <p:cNvPr id="57" name="Espace réservé du contenu 2"/>
          <p:cNvSpPr txBox="1">
            <a:spLocks/>
          </p:cNvSpPr>
          <p:nvPr/>
        </p:nvSpPr>
        <p:spPr>
          <a:xfrm>
            <a:off x="1750471" y="5727135"/>
            <a:ext cx="5897237" cy="293655"/>
          </a:xfrm>
          <a:prstGeom prst="rect">
            <a:avLst/>
          </a:prstGeom>
        </p:spPr>
        <p:txBody>
          <a:bodyPr vert="horz" lIns="0" tIns="45720" rIns="0" bIns="45720" rtlCol="0">
            <a:normAutofit fontScale="77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Nous prendrons la dimension disponible par excès : D = 25 mm</a:t>
            </a:r>
          </a:p>
          <a:p>
            <a:pPr marL="0" indent="0" fontAlgn="auto">
              <a:buNone/>
            </a:pPr>
            <a:endParaRPr kumimoji="0" lang="fr-FR"/>
          </a:p>
        </p:txBody>
      </p:sp>
    </p:spTree>
    <p:extLst>
      <p:ext uri="{BB962C8B-B14F-4D97-AF65-F5344CB8AC3E}">
        <p14:creationId xmlns:p14="http://schemas.microsoft.com/office/powerpoint/2010/main" val="188180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dissolv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ipe(left)">
                                      <p:cBhvr>
                                        <p:cTn id="4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3" grpId="0"/>
      <p:bldP spid="44" grpId="0"/>
      <p:bldP spid="46" grpId="0"/>
      <p:bldP spid="47" grpId="0"/>
      <p:bldP spid="48" grpId="0"/>
      <p:bldP spid="7" grpId="0"/>
      <p:bldP spid="50" grpId="0"/>
      <p:bldP spid="51" grpId="0" animBg="1"/>
      <p:bldP spid="5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Dimensionnement des vérins 3/3</a:t>
            </a:r>
          </a:p>
        </p:txBody>
      </p:sp>
      <p:sp>
        <p:nvSpPr>
          <p:cNvPr id="3" name="Espace réservé du contenu 2"/>
          <p:cNvSpPr>
            <a:spLocks noGrp="1"/>
          </p:cNvSpPr>
          <p:nvPr>
            <p:ph idx="1"/>
          </p:nvPr>
        </p:nvSpPr>
        <p:spPr>
          <a:xfrm>
            <a:off x="822959" y="1556951"/>
            <a:ext cx="7543801" cy="687485"/>
          </a:xfrm>
        </p:spPr>
        <p:txBody>
          <a:bodyPr>
            <a:noAutofit/>
          </a:bodyPr>
          <a:lstStyle/>
          <a:p>
            <a:pPr marL="0" indent="0">
              <a:buNone/>
            </a:pPr>
            <a:r>
              <a:rPr lang="fr-FR" sz="1400" dirty="0"/>
              <a:t>Un vérin sans tige double effet alimenté en 10 bars doit déplacer une masse de 20Kg avec une accélération de 3g (30m.s-²). Les frottements sont évalués à 50N. Donner le diamètre minimum du vérin.</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96</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67" name="Espace réservé du contenu 2"/>
          <p:cNvSpPr txBox="1">
            <a:spLocks/>
          </p:cNvSpPr>
          <p:nvPr/>
        </p:nvSpPr>
        <p:spPr>
          <a:xfrm>
            <a:off x="905345" y="2328811"/>
            <a:ext cx="1588473" cy="314345"/>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En dynamique :</a:t>
            </a:r>
          </a:p>
        </p:txBody>
      </p:sp>
      <p:sp>
        <p:nvSpPr>
          <p:cNvPr id="43" name="Espace réservé du contenu 2"/>
          <p:cNvSpPr txBox="1">
            <a:spLocks/>
          </p:cNvSpPr>
          <p:nvPr/>
        </p:nvSpPr>
        <p:spPr>
          <a:xfrm>
            <a:off x="1057745" y="4488141"/>
            <a:ext cx="2447455" cy="39261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S</a:t>
            </a:r>
            <a:r>
              <a:rPr kumimoji="0" lang="fr-FR" baseline="-25000"/>
              <a:t>min</a:t>
            </a:r>
            <a:r>
              <a:rPr kumimoji="0" lang="fr-FR"/>
              <a:t> = 65/10 = </a:t>
            </a:r>
            <a:r>
              <a:rPr kumimoji="0" lang="fr-FR" b="1"/>
              <a:t>6,5 cm</a:t>
            </a:r>
            <a:r>
              <a:rPr kumimoji="0" lang="fr-FR" b="1" baseline="30000"/>
              <a:t>2</a:t>
            </a:r>
            <a:r>
              <a:rPr kumimoji="0" lang="fr-FR"/>
              <a:t>  </a:t>
            </a:r>
          </a:p>
        </p:txBody>
      </p:sp>
      <p:sp>
        <p:nvSpPr>
          <p:cNvPr id="48" name="Espace réservé du contenu 2"/>
          <p:cNvSpPr txBox="1">
            <a:spLocks/>
          </p:cNvSpPr>
          <p:nvPr/>
        </p:nvSpPr>
        <p:spPr>
          <a:xfrm>
            <a:off x="1613905" y="5020551"/>
            <a:ext cx="1283673" cy="39261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S</a:t>
            </a:r>
            <a:r>
              <a:rPr kumimoji="0" lang="fr-FR" baseline="-25000"/>
              <a:t>min</a:t>
            </a:r>
            <a:r>
              <a:rPr kumimoji="0" lang="fr-FR"/>
              <a:t> = 𝛑.r</a:t>
            </a:r>
            <a:r>
              <a:rPr kumimoji="0" lang="fr-FR" baseline="30000"/>
              <a:t>2</a:t>
            </a:r>
          </a:p>
        </p:txBody>
      </p:sp>
      <mc:AlternateContent xmlns:mc="http://schemas.openxmlformats.org/markup-compatibility/2006" xmlns:a14="http://schemas.microsoft.com/office/drawing/2010/main">
        <mc:Choice Requires="a14">
          <p:sp>
            <p:nvSpPr>
              <p:cNvPr id="7" name="ZoneTexte 6"/>
              <p:cNvSpPr txBox="1"/>
              <p:nvPr/>
            </p:nvSpPr>
            <p:spPr>
              <a:xfrm>
                <a:off x="3164774" y="4696691"/>
                <a:ext cx="1363322" cy="909352"/>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000" b="0" i="1">
                          <a:solidFill>
                            <a:schemeClr val="tx1"/>
                          </a:solidFill>
                          <a:latin typeface="Cambria Math" charset="0"/>
                        </a:rPr>
                        <m:t>𝑟</m:t>
                      </m:r>
                      <m:r>
                        <a:rPr lang="fr-FR" sz="2000" b="0" i="1">
                          <a:solidFill>
                            <a:schemeClr val="tx1"/>
                          </a:solidFill>
                          <a:latin typeface="Cambria Math" charset="0"/>
                        </a:rPr>
                        <m:t>= </m:t>
                      </m:r>
                      <m:rad>
                        <m:radPr>
                          <m:degHide m:val="on"/>
                          <m:ctrlPr>
                            <a:rPr lang="fr-FR" sz="2000" b="0" i="1">
                              <a:solidFill>
                                <a:schemeClr val="tx1"/>
                              </a:solidFill>
                              <a:latin typeface="Cambria Math" charset="0"/>
                            </a:rPr>
                          </m:ctrlPr>
                        </m:radPr>
                        <m:deg/>
                        <m:e>
                          <m:f>
                            <m:fPr>
                              <m:ctrlPr>
                                <a:rPr lang="mr-IN" sz="2000" b="0" i="1">
                                  <a:solidFill>
                                    <a:schemeClr val="tx1"/>
                                  </a:solidFill>
                                  <a:latin typeface="Cambria Math" charset="0"/>
                                </a:rPr>
                              </m:ctrlPr>
                            </m:fPr>
                            <m:num>
                              <m:r>
                                <a:rPr lang="fr-FR" sz="2000" b="0" i="1">
                                  <a:solidFill>
                                    <a:schemeClr val="tx1"/>
                                  </a:solidFill>
                                  <a:latin typeface="Cambria Math" charset="0"/>
                                </a:rPr>
                                <m:t>𝑆𝑚𝑖𝑛</m:t>
                              </m:r>
                            </m:num>
                            <m:den>
                              <m:r>
                                <m:rPr>
                                  <m:nor/>
                                </m:rPr>
                                <a:rPr kumimoji="0" lang="fr-FR" sz="2000">
                                  <a:solidFill>
                                    <a:schemeClr val="tx1"/>
                                  </a:solidFill>
                                </a:rPr>
                                <m:t>𝛑</m:t>
                              </m:r>
                            </m:den>
                          </m:f>
                        </m:e>
                      </m:rad>
                    </m:oMath>
                  </m:oMathPara>
                </a14:m>
                <a:endParaRPr lang="fr-FR" sz="2000">
                  <a:solidFill>
                    <a:schemeClr val="tx1"/>
                  </a:solidFill>
                </a:endParaRPr>
              </a:p>
            </p:txBody>
          </p:sp>
        </mc:Choice>
        <mc:Fallback xmlns="">
          <p:sp>
            <p:nvSpPr>
              <p:cNvPr id="7" name="ZoneTexte 6"/>
              <p:cNvSpPr txBox="1">
                <a:spLocks noRot="1" noChangeAspect="1" noMove="1" noResize="1" noEditPoints="1" noAdjustHandles="1" noChangeArrowheads="1" noChangeShapeType="1" noTextEdit="1"/>
              </p:cNvSpPr>
              <p:nvPr/>
            </p:nvSpPr>
            <p:spPr>
              <a:xfrm>
                <a:off x="3164774" y="4696691"/>
                <a:ext cx="1363322" cy="909352"/>
              </a:xfrm>
              <a:prstGeom prst="rect">
                <a:avLst/>
              </a:prstGeom>
              <a:blipFill rotWithShape="0">
                <a:blip r:embed="rId3"/>
                <a:stretch>
                  <a:fillRect/>
                </a:stretch>
              </a:blipFill>
              <a:ln>
                <a:noFill/>
              </a:ln>
            </p:spPr>
            <p:txBody>
              <a:bodyPr/>
              <a:lstStyle/>
              <a:p>
                <a:r>
                  <a:rPr lang="fr-FR">
                    <a:noFill/>
                  </a:rPr>
                  <a:t> </a:t>
                </a:r>
              </a:p>
            </p:txBody>
          </p:sp>
        </mc:Fallback>
      </mc:AlternateContent>
      <p:sp>
        <p:nvSpPr>
          <p:cNvPr id="50" name="Espace réservé du contenu 2"/>
          <p:cNvSpPr txBox="1">
            <a:spLocks/>
          </p:cNvSpPr>
          <p:nvPr/>
        </p:nvSpPr>
        <p:spPr>
          <a:xfrm>
            <a:off x="4996393" y="5018573"/>
            <a:ext cx="1808168" cy="396576"/>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r = 1,43 cm</a:t>
            </a:r>
          </a:p>
          <a:p>
            <a:pPr marL="0" indent="0" fontAlgn="auto">
              <a:buNone/>
            </a:pPr>
            <a:endParaRPr kumimoji="0" lang="fr-FR"/>
          </a:p>
        </p:txBody>
      </p:sp>
      <p:sp>
        <p:nvSpPr>
          <p:cNvPr id="51" name="Espace réservé du contenu 2"/>
          <p:cNvSpPr txBox="1">
            <a:spLocks/>
          </p:cNvSpPr>
          <p:nvPr/>
        </p:nvSpPr>
        <p:spPr>
          <a:xfrm>
            <a:off x="4733158" y="5479732"/>
            <a:ext cx="1808168" cy="396576"/>
          </a:xfrm>
          <a:prstGeom prst="rect">
            <a:avLst/>
          </a:prstGeom>
          <a:ln w="38100">
            <a:solidFill>
              <a:srgbClr val="FF0000"/>
            </a:solidFill>
          </a:ln>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d = 28,6 mm</a:t>
            </a:r>
          </a:p>
          <a:p>
            <a:pPr marL="0" indent="0" fontAlgn="auto">
              <a:buNone/>
            </a:pPr>
            <a:endParaRPr kumimoji="0" lang="fr-FR"/>
          </a:p>
        </p:txBody>
      </p:sp>
      <p:sp>
        <p:nvSpPr>
          <p:cNvPr id="57" name="Espace réservé du contenu 2"/>
          <p:cNvSpPr txBox="1">
            <a:spLocks/>
          </p:cNvSpPr>
          <p:nvPr/>
        </p:nvSpPr>
        <p:spPr>
          <a:xfrm>
            <a:off x="1750471" y="5952766"/>
            <a:ext cx="5897237" cy="293655"/>
          </a:xfrm>
          <a:prstGeom prst="rect">
            <a:avLst/>
          </a:prstGeom>
        </p:spPr>
        <p:txBody>
          <a:bodyPr vert="horz" lIns="0" tIns="45720" rIns="0" bIns="45720" rtlCol="0">
            <a:normAutofit fontScale="77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kumimoji="0" lang="fr-FR"/>
              <a:t>Nous prendrons la dimension disponible par excès : D = 32 mm</a:t>
            </a:r>
          </a:p>
          <a:p>
            <a:pPr marL="0" indent="0" fontAlgn="auto">
              <a:buNone/>
            </a:pPr>
            <a:endParaRPr kumimoji="0" lang="fr-FR"/>
          </a:p>
        </p:txBody>
      </p:sp>
      <mc:AlternateContent xmlns:mc="http://schemas.openxmlformats.org/markup-compatibility/2006" xmlns:a14="http://schemas.microsoft.com/office/drawing/2010/main">
        <mc:Choice Requires="a14">
          <p:sp>
            <p:nvSpPr>
              <p:cNvPr id="20" name="ZoneTexte 19"/>
              <p:cNvSpPr txBox="1"/>
              <p:nvPr/>
            </p:nvSpPr>
            <p:spPr>
              <a:xfrm>
                <a:off x="2483946" y="2247495"/>
                <a:ext cx="1298673" cy="312458"/>
              </a:xfrm>
              <a:prstGeom prst="rect">
                <a:avLst/>
              </a:prstGeom>
              <a:noFill/>
            </p:spPr>
            <p:txBody>
              <a:bodyPr wrap="square" lIns="0" tIns="0" rIns="0" bIns="0" rtlCol="0">
                <a:spAutoFit/>
              </a:bodyPr>
              <a:lstStyle/>
              <a:p>
                <a:pPr algn="ctr"/>
                <a14:m>
                  <m:oMath xmlns:m="http://schemas.openxmlformats.org/officeDocument/2006/math">
                    <m:nary>
                      <m:naryPr>
                        <m:chr m:val="∑"/>
                        <m:subHide m:val="on"/>
                        <m:supHide m:val="on"/>
                        <m:ctrlPr>
                          <a:rPr lang="fr-FR" sz="1800" i="1">
                            <a:solidFill>
                              <a:schemeClr val="tx1"/>
                            </a:solidFill>
                            <a:latin typeface="Cambria Math" charset="0"/>
                          </a:rPr>
                        </m:ctrlPr>
                      </m:naryPr>
                      <m:sub/>
                      <m:sup/>
                      <m:e>
                        <m:acc>
                          <m:accPr>
                            <m:chr m:val="⃗"/>
                            <m:ctrlPr>
                              <a:rPr lang="fr-FR" sz="1800" i="1">
                                <a:solidFill>
                                  <a:schemeClr val="tx1"/>
                                </a:solidFill>
                                <a:latin typeface="Cambria Math" charset="0"/>
                              </a:rPr>
                            </m:ctrlPr>
                          </m:accPr>
                          <m:e>
                            <m:r>
                              <a:rPr lang="fr-FR" sz="1800" b="0" i="1">
                                <a:solidFill>
                                  <a:schemeClr val="tx1"/>
                                </a:solidFill>
                                <a:latin typeface="Cambria Math" charset="0"/>
                              </a:rPr>
                              <m:t>𝐹</m:t>
                            </m:r>
                          </m:e>
                        </m:acc>
                      </m:e>
                    </m:nary>
                  </m:oMath>
                </a14:m>
                <a:r>
                  <a:rPr lang="fr-FR" sz="1800">
                    <a:solidFill>
                      <a:schemeClr val="tx1"/>
                    </a:solidFill>
                  </a:rPr>
                  <a:t> = m. </a:t>
                </a:r>
                <a14:m>
                  <m:oMath xmlns:m="http://schemas.openxmlformats.org/officeDocument/2006/math">
                    <m:acc>
                      <m:accPr>
                        <m:chr m:val="⃗"/>
                        <m:ctrlPr>
                          <a:rPr lang="fr-FR" sz="1800" i="1">
                            <a:solidFill>
                              <a:schemeClr val="tx1"/>
                            </a:solidFill>
                            <a:latin typeface="Cambria Math" charset="0"/>
                          </a:rPr>
                        </m:ctrlPr>
                      </m:accPr>
                      <m:e>
                        <m:r>
                          <a:rPr lang="fr-FR" sz="1800" b="0" i="1">
                            <a:solidFill>
                              <a:schemeClr val="tx1"/>
                            </a:solidFill>
                            <a:latin typeface="Cambria Math" charset="0"/>
                          </a:rPr>
                          <m:t>𝑎</m:t>
                        </m:r>
                      </m:e>
                    </m:acc>
                  </m:oMath>
                </a14:m>
                <a:endParaRPr lang="fr-FR" sz="1800">
                  <a:solidFill>
                    <a:schemeClr val="tx1"/>
                  </a:solidFill>
                </a:endParaRPr>
              </a:p>
            </p:txBody>
          </p:sp>
        </mc:Choice>
        <mc:Fallback xmlns="">
          <p:sp>
            <p:nvSpPr>
              <p:cNvPr id="20" name="ZoneTexte 19"/>
              <p:cNvSpPr txBox="1">
                <a:spLocks noRot="1" noChangeAspect="1" noMove="1" noResize="1" noEditPoints="1" noAdjustHandles="1" noChangeArrowheads="1" noChangeShapeType="1" noTextEdit="1"/>
              </p:cNvSpPr>
              <p:nvPr/>
            </p:nvSpPr>
            <p:spPr>
              <a:xfrm>
                <a:off x="2483946" y="2247495"/>
                <a:ext cx="1298673" cy="312458"/>
              </a:xfrm>
              <a:prstGeom prst="rect">
                <a:avLst/>
              </a:prstGeom>
              <a:blipFill rotWithShape="0">
                <a:blip r:embed="rId4"/>
                <a:stretch>
                  <a:fillRect l="-21963" t="-145098" r="-16355" b="-237255"/>
                </a:stretch>
              </a:blipFill>
            </p:spPr>
            <p:txBody>
              <a:bodyPr/>
              <a:lstStyle/>
              <a:p>
                <a:r>
                  <a:rPr lang="fr-FR">
                    <a:noFill/>
                  </a:rPr>
                  <a:t> </a:t>
                </a:r>
              </a:p>
            </p:txBody>
          </p:sp>
        </mc:Fallback>
      </mc:AlternateContent>
      <p:grpSp>
        <p:nvGrpSpPr>
          <p:cNvPr id="21" name="Grouper 20"/>
          <p:cNvGrpSpPr/>
          <p:nvPr/>
        </p:nvGrpSpPr>
        <p:grpSpPr>
          <a:xfrm>
            <a:off x="1647423" y="2859164"/>
            <a:ext cx="1660849" cy="727787"/>
            <a:chOff x="3312367" y="2873829"/>
            <a:chExt cx="1660849" cy="727787"/>
          </a:xfrm>
        </p:grpSpPr>
        <p:sp>
          <p:nvSpPr>
            <p:cNvPr id="22" name="Rectangle 21"/>
            <p:cNvSpPr/>
            <p:nvPr/>
          </p:nvSpPr>
          <p:spPr>
            <a:xfrm>
              <a:off x="3312367" y="2873829"/>
              <a:ext cx="158621" cy="727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3474097" y="3161522"/>
              <a:ext cx="1499119"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4" name="Connecteur droit avec flèche 23"/>
          <p:cNvCxnSpPr/>
          <p:nvPr/>
        </p:nvCxnSpPr>
        <p:spPr>
          <a:xfrm>
            <a:off x="810727" y="3227755"/>
            <a:ext cx="84147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1804599" y="3228691"/>
            <a:ext cx="189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Espace réservé du contenu 2"/>
          <p:cNvSpPr txBox="1">
            <a:spLocks/>
          </p:cNvSpPr>
          <p:nvPr/>
        </p:nvSpPr>
        <p:spPr>
          <a:xfrm>
            <a:off x="942223" y="2838660"/>
            <a:ext cx="328507"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F</a:t>
            </a:r>
            <a:r>
              <a:rPr kumimoji="0" lang="fr-FR" baseline="-25000"/>
              <a:t>p</a:t>
            </a:r>
          </a:p>
        </p:txBody>
      </p:sp>
      <p:sp>
        <p:nvSpPr>
          <p:cNvPr id="28" name="Espace réservé du contenu 2"/>
          <p:cNvSpPr txBox="1">
            <a:spLocks/>
          </p:cNvSpPr>
          <p:nvPr/>
        </p:nvSpPr>
        <p:spPr>
          <a:xfrm>
            <a:off x="1835119" y="2838660"/>
            <a:ext cx="328507"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F</a:t>
            </a:r>
            <a:r>
              <a:rPr kumimoji="0" lang="fr-FR" baseline="-25000"/>
              <a:t>r</a:t>
            </a:r>
          </a:p>
        </p:txBody>
      </p:sp>
      <p:cxnSp>
        <p:nvCxnSpPr>
          <p:cNvPr id="30" name="Connecteur droit avec flèche 29"/>
          <p:cNvCxnSpPr/>
          <p:nvPr/>
        </p:nvCxnSpPr>
        <p:spPr>
          <a:xfrm flipV="1">
            <a:off x="1809153" y="2582628"/>
            <a:ext cx="5732" cy="6404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Espace réservé du contenu 2"/>
          <p:cNvSpPr txBox="1">
            <a:spLocks/>
          </p:cNvSpPr>
          <p:nvPr/>
        </p:nvSpPr>
        <p:spPr>
          <a:xfrm>
            <a:off x="4218356" y="3084558"/>
            <a:ext cx="238752" cy="317104"/>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sz="1600"/>
              <a:t>x</a:t>
            </a:r>
            <a:endParaRPr kumimoji="0" lang="fr-FR" sz="1600" baseline="-25000"/>
          </a:p>
        </p:txBody>
      </p:sp>
      <p:cxnSp>
        <p:nvCxnSpPr>
          <p:cNvPr id="32" name="Connecteur droit avec flèche 31"/>
          <p:cNvCxnSpPr/>
          <p:nvPr/>
        </p:nvCxnSpPr>
        <p:spPr>
          <a:xfrm>
            <a:off x="1992013" y="3226283"/>
            <a:ext cx="22855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Espace réservé du contenu 2"/>
          <p:cNvSpPr txBox="1">
            <a:spLocks/>
          </p:cNvSpPr>
          <p:nvPr/>
        </p:nvSpPr>
        <p:spPr>
          <a:xfrm>
            <a:off x="1611662" y="3221065"/>
            <a:ext cx="238752" cy="317104"/>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sz="1600"/>
              <a:t>O</a:t>
            </a:r>
            <a:endParaRPr kumimoji="0" lang="fr-FR" sz="1600" baseline="-25000"/>
          </a:p>
        </p:txBody>
      </p:sp>
      <p:sp>
        <p:nvSpPr>
          <p:cNvPr id="34" name="Espace réservé du contenu 2"/>
          <p:cNvSpPr txBox="1">
            <a:spLocks/>
          </p:cNvSpPr>
          <p:nvPr/>
        </p:nvSpPr>
        <p:spPr>
          <a:xfrm>
            <a:off x="1050265" y="3732371"/>
            <a:ext cx="2369829" cy="314345"/>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/Ox         F</a:t>
            </a:r>
            <a:r>
              <a:rPr kumimoji="0" lang="fr-FR" baseline="-25000"/>
              <a:t>p</a:t>
            </a:r>
            <a:r>
              <a:rPr kumimoji="0" lang="fr-FR"/>
              <a:t> </a:t>
            </a:r>
            <a:r>
              <a:rPr kumimoji="0" lang="mr-IN"/>
              <a:t>–</a:t>
            </a:r>
            <a:r>
              <a:rPr kumimoji="0" lang="fr-FR"/>
              <a:t> F</a:t>
            </a:r>
            <a:r>
              <a:rPr kumimoji="0" lang="fr-FR" baseline="-25000"/>
              <a:t>r</a:t>
            </a:r>
            <a:r>
              <a:rPr kumimoji="0" lang="fr-FR"/>
              <a:t> = ma</a:t>
            </a:r>
          </a:p>
        </p:txBody>
      </p:sp>
      <p:sp>
        <p:nvSpPr>
          <p:cNvPr id="35" name="Espace réservé du contenu 2"/>
          <p:cNvSpPr txBox="1">
            <a:spLocks/>
          </p:cNvSpPr>
          <p:nvPr/>
        </p:nvSpPr>
        <p:spPr>
          <a:xfrm>
            <a:off x="1055766" y="4070525"/>
            <a:ext cx="4086250" cy="392617"/>
          </a:xfrm>
          <a:prstGeom prst="rect">
            <a:avLst/>
          </a:prstGeom>
        </p:spPr>
        <p:txBody>
          <a:bodyPr vert="horz" lIns="0" tIns="45720" rIns="0" bIns="45720" rtlCol="0">
            <a:normAutofit fontScale="925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F</a:t>
            </a:r>
            <a:r>
              <a:rPr kumimoji="0" lang="fr-FR" baseline="-25000"/>
              <a:t>p</a:t>
            </a:r>
            <a:r>
              <a:rPr kumimoji="0" lang="fr-FR"/>
              <a:t> = ma + F</a:t>
            </a:r>
            <a:r>
              <a:rPr kumimoji="0" lang="fr-FR" baseline="-25000"/>
              <a:t>r </a:t>
            </a:r>
            <a:r>
              <a:rPr kumimoji="0" lang="fr-FR"/>
              <a:t>= 20.30 + 50 = 650N = 65daN </a:t>
            </a:r>
            <a:r>
              <a:rPr kumimoji="0" lang="fr-FR" baseline="-25000"/>
              <a:t> </a:t>
            </a:r>
            <a:r>
              <a:rPr kumimoji="0" lang="fr-FR"/>
              <a:t>   </a:t>
            </a:r>
          </a:p>
        </p:txBody>
      </p:sp>
      <p:sp>
        <p:nvSpPr>
          <p:cNvPr id="36" name="Espace réservé du contenu 2"/>
          <p:cNvSpPr txBox="1">
            <a:spLocks/>
          </p:cNvSpPr>
          <p:nvPr/>
        </p:nvSpPr>
        <p:spPr>
          <a:xfrm>
            <a:off x="5340779" y="4068545"/>
            <a:ext cx="3150078" cy="39261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0" lang="fr-FR"/>
              <a:t>Rappel : 1N = 1Kg.m.s</a:t>
            </a:r>
            <a:r>
              <a:rPr kumimoji="0" lang="fr-FR" baseline="30000"/>
              <a:t>-2</a:t>
            </a:r>
          </a:p>
        </p:txBody>
      </p:sp>
    </p:spTree>
    <p:extLst>
      <p:ext uri="{BB962C8B-B14F-4D97-AF65-F5344CB8AC3E}">
        <p14:creationId xmlns:p14="http://schemas.microsoft.com/office/powerpoint/2010/main" val="1982420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par>
                                <p:cTn id="17" presetID="9"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dissolve">
                                      <p:cBhvr>
                                        <p:cTn id="19" dur="500"/>
                                        <p:tgtEl>
                                          <p:spTgt spid="24"/>
                                        </p:tgtEl>
                                      </p:cBhvr>
                                    </p:animEffect>
                                  </p:childTnLst>
                                </p:cTn>
                              </p:par>
                              <p:par>
                                <p:cTn id="20" presetID="9"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par>
                                <p:cTn id="29" presetID="9"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dissolve">
                                      <p:cBhvr>
                                        <p:cTn id="31" dur="500"/>
                                        <p:tgtEl>
                                          <p:spTgt spid="3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ssolve">
                                      <p:cBhvr>
                                        <p:cTn id="34" dur="500"/>
                                        <p:tgtEl>
                                          <p:spTgt spid="31"/>
                                        </p:tgtEl>
                                      </p:cBhvr>
                                    </p:animEffect>
                                  </p:childTnLst>
                                </p:cTn>
                              </p:par>
                              <p:par>
                                <p:cTn id="35" presetID="9"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dissolve">
                                      <p:cBhvr>
                                        <p:cTn id="37" dur="500"/>
                                        <p:tgtEl>
                                          <p:spTgt spid="3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dissolv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lef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500"/>
                                        <p:tgtEl>
                                          <p:spTgt spid="48"/>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left)">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dissolv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left)">
                                      <p:cBhvr>
                                        <p:cTn id="8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3" grpId="0"/>
      <p:bldP spid="48" grpId="0"/>
      <p:bldP spid="7" grpId="0"/>
      <p:bldP spid="50" grpId="0"/>
      <p:bldP spid="51" grpId="0" animBg="1"/>
      <p:bldP spid="57" grpId="0"/>
      <p:bldP spid="20" grpId="0"/>
      <p:bldP spid="27" grpId="0"/>
      <p:bldP spid="28" grpId="0"/>
      <p:bldP spid="31" grpId="0"/>
      <p:bldP spid="33" grpId="0"/>
      <p:bldP spid="34" grpId="0"/>
      <p:bldP spid="35" grpId="0"/>
      <p:bldP spid="3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er 29"/>
          <p:cNvGrpSpPr/>
          <p:nvPr/>
        </p:nvGrpSpPr>
        <p:grpSpPr>
          <a:xfrm>
            <a:off x="2107817" y="1918731"/>
            <a:ext cx="2434321" cy="1064950"/>
            <a:chOff x="3551497" y="2873829"/>
            <a:chExt cx="1663614" cy="727787"/>
          </a:xfrm>
        </p:grpSpPr>
        <p:sp>
          <p:nvSpPr>
            <p:cNvPr id="31" name="Rectangle 30"/>
            <p:cNvSpPr/>
            <p:nvPr/>
          </p:nvSpPr>
          <p:spPr>
            <a:xfrm>
              <a:off x="3551497" y="2873829"/>
              <a:ext cx="158621" cy="727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3715992" y="3161522"/>
              <a:ext cx="1499119"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p:cNvSpPr>
            <a:spLocks noGrp="1"/>
          </p:cNvSpPr>
          <p:nvPr>
            <p:ph type="title"/>
          </p:nvPr>
        </p:nvSpPr>
        <p:spPr/>
        <p:txBody>
          <a:bodyPr/>
          <a:lstStyle/>
          <a:p>
            <a:r>
              <a:rPr lang="fr-FR"/>
              <a:t>Vitesse d’action d’un vérin</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97</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grpSp>
        <p:nvGrpSpPr>
          <p:cNvPr id="14" name="Grouper 13"/>
          <p:cNvGrpSpPr/>
          <p:nvPr/>
        </p:nvGrpSpPr>
        <p:grpSpPr>
          <a:xfrm>
            <a:off x="2338598" y="1931607"/>
            <a:ext cx="1030918" cy="1047515"/>
            <a:chOff x="3344684" y="3101207"/>
            <a:chExt cx="206506" cy="384154"/>
          </a:xfrm>
        </p:grpSpPr>
        <p:cxnSp>
          <p:nvCxnSpPr>
            <p:cNvPr id="19" name="Connecteur droit 18"/>
            <p:cNvCxnSpPr/>
            <p:nvPr/>
          </p:nvCxnSpPr>
          <p:spPr>
            <a:xfrm flipV="1">
              <a:off x="3344684" y="3106615"/>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3448388" y="3101207"/>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3447486" y="3112026"/>
              <a:ext cx="97392" cy="3679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3551190" y="3106618"/>
              <a:ext cx="0" cy="378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1333366" y="1915097"/>
            <a:ext cx="2043434" cy="1070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r 15"/>
          <p:cNvGrpSpPr/>
          <p:nvPr/>
        </p:nvGrpSpPr>
        <p:grpSpPr>
          <a:xfrm>
            <a:off x="1955417" y="1916033"/>
            <a:ext cx="2430275" cy="1064950"/>
            <a:chOff x="3651037" y="2873829"/>
            <a:chExt cx="1660849" cy="727787"/>
          </a:xfrm>
          <a:solidFill>
            <a:schemeClr val="bg1"/>
          </a:solidFill>
        </p:grpSpPr>
        <p:sp>
          <p:nvSpPr>
            <p:cNvPr id="17" name="Rectangle 16"/>
            <p:cNvSpPr/>
            <p:nvPr/>
          </p:nvSpPr>
          <p:spPr>
            <a:xfrm>
              <a:off x="3651037" y="2873829"/>
              <a:ext cx="158621" cy="72778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3812767" y="3161522"/>
              <a:ext cx="1499119" cy="152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Espace réservé du contenu 2"/>
          <p:cNvSpPr txBox="1">
            <a:spLocks/>
          </p:cNvSpPr>
          <p:nvPr/>
        </p:nvSpPr>
        <p:spPr>
          <a:xfrm>
            <a:off x="1315027" y="2260410"/>
            <a:ext cx="488955" cy="505161"/>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p</a:t>
            </a:r>
          </a:p>
        </p:txBody>
      </p:sp>
      <p:sp>
        <p:nvSpPr>
          <p:cNvPr id="23" name="Espace réservé du contenu 2"/>
          <p:cNvSpPr txBox="1">
            <a:spLocks/>
          </p:cNvSpPr>
          <p:nvPr/>
        </p:nvSpPr>
        <p:spPr>
          <a:xfrm>
            <a:off x="1120038" y="3111671"/>
            <a:ext cx="328507"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S</a:t>
            </a:r>
            <a:endParaRPr kumimoji="0" lang="fr-FR" baseline="-25000"/>
          </a:p>
        </p:txBody>
      </p:sp>
      <p:cxnSp>
        <p:nvCxnSpPr>
          <p:cNvPr id="25" name="Connecteur droit avec flèche 24"/>
          <p:cNvCxnSpPr>
            <a:stCxn id="23" idx="3"/>
            <a:endCxn id="17" idx="1"/>
          </p:cNvCxnSpPr>
          <p:nvPr/>
        </p:nvCxnSpPr>
        <p:spPr>
          <a:xfrm flipV="1">
            <a:off x="1448545" y="2448508"/>
            <a:ext cx="506872" cy="8442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2188896" y="2977869"/>
            <a:ext cx="0" cy="6797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2333204" y="2976520"/>
            <a:ext cx="0" cy="6797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H="1">
            <a:off x="2189767" y="3561014"/>
            <a:ext cx="1497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a:off x="2334631" y="3559175"/>
            <a:ext cx="399044" cy="3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2003425" y="3562853"/>
            <a:ext cx="1873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Espace réservé du contenu 2"/>
          <p:cNvSpPr txBox="1">
            <a:spLocks/>
          </p:cNvSpPr>
          <p:nvPr/>
        </p:nvSpPr>
        <p:spPr>
          <a:xfrm>
            <a:off x="2420633" y="3284564"/>
            <a:ext cx="328507"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Font typeface="Calibri" panose="020F0502020204030204" pitchFamily="34" charset="0"/>
              <a:buNone/>
            </a:pPr>
            <a:r>
              <a:rPr kumimoji="0" lang="fr-FR"/>
              <a:t>dx</a:t>
            </a:r>
          </a:p>
        </p:txBody>
      </p:sp>
      <mc:AlternateContent xmlns:mc="http://schemas.openxmlformats.org/markup-compatibility/2006" xmlns:a14="http://schemas.microsoft.com/office/drawing/2010/main">
        <mc:Choice Requires="a14">
          <p:sp>
            <p:nvSpPr>
              <p:cNvPr id="47" name="ZoneTexte 46"/>
              <p:cNvSpPr txBox="1"/>
              <p:nvPr/>
            </p:nvSpPr>
            <p:spPr>
              <a:xfrm>
                <a:off x="4890654" y="2195947"/>
                <a:ext cx="1330036" cy="58432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fr-FR" sz="2000" b="0" i="1">
                          <a:solidFill>
                            <a:schemeClr val="tx1"/>
                          </a:solidFill>
                          <a:latin typeface="Cambria Math" charset="0"/>
                        </a:rPr>
                        <m:t>𝑄</m:t>
                      </m:r>
                      <m:r>
                        <a:rPr lang="fr-FR" sz="2000" b="0" i="1">
                          <a:solidFill>
                            <a:schemeClr val="tx1"/>
                          </a:solidFill>
                          <a:latin typeface="Cambria Math" charset="0"/>
                        </a:rPr>
                        <m:t>=</m:t>
                      </m:r>
                      <m:f>
                        <m:fPr>
                          <m:ctrlPr>
                            <a:rPr lang="mr-IN" sz="2000" i="1">
                              <a:solidFill>
                                <a:schemeClr val="tx1"/>
                              </a:solidFill>
                              <a:latin typeface="Cambria Math" charset="0"/>
                            </a:rPr>
                          </m:ctrlPr>
                        </m:fPr>
                        <m:num>
                          <m:r>
                            <a:rPr lang="fr-FR" sz="2000" b="0" i="1">
                              <a:solidFill>
                                <a:schemeClr val="tx1"/>
                              </a:solidFill>
                              <a:latin typeface="Cambria Math" charset="0"/>
                            </a:rPr>
                            <m:t>𝑑𝑉</m:t>
                          </m:r>
                        </m:num>
                        <m:den>
                          <m:r>
                            <a:rPr lang="fr-FR" sz="2000" b="0" i="1">
                              <a:solidFill>
                                <a:schemeClr val="tx1"/>
                              </a:solidFill>
                              <a:latin typeface="Cambria Math" charset="0"/>
                            </a:rPr>
                            <m:t>𝑑𝑡</m:t>
                          </m:r>
                        </m:den>
                      </m:f>
                    </m:oMath>
                  </m:oMathPara>
                </a14:m>
                <a:endParaRPr lang="fr-FR" sz="2000">
                  <a:solidFill>
                    <a:schemeClr val="tx1"/>
                  </a:solidFill>
                </a:endParaRPr>
              </a:p>
            </p:txBody>
          </p:sp>
        </mc:Choice>
        <mc:Fallback xmlns="">
          <p:sp>
            <p:nvSpPr>
              <p:cNvPr id="47" name="ZoneTexte 46"/>
              <p:cNvSpPr txBox="1">
                <a:spLocks noRot="1" noChangeAspect="1" noMove="1" noResize="1" noEditPoints="1" noAdjustHandles="1" noChangeArrowheads="1" noChangeShapeType="1" noTextEdit="1"/>
              </p:cNvSpPr>
              <p:nvPr/>
            </p:nvSpPr>
            <p:spPr>
              <a:xfrm>
                <a:off x="4890654" y="2195947"/>
                <a:ext cx="1330036" cy="584327"/>
              </a:xfrm>
              <a:prstGeom prst="rect">
                <a:avLst/>
              </a:prstGeom>
              <a:blipFill rotWithShape="0">
                <a:blip r:embed="rId3"/>
                <a:stretch>
                  <a:fillRect/>
                </a:stretch>
              </a:blipFill>
            </p:spPr>
            <p:txBody>
              <a:bodyPr/>
              <a:lstStyle/>
              <a:p>
                <a:r>
                  <a:rPr lang="fr-FR">
                    <a:noFill/>
                  </a:rPr>
                  <a:t> </a:t>
                </a:r>
              </a:p>
            </p:txBody>
          </p:sp>
        </mc:Fallback>
      </mc:AlternateContent>
      <p:sp>
        <p:nvSpPr>
          <p:cNvPr id="50" name="Espace réservé du contenu 2"/>
          <p:cNvSpPr txBox="1">
            <a:spLocks/>
          </p:cNvSpPr>
          <p:nvPr/>
        </p:nvSpPr>
        <p:spPr>
          <a:xfrm>
            <a:off x="4886742" y="1746709"/>
            <a:ext cx="2691694"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l" fontAlgn="auto">
              <a:buFont typeface="Calibri" panose="020F0502020204030204" pitchFamily="34" charset="0"/>
              <a:buNone/>
            </a:pPr>
            <a:r>
              <a:rPr kumimoji="0" lang="fr-FR"/>
              <a:t>Expression du débit d’air :</a:t>
            </a:r>
          </a:p>
        </p:txBody>
      </p:sp>
      <mc:AlternateContent xmlns:mc="http://schemas.openxmlformats.org/markup-compatibility/2006" xmlns:a14="http://schemas.microsoft.com/office/drawing/2010/main">
        <mc:Choice Requires="a14">
          <p:sp>
            <p:nvSpPr>
              <p:cNvPr id="51" name="ZoneTexte 50"/>
              <p:cNvSpPr txBox="1"/>
              <p:nvPr/>
            </p:nvSpPr>
            <p:spPr>
              <a:xfrm>
                <a:off x="4890654" y="3733802"/>
                <a:ext cx="1330036" cy="307777"/>
              </a:xfrm>
              <a:prstGeom prst="rect">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fr-FR" sz="2000" b="0" i="1">
                          <a:solidFill>
                            <a:schemeClr val="tx1"/>
                          </a:solidFill>
                          <a:latin typeface="Cambria Math" charset="0"/>
                        </a:rPr>
                        <m:t>𝑄</m:t>
                      </m:r>
                      <m:r>
                        <a:rPr lang="fr-FR" sz="2000" b="0" i="1">
                          <a:solidFill>
                            <a:schemeClr val="tx1"/>
                          </a:solidFill>
                          <a:latin typeface="Cambria Math" charset="0"/>
                        </a:rPr>
                        <m:t>=</m:t>
                      </m:r>
                      <m:r>
                        <a:rPr lang="fr-FR" sz="2000" b="0" i="1">
                          <a:solidFill>
                            <a:schemeClr val="tx1"/>
                          </a:solidFill>
                          <a:latin typeface="Cambria Math" charset="0"/>
                        </a:rPr>
                        <m:t>𝑆</m:t>
                      </m:r>
                      <m:r>
                        <a:rPr lang="fr-FR" sz="2000" b="0" i="1">
                          <a:solidFill>
                            <a:schemeClr val="tx1"/>
                          </a:solidFill>
                          <a:latin typeface="Cambria Math" charset="0"/>
                        </a:rPr>
                        <m:t>.</m:t>
                      </m:r>
                      <m:r>
                        <a:rPr lang="fr-FR" sz="2000" b="0" i="1">
                          <a:solidFill>
                            <a:schemeClr val="tx1"/>
                          </a:solidFill>
                          <a:latin typeface="Cambria Math" charset="0"/>
                        </a:rPr>
                        <m:t>𝑣</m:t>
                      </m:r>
                    </m:oMath>
                  </m:oMathPara>
                </a14:m>
                <a:endParaRPr lang="fr-FR" sz="2000">
                  <a:solidFill>
                    <a:schemeClr val="tx1"/>
                  </a:solidFill>
                </a:endParaRPr>
              </a:p>
            </p:txBody>
          </p:sp>
        </mc:Choice>
        <mc:Fallback xmlns="">
          <p:sp>
            <p:nvSpPr>
              <p:cNvPr id="51" name="ZoneTexte 50"/>
              <p:cNvSpPr txBox="1">
                <a:spLocks noRot="1" noChangeAspect="1" noMove="1" noResize="1" noEditPoints="1" noAdjustHandles="1" noChangeArrowheads="1" noChangeShapeType="1" noTextEdit="1"/>
              </p:cNvSpPr>
              <p:nvPr/>
            </p:nvSpPr>
            <p:spPr>
              <a:xfrm>
                <a:off x="4890654" y="3733802"/>
                <a:ext cx="1330036" cy="307777"/>
              </a:xfrm>
              <a:prstGeom prst="rect">
                <a:avLst/>
              </a:prstGeom>
              <a:blipFill rotWithShape="0">
                <a:blip r:embed="rId4"/>
                <a:stretch>
                  <a:fillRect b="-28846"/>
                </a:stretch>
              </a:blipFill>
              <a:ln>
                <a:solidFill>
                  <a:schemeClr val="tx1"/>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2" name="ZoneTexte 51"/>
              <p:cNvSpPr txBox="1"/>
              <p:nvPr/>
            </p:nvSpPr>
            <p:spPr>
              <a:xfrm>
                <a:off x="4890654" y="2916384"/>
                <a:ext cx="1330036" cy="58432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fr-FR" sz="2000" b="0" i="1">
                          <a:solidFill>
                            <a:schemeClr val="tx1"/>
                          </a:solidFill>
                          <a:latin typeface="Cambria Math" charset="0"/>
                        </a:rPr>
                        <m:t>𝑑𝑉</m:t>
                      </m:r>
                      <m:r>
                        <a:rPr lang="fr-FR" sz="2000" b="0" i="1">
                          <a:solidFill>
                            <a:schemeClr val="tx1"/>
                          </a:solidFill>
                          <a:latin typeface="Cambria Math" charset="0"/>
                        </a:rPr>
                        <m:t>=</m:t>
                      </m:r>
                      <m:r>
                        <a:rPr lang="fr-FR" sz="2000" b="0" i="1">
                          <a:solidFill>
                            <a:schemeClr val="tx1"/>
                          </a:solidFill>
                          <a:latin typeface="Cambria Math" charset="0"/>
                        </a:rPr>
                        <m:t>𝑆</m:t>
                      </m:r>
                      <m:r>
                        <a:rPr lang="fr-FR" sz="2000" b="0" i="1">
                          <a:solidFill>
                            <a:schemeClr val="tx1"/>
                          </a:solidFill>
                          <a:latin typeface="Cambria Math" charset="0"/>
                        </a:rPr>
                        <m:t>.</m:t>
                      </m:r>
                      <m:f>
                        <m:fPr>
                          <m:ctrlPr>
                            <a:rPr lang="mr-IN" sz="2000" i="1">
                              <a:solidFill>
                                <a:schemeClr val="tx1"/>
                              </a:solidFill>
                              <a:latin typeface="Cambria Math" charset="0"/>
                            </a:rPr>
                          </m:ctrlPr>
                        </m:fPr>
                        <m:num>
                          <m:r>
                            <a:rPr lang="fr-FR" sz="2000" b="0" i="1">
                              <a:solidFill>
                                <a:schemeClr val="tx1"/>
                              </a:solidFill>
                              <a:latin typeface="Cambria Math" charset="0"/>
                            </a:rPr>
                            <m:t>𝑑𝑥</m:t>
                          </m:r>
                        </m:num>
                        <m:den>
                          <m:r>
                            <a:rPr lang="fr-FR" sz="2000" b="0" i="1">
                              <a:solidFill>
                                <a:schemeClr val="tx1"/>
                              </a:solidFill>
                              <a:latin typeface="Cambria Math" charset="0"/>
                            </a:rPr>
                            <m:t>𝑑𝑡</m:t>
                          </m:r>
                        </m:den>
                      </m:f>
                    </m:oMath>
                  </m:oMathPara>
                </a14:m>
                <a:endParaRPr lang="fr-FR" sz="2000">
                  <a:solidFill>
                    <a:schemeClr val="tx1"/>
                  </a:solidFill>
                </a:endParaRPr>
              </a:p>
            </p:txBody>
          </p:sp>
        </mc:Choice>
        <mc:Fallback xmlns="">
          <p:sp>
            <p:nvSpPr>
              <p:cNvPr id="52" name="ZoneTexte 51"/>
              <p:cNvSpPr txBox="1">
                <a:spLocks noRot="1" noChangeAspect="1" noMove="1" noResize="1" noEditPoints="1" noAdjustHandles="1" noChangeArrowheads="1" noChangeShapeType="1" noTextEdit="1"/>
              </p:cNvSpPr>
              <p:nvPr/>
            </p:nvSpPr>
            <p:spPr>
              <a:xfrm>
                <a:off x="4890654" y="2916384"/>
                <a:ext cx="1330036" cy="584327"/>
              </a:xfrm>
              <a:prstGeom prst="rect">
                <a:avLst/>
              </a:prstGeom>
              <a:blipFill rotWithShape="0">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4" name="ZoneTexte 53"/>
              <p:cNvSpPr txBox="1"/>
              <p:nvPr/>
            </p:nvSpPr>
            <p:spPr>
              <a:xfrm>
                <a:off x="6400799" y="2888675"/>
                <a:ext cx="1330036" cy="5843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i="1">
                              <a:solidFill>
                                <a:schemeClr val="tx1"/>
                              </a:solidFill>
                              <a:latin typeface="Cambria Math" charset="0"/>
                            </a:rPr>
                          </m:ctrlPr>
                        </m:fPr>
                        <m:num>
                          <m:r>
                            <a:rPr lang="fr-FR" sz="2000" b="0" i="1">
                              <a:solidFill>
                                <a:schemeClr val="tx1"/>
                              </a:solidFill>
                              <a:latin typeface="Cambria Math" charset="0"/>
                            </a:rPr>
                            <m:t>𝑑𝑥</m:t>
                          </m:r>
                        </m:num>
                        <m:den>
                          <m:r>
                            <a:rPr lang="fr-FR" sz="2000" b="0" i="1">
                              <a:solidFill>
                                <a:schemeClr val="tx1"/>
                              </a:solidFill>
                              <a:latin typeface="Cambria Math" charset="0"/>
                            </a:rPr>
                            <m:t>𝑑𝑡</m:t>
                          </m:r>
                        </m:den>
                      </m:f>
                      <m:r>
                        <a:rPr lang="fr-FR" sz="2000" b="0" i="1">
                          <a:solidFill>
                            <a:schemeClr val="tx1"/>
                          </a:solidFill>
                          <a:latin typeface="Cambria Math" charset="0"/>
                        </a:rPr>
                        <m:t>=</m:t>
                      </m:r>
                      <m:r>
                        <a:rPr lang="fr-FR" sz="2000" b="0" i="1">
                          <a:solidFill>
                            <a:schemeClr val="tx1"/>
                          </a:solidFill>
                          <a:latin typeface="Cambria Math" charset="0"/>
                        </a:rPr>
                        <m:t>𝑣</m:t>
                      </m:r>
                    </m:oMath>
                  </m:oMathPara>
                </a14:m>
                <a:endParaRPr lang="fr-FR" sz="2000">
                  <a:solidFill>
                    <a:schemeClr val="tx1"/>
                  </a:solidFill>
                </a:endParaRPr>
              </a:p>
            </p:txBody>
          </p:sp>
        </mc:Choice>
        <mc:Fallback xmlns="">
          <p:sp>
            <p:nvSpPr>
              <p:cNvPr id="54" name="ZoneTexte 53"/>
              <p:cNvSpPr txBox="1">
                <a:spLocks noRot="1" noChangeAspect="1" noMove="1" noResize="1" noEditPoints="1" noAdjustHandles="1" noChangeArrowheads="1" noChangeShapeType="1" noTextEdit="1"/>
              </p:cNvSpPr>
              <p:nvPr/>
            </p:nvSpPr>
            <p:spPr>
              <a:xfrm>
                <a:off x="6400799" y="2888675"/>
                <a:ext cx="1330036" cy="584327"/>
              </a:xfrm>
              <a:prstGeom prst="rect">
                <a:avLst/>
              </a:prstGeom>
              <a:blipFill rotWithShape="0">
                <a:blip r:embed="rId6"/>
                <a:stretch>
                  <a:fillRect/>
                </a:stretch>
              </a:blipFill>
            </p:spPr>
            <p:txBody>
              <a:bodyPr/>
              <a:lstStyle/>
              <a:p>
                <a:r>
                  <a:rPr lang="fr-FR">
                    <a:noFill/>
                  </a:rPr>
                  <a:t> </a:t>
                </a:r>
              </a:p>
            </p:txBody>
          </p:sp>
        </mc:Fallback>
      </mc:AlternateContent>
      <p:sp>
        <p:nvSpPr>
          <p:cNvPr id="55" name="Espace réservé du contenu 2"/>
          <p:cNvSpPr txBox="1">
            <a:spLocks/>
          </p:cNvSpPr>
          <p:nvPr/>
        </p:nvSpPr>
        <p:spPr>
          <a:xfrm>
            <a:off x="6050524" y="2300891"/>
            <a:ext cx="2691694"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l" fontAlgn="auto">
              <a:buFont typeface="Calibri" panose="020F0502020204030204" pitchFamily="34" charset="0"/>
              <a:buNone/>
            </a:pPr>
            <a:r>
              <a:rPr kumimoji="0" lang="fr-FR"/>
              <a:t>=&gt; Variation de volume</a:t>
            </a:r>
          </a:p>
        </p:txBody>
      </p:sp>
      <p:sp>
        <p:nvSpPr>
          <p:cNvPr id="56" name="Espace réservé du contenu 2"/>
          <p:cNvSpPr txBox="1">
            <a:spLocks/>
          </p:cNvSpPr>
          <p:nvPr/>
        </p:nvSpPr>
        <p:spPr>
          <a:xfrm>
            <a:off x="7602231" y="3062891"/>
            <a:ext cx="1264678" cy="362161"/>
          </a:xfrm>
          <a:prstGeom prst="rect">
            <a:avLst/>
          </a:prstGeom>
        </p:spPr>
        <p:txBody>
          <a:bodyPr vert="horz" lIns="0" tIns="45720" rIns="0" bIns="45720" rtlCol="0">
            <a:normAutofit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l" fontAlgn="auto">
              <a:buFont typeface="Calibri" panose="020F0502020204030204" pitchFamily="34" charset="0"/>
              <a:buNone/>
            </a:pPr>
            <a:r>
              <a:rPr kumimoji="0" lang="fr-FR"/>
              <a:t>(= vitesse)</a:t>
            </a:r>
          </a:p>
        </p:txBody>
      </p:sp>
      <p:sp>
        <p:nvSpPr>
          <p:cNvPr id="57" name="Espace réservé du contenu 2"/>
          <p:cNvSpPr txBox="1">
            <a:spLocks/>
          </p:cNvSpPr>
          <p:nvPr/>
        </p:nvSpPr>
        <p:spPr>
          <a:xfrm>
            <a:off x="2046558" y="4185106"/>
            <a:ext cx="5351767" cy="345327"/>
          </a:xfrm>
          <a:prstGeom prst="rect">
            <a:avLst/>
          </a:prstGeom>
        </p:spPr>
        <p:txBody>
          <a:bodyPr vert="horz" lIns="0" tIns="45720" rIns="0" bIns="45720" rtlCol="0">
            <a:normAutofit fontScale="92500" lnSpcReduction="1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l" fontAlgn="auto">
              <a:buFont typeface="Calibri" panose="020F0502020204030204" pitchFamily="34" charset="0"/>
              <a:buNone/>
            </a:pPr>
            <a:r>
              <a:rPr kumimoji="0" lang="fr-FR"/>
              <a:t>Le distributeur devra fournir le débit Q nécessaire !</a:t>
            </a:r>
          </a:p>
        </p:txBody>
      </p:sp>
      <p:sp>
        <p:nvSpPr>
          <p:cNvPr id="58" name="Espace réservé du contenu 2"/>
          <p:cNvSpPr txBox="1">
            <a:spLocks/>
          </p:cNvSpPr>
          <p:nvPr/>
        </p:nvSpPr>
        <p:spPr>
          <a:xfrm>
            <a:off x="1201433" y="4600742"/>
            <a:ext cx="7208277" cy="525437"/>
          </a:xfrm>
          <a:prstGeom prst="rect">
            <a:avLst/>
          </a:prstGeom>
        </p:spPr>
        <p:txBody>
          <a:bodyPr vert="horz" lIns="0" tIns="45720" rIns="0" bIns="45720" rtlCol="0">
            <a:normAutofit fontScale="92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l">
              <a:buNone/>
            </a:pPr>
            <a:r>
              <a:rPr lang="fr-FR" dirty="0"/>
              <a:t>Exemple : Si la vitesse, d’un vérin de diamètre 40, doit être de 3m.s</a:t>
            </a:r>
            <a:r>
              <a:rPr lang="fr-FR" baseline="30000" dirty="0"/>
              <a:t>-1</a:t>
            </a:r>
            <a:r>
              <a:rPr lang="fr-FR" dirty="0"/>
              <a:t>, le débit en l.s</a:t>
            </a:r>
            <a:r>
              <a:rPr lang="fr-FR" baseline="30000" dirty="0"/>
              <a:t>-1</a:t>
            </a:r>
            <a:r>
              <a:rPr lang="fr-FR" dirty="0"/>
              <a:t> à fournir est de : </a:t>
            </a:r>
          </a:p>
        </p:txBody>
      </p:sp>
      <p:sp>
        <p:nvSpPr>
          <p:cNvPr id="60" name="Espace réservé du contenu 2"/>
          <p:cNvSpPr txBox="1">
            <a:spLocks/>
          </p:cNvSpPr>
          <p:nvPr/>
        </p:nvSpPr>
        <p:spPr>
          <a:xfrm>
            <a:off x="1520087" y="5210343"/>
            <a:ext cx="6501695" cy="525437"/>
          </a:xfrm>
          <a:prstGeom prst="rect">
            <a:avLst/>
          </a:prstGeom>
        </p:spPr>
        <p:txBody>
          <a:bodyPr vert="horz" lIns="0" tIns="45720" rIns="0" bIns="45720" rtlCol="0">
            <a:norm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l">
              <a:buNone/>
            </a:pPr>
            <a:r>
              <a:rPr lang="fr-FR" sz="2800" dirty="0"/>
              <a:t>Q = </a:t>
            </a:r>
            <a:r>
              <a:rPr kumimoji="0" lang="fr-FR" sz="2800"/>
              <a:t>𝛑.(20.10</a:t>
            </a:r>
            <a:r>
              <a:rPr kumimoji="0" lang="fr-FR" sz="2800" baseline="30000"/>
              <a:t>-3</a:t>
            </a:r>
            <a:r>
              <a:rPr kumimoji="0" lang="fr-FR" sz="2800"/>
              <a:t>)</a:t>
            </a:r>
            <a:r>
              <a:rPr kumimoji="0" lang="fr-FR" sz="2800" baseline="30000"/>
              <a:t>2</a:t>
            </a:r>
            <a:r>
              <a:rPr kumimoji="0" lang="fr-FR" sz="2800"/>
              <a:t>.3 = 0,0012 m</a:t>
            </a:r>
            <a:r>
              <a:rPr kumimoji="0" lang="fr-FR" sz="2800" baseline="30000"/>
              <a:t>3</a:t>
            </a:r>
            <a:r>
              <a:rPr kumimoji="0" lang="fr-FR" sz="2800"/>
              <a:t>.s</a:t>
            </a:r>
            <a:r>
              <a:rPr kumimoji="0" lang="fr-FR" sz="2800" baseline="30000"/>
              <a:t>-1</a:t>
            </a:r>
            <a:r>
              <a:rPr kumimoji="0" lang="fr-FR" sz="2800"/>
              <a:t> = 1,2 l.s</a:t>
            </a:r>
            <a:r>
              <a:rPr kumimoji="0" lang="fr-FR" sz="2800" baseline="30000"/>
              <a:t>-1</a:t>
            </a:r>
            <a:r>
              <a:rPr kumimoji="0" lang="fr-FR" sz="2800"/>
              <a:t> </a:t>
            </a:r>
            <a:r>
              <a:rPr lang="fr-FR" sz="2800" dirty="0"/>
              <a:t> </a:t>
            </a:r>
          </a:p>
        </p:txBody>
      </p:sp>
      <p:sp>
        <p:nvSpPr>
          <p:cNvPr id="61" name="Espace réservé du contenu 2"/>
          <p:cNvSpPr txBox="1">
            <a:spLocks/>
          </p:cNvSpPr>
          <p:nvPr/>
        </p:nvSpPr>
        <p:spPr>
          <a:xfrm>
            <a:off x="3695251" y="5903072"/>
            <a:ext cx="1666458" cy="362161"/>
          </a:xfrm>
          <a:prstGeom prst="rect">
            <a:avLst/>
          </a:prstGeom>
        </p:spPr>
        <p:txBody>
          <a:bodyPr vert="horz" lIns="0" tIns="45720" rIns="0" bIns="45720" rtlCol="0">
            <a:normAutofit fontScale="77500" lnSpcReduction="20000"/>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l" fontAlgn="auto">
              <a:buFont typeface="Calibri" panose="020F0502020204030204" pitchFamily="34" charset="0"/>
              <a:buNone/>
            </a:pPr>
            <a:r>
              <a:rPr kumimoji="0" lang="fr-FR"/>
              <a:t>Rappel : 1 m</a:t>
            </a:r>
            <a:r>
              <a:rPr kumimoji="0" lang="fr-FR" baseline="30000"/>
              <a:t>3</a:t>
            </a:r>
            <a:r>
              <a:rPr kumimoji="0" lang="fr-FR"/>
              <a:t> = 10</a:t>
            </a:r>
            <a:r>
              <a:rPr kumimoji="0" lang="fr-FR" baseline="30000"/>
              <a:t>3</a:t>
            </a:r>
            <a:r>
              <a:rPr kumimoji="0" lang="fr-FR"/>
              <a:t> l</a:t>
            </a:r>
          </a:p>
        </p:txBody>
      </p:sp>
    </p:spTree>
    <p:extLst>
      <p:ext uri="{BB962C8B-B14F-4D97-AF65-F5344CB8AC3E}">
        <p14:creationId xmlns:p14="http://schemas.microsoft.com/office/powerpoint/2010/main" val="1529557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par>
                                <p:cTn id="26" presetID="9"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500"/>
                                        <p:tgtEl>
                                          <p:spTgt spid="34"/>
                                        </p:tgtEl>
                                      </p:cBhvr>
                                    </p:animEffect>
                                  </p:childTnLst>
                                </p:cTn>
                              </p:par>
                              <p:par>
                                <p:cTn id="29" presetID="9"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cTn>
                              </p:par>
                              <p:par>
                                <p:cTn id="32" presetID="9"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dissolve">
                                      <p:cBhvr>
                                        <p:cTn id="34" dur="500"/>
                                        <p:tgtEl>
                                          <p:spTgt spid="37"/>
                                        </p:tgtEl>
                                      </p:cBhvr>
                                    </p:animEffect>
                                  </p:childTnLst>
                                </p:cTn>
                              </p:par>
                              <p:par>
                                <p:cTn id="35" presetID="9"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dissolve">
                                      <p:cBhvr>
                                        <p:cTn id="37" dur="500"/>
                                        <p:tgtEl>
                                          <p:spTgt spid="40"/>
                                        </p:tgtEl>
                                      </p:cBhvr>
                                    </p:animEffect>
                                  </p:childTnLst>
                                </p:cTn>
                              </p:par>
                              <p:par>
                                <p:cTn id="38" presetID="9"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dissolve">
                                      <p:cBhvr>
                                        <p:cTn id="40" dur="500"/>
                                        <p:tgtEl>
                                          <p:spTgt spid="4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dissolv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left)">
                                      <p:cBhvr>
                                        <p:cTn id="52" dur="500"/>
                                        <p:tgtEl>
                                          <p:spTgt spid="47"/>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left)">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left)">
                                      <p:cBhvr>
                                        <p:cTn id="61" dur="500"/>
                                        <p:tgtEl>
                                          <p:spTgt spid="52"/>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500"/>
                                        <p:tgtEl>
                                          <p:spTgt spid="54"/>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left)">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dissolve">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wipe(left)">
                                      <p:cBhvr>
                                        <p:cTn id="79" dur="500"/>
                                        <p:tgtEl>
                                          <p:spTgt spid="5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up)">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wipe(left)">
                                      <p:cBhvr>
                                        <p:cTn id="89" dur="500"/>
                                        <p:tgtEl>
                                          <p:spTgt spid="60"/>
                                        </p:tgtEl>
                                      </p:cBhvr>
                                    </p:animEffect>
                                  </p:childTnLst>
                                </p:cTn>
                              </p:par>
                            </p:childTnLst>
                          </p:cTn>
                        </p:par>
                        <p:par>
                          <p:cTn id="90" fill="hold">
                            <p:stCondLst>
                              <p:cond delay="500"/>
                            </p:stCondLst>
                            <p:childTnLst>
                              <p:par>
                                <p:cTn id="91" presetID="1" presetClass="entr" presetSubtype="0" fill="hold" grpId="0" nodeType="after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23" grpId="0"/>
      <p:bldP spid="46" grpId="0"/>
      <p:bldP spid="47" grpId="0"/>
      <p:bldP spid="50" grpId="0"/>
      <p:bldP spid="51" grpId="0" animBg="1"/>
      <p:bldP spid="52" grpId="0"/>
      <p:bldP spid="54" grpId="0"/>
      <p:bldP spid="55" grpId="0"/>
      <p:bldP spid="56" grpId="0"/>
      <p:bldP spid="57" grpId="0"/>
      <p:bldP spid="58" grpId="0"/>
      <p:bldP spid="60" grpId="0"/>
      <p:bldP spid="6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VDE à amortissement réglable</a:t>
            </a:r>
          </a:p>
        </p:txBody>
      </p:sp>
      <p:sp>
        <p:nvSpPr>
          <p:cNvPr id="3" name="Espace réservé du contenu 2"/>
          <p:cNvSpPr>
            <a:spLocks noGrp="1"/>
          </p:cNvSpPr>
          <p:nvPr>
            <p:ph idx="1"/>
          </p:nvPr>
        </p:nvSpPr>
        <p:spPr>
          <a:xfrm>
            <a:off x="559717" y="1750909"/>
            <a:ext cx="7974683" cy="1523632"/>
          </a:xfrm>
        </p:spPr>
        <p:txBody>
          <a:bodyPr anchor="t">
            <a:noAutofit/>
          </a:bodyPr>
          <a:lstStyle/>
          <a:p>
            <a:pPr marL="0" indent="0">
              <a:lnSpc>
                <a:spcPct val="100000"/>
              </a:lnSpc>
              <a:buNone/>
            </a:pPr>
            <a:r>
              <a:rPr lang="fr-FR" sz="1100"/>
              <a:t>Un piston qui bute contre une des culasses avec une vitesse trop élevée peut endommager le vérin. Pour éviter cela, il est à conseillé d’utiliser des vérins avec amortisseurs de fin de courses réglables (Fig. 1). Ce type de vérin est équipé d’un “piston d’amortissement” (1) qui, avant la fin de la course du piston, bloque la sortie normale de l’air comprimé (Fig. 2). L’air qui se trouve encore emprisonné dans la chambre du vérin (Fig. 3) doit s’échapper par un limiteur de débit (2). Si le limiteur est bien réglé, un coussin d’air exerce une force sur le piston qui ralentit sa vitesse. Lorsque le piston se déplace en sens contraire, (Fig. 4) l’air peut affluer librement dans la chambre avant via un clapet anti-retour (3), l’air peut ainsi remplir la chambre à plein débit sans devoir passer par l’étrangleur, le vérin peut accélérer normalement. </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98</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328" y="4718627"/>
            <a:ext cx="1866900" cy="1231900"/>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573" y="4971285"/>
            <a:ext cx="1691410" cy="1037398"/>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18" y="4865984"/>
            <a:ext cx="2880000" cy="124800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9573" y="3263801"/>
            <a:ext cx="2880000" cy="1274831"/>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318" y="3263801"/>
            <a:ext cx="2880000" cy="1355725"/>
          </a:xfrm>
          <a:prstGeom prst="rect">
            <a:avLst/>
          </a:prstGeom>
        </p:spPr>
      </p:pic>
      <p:sp>
        <p:nvSpPr>
          <p:cNvPr id="15" name="Espace réservé du contenu 2"/>
          <p:cNvSpPr txBox="1">
            <a:spLocks/>
          </p:cNvSpPr>
          <p:nvPr/>
        </p:nvSpPr>
        <p:spPr>
          <a:xfrm>
            <a:off x="1003059" y="4517522"/>
            <a:ext cx="493232" cy="334196"/>
          </a:xfrm>
          <a:prstGeom prst="rect">
            <a:avLst/>
          </a:prstGeom>
        </p:spPr>
        <p:txBody>
          <a:bodyPr vert="horz" lIns="0" tIns="45720" rIns="0" bIns="45720" rtlCol="0" anchor="t">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pPr>
            <a:r>
              <a:rPr kumimoji="0" lang="fr-FR" sz="1400"/>
              <a:t>Fig.1</a:t>
            </a:r>
          </a:p>
        </p:txBody>
      </p:sp>
      <p:sp>
        <p:nvSpPr>
          <p:cNvPr id="16" name="Espace réservé du contenu 2"/>
          <p:cNvSpPr txBox="1">
            <a:spLocks/>
          </p:cNvSpPr>
          <p:nvPr/>
        </p:nvSpPr>
        <p:spPr>
          <a:xfrm>
            <a:off x="3926367" y="4517522"/>
            <a:ext cx="520941" cy="320342"/>
          </a:xfrm>
          <a:prstGeom prst="rect">
            <a:avLst/>
          </a:prstGeom>
        </p:spPr>
        <p:txBody>
          <a:bodyPr vert="horz" lIns="0" tIns="45720" rIns="0" bIns="45720" rtlCol="0" anchor="t">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pPr>
            <a:r>
              <a:rPr kumimoji="0" lang="fr-FR" sz="1400"/>
              <a:t>Fig.2</a:t>
            </a:r>
          </a:p>
        </p:txBody>
      </p:sp>
      <p:sp>
        <p:nvSpPr>
          <p:cNvPr id="17" name="Espace réservé du contenu 2"/>
          <p:cNvSpPr txBox="1">
            <a:spLocks/>
          </p:cNvSpPr>
          <p:nvPr/>
        </p:nvSpPr>
        <p:spPr>
          <a:xfrm>
            <a:off x="1058476" y="6080457"/>
            <a:ext cx="617923" cy="348051"/>
          </a:xfrm>
          <a:prstGeom prst="rect">
            <a:avLst/>
          </a:prstGeom>
        </p:spPr>
        <p:txBody>
          <a:bodyPr vert="horz" lIns="0" tIns="45720" rIns="0" bIns="45720" rtlCol="0" anchor="t">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pPr>
            <a:r>
              <a:rPr kumimoji="0" lang="fr-FR" sz="1400"/>
              <a:t>Fig.3</a:t>
            </a:r>
          </a:p>
        </p:txBody>
      </p:sp>
      <p:sp>
        <p:nvSpPr>
          <p:cNvPr id="18" name="Espace réservé du contenu 2"/>
          <p:cNvSpPr txBox="1">
            <a:spLocks/>
          </p:cNvSpPr>
          <p:nvPr/>
        </p:nvSpPr>
        <p:spPr>
          <a:xfrm>
            <a:off x="3981785" y="6080458"/>
            <a:ext cx="617923" cy="361906"/>
          </a:xfrm>
          <a:prstGeom prst="rect">
            <a:avLst/>
          </a:prstGeom>
        </p:spPr>
        <p:txBody>
          <a:bodyPr vert="horz" lIns="0" tIns="45720" rIns="0" bIns="45720" rtlCol="0" anchor="t">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pPr>
            <a:r>
              <a:rPr kumimoji="0" lang="fr-FR" sz="1400"/>
              <a:t>Fig.4</a:t>
            </a:r>
          </a:p>
        </p:txBody>
      </p:sp>
      <p:sp>
        <p:nvSpPr>
          <p:cNvPr id="19" name="Espace réservé du contenu 2"/>
          <p:cNvSpPr txBox="1">
            <a:spLocks/>
          </p:cNvSpPr>
          <p:nvPr/>
        </p:nvSpPr>
        <p:spPr>
          <a:xfrm>
            <a:off x="7029785" y="4390203"/>
            <a:ext cx="978141" cy="348052"/>
          </a:xfrm>
          <a:prstGeom prst="rect">
            <a:avLst/>
          </a:prstGeom>
        </p:spPr>
        <p:txBody>
          <a:bodyPr vert="horz" lIns="0" tIns="45720" rIns="0" bIns="45720" rtlCol="0" anchor="t">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pPr>
            <a:r>
              <a:rPr kumimoji="0" lang="fr-FR"/>
              <a:t>Symbole</a:t>
            </a:r>
          </a:p>
        </p:txBody>
      </p:sp>
    </p:spTree>
    <p:extLst>
      <p:ext uri="{BB962C8B-B14F-4D97-AF65-F5344CB8AC3E}">
        <p14:creationId xmlns:p14="http://schemas.microsoft.com/office/powerpoint/2010/main" val="1562716623"/>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Régulation de la vitesse d’un vérin</a:t>
            </a:r>
          </a:p>
        </p:txBody>
      </p:sp>
      <p:sp>
        <p:nvSpPr>
          <p:cNvPr id="3" name="Espace réservé du contenu 2"/>
          <p:cNvSpPr>
            <a:spLocks noGrp="1"/>
          </p:cNvSpPr>
          <p:nvPr>
            <p:ph idx="1"/>
          </p:nvPr>
        </p:nvSpPr>
        <p:spPr>
          <a:xfrm>
            <a:off x="822959" y="1556951"/>
            <a:ext cx="7543801" cy="527343"/>
          </a:xfrm>
        </p:spPr>
        <p:txBody>
          <a:bodyPr>
            <a:normAutofit fontScale="55000" lnSpcReduction="20000"/>
          </a:bodyPr>
          <a:lstStyle/>
          <a:p>
            <a:pPr marL="0" indent="0">
              <a:buNone/>
            </a:pPr>
            <a:r>
              <a:rPr lang="fr-FR"/>
              <a:t>On utilise un réducteur de débit en parallèle avec une valve anti-retour, on obtient ainsi un réducteur de débit unidirectionnel (RDU).</a:t>
            </a:r>
          </a:p>
          <a:p>
            <a:pPr marL="0" indent="0">
              <a:buNone/>
            </a:pPr>
            <a:r>
              <a:rPr lang="fr-FR"/>
              <a:t>Cela revient à bloquer partiellement l’échappement lors de la sortie du vérin. On réduit ainsi la vitesse de sortie.</a:t>
            </a:r>
          </a:p>
        </p:txBody>
      </p:sp>
      <p:sp>
        <p:nvSpPr>
          <p:cNvPr id="4" name="Espace réservé du numéro de diapositive 3"/>
          <p:cNvSpPr>
            <a:spLocks noGrp="1"/>
          </p:cNvSpPr>
          <p:nvPr>
            <p:ph type="sldNum" sz="quarter" idx="12"/>
          </p:nvPr>
        </p:nvSpPr>
        <p:spPr/>
        <p:txBody>
          <a:bodyPr/>
          <a:lstStyle/>
          <a:p>
            <a:fld id="{028E3F4F-51B2-42EE-AFA2-40C4572185CC}" type="slidenum">
              <a:rPr lang="en-US" dirty="0"/>
              <a:t>99</a:t>
            </a:fld>
            <a:endParaRPr lang="en-US" dirty="0"/>
          </a:p>
        </p:txBody>
      </p:sp>
      <p:sp>
        <p:nvSpPr>
          <p:cNvPr id="5" name="Espace réservé de la date 4"/>
          <p:cNvSpPr>
            <a:spLocks noGrp="1"/>
          </p:cNvSpPr>
          <p:nvPr>
            <p:ph type="dt" sz="half" idx="2"/>
          </p:nvPr>
        </p:nvSpPr>
        <p:spPr/>
        <p:txBody>
          <a:bodyPr/>
          <a:lstStyle/>
          <a:p>
            <a:r>
              <a:rPr lang="fr-FR" dirty="0"/>
              <a:t>PG/TB</a:t>
            </a:r>
            <a:endParaRPr lang="en-US" dirty="0"/>
          </a:p>
        </p:txBody>
      </p:sp>
      <p:sp>
        <p:nvSpPr>
          <p:cNvPr id="6" name="Espace réservé du pied de page 5"/>
          <p:cNvSpPr>
            <a:spLocks noGrp="1"/>
          </p:cNvSpPr>
          <p:nvPr>
            <p:ph type="ftr" sz="quarter" idx="3"/>
          </p:nvPr>
        </p:nvSpPr>
        <p:spPr/>
        <p:txBody>
          <a:bodyPr/>
          <a:lstStyle/>
          <a:p>
            <a:r>
              <a:rPr lang="cs-CZ" dirty="0"/>
              <a:t>GMP3 - M1214</a:t>
            </a:r>
            <a:endParaRPr lang="en-US" dirty="0"/>
          </a:p>
        </p:txBody>
      </p:sp>
      <p:sp>
        <p:nvSpPr>
          <p:cNvPr id="8" name="Rectangle 7"/>
          <p:cNvSpPr/>
          <p:nvPr/>
        </p:nvSpPr>
        <p:spPr>
          <a:xfrm>
            <a:off x="3727947" y="2128123"/>
            <a:ext cx="1396482" cy="731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r 8"/>
          <p:cNvGrpSpPr/>
          <p:nvPr/>
        </p:nvGrpSpPr>
        <p:grpSpPr>
          <a:xfrm>
            <a:off x="3024224" y="5478281"/>
            <a:ext cx="139690" cy="560351"/>
            <a:chOff x="3000199" y="3810001"/>
            <a:chExt cx="139690" cy="560351"/>
          </a:xfrm>
        </p:grpSpPr>
        <p:sp>
          <p:nvSpPr>
            <p:cNvPr id="10" name="Rectangle 9"/>
            <p:cNvSpPr/>
            <p:nvPr/>
          </p:nvSpPr>
          <p:spPr>
            <a:xfrm>
              <a:off x="3000199" y="4061012"/>
              <a:ext cx="139690" cy="3093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p:nvPr/>
          </p:nvCxnSpPr>
          <p:spPr>
            <a:xfrm flipH="1" flipV="1">
              <a:off x="3063689" y="3810001"/>
              <a:ext cx="0" cy="2510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076575" y="422275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3013075" y="4130675"/>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3009900" y="4305300"/>
              <a:ext cx="56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er 14"/>
          <p:cNvGrpSpPr/>
          <p:nvPr/>
        </p:nvGrpSpPr>
        <p:grpSpPr>
          <a:xfrm>
            <a:off x="926778" y="4793372"/>
            <a:ext cx="462987" cy="405114"/>
            <a:chOff x="3444670" y="4793372"/>
            <a:chExt cx="462987" cy="405114"/>
          </a:xfrm>
        </p:grpSpPr>
        <p:sp>
          <p:nvSpPr>
            <p:cNvPr id="16" name="Rectangle 15"/>
            <p:cNvSpPr/>
            <p:nvPr/>
          </p:nvSpPr>
          <p:spPr>
            <a:xfrm>
              <a:off x="3444670" y="479337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flipV="1">
              <a:off x="3545541" y="479611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er 18"/>
          <p:cNvGrpSpPr/>
          <p:nvPr/>
        </p:nvGrpSpPr>
        <p:grpSpPr>
          <a:xfrm>
            <a:off x="2410878" y="5478899"/>
            <a:ext cx="242047" cy="583843"/>
            <a:chOff x="2386853" y="4183139"/>
            <a:chExt cx="242047" cy="583843"/>
          </a:xfrm>
        </p:grpSpPr>
        <p:cxnSp>
          <p:nvCxnSpPr>
            <p:cNvPr id="20" name="Connecteur droit 19"/>
            <p:cNvCxnSpPr/>
            <p:nvPr/>
          </p:nvCxnSpPr>
          <p:spPr>
            <a:xfrm flipH="1" flipV="1">
              <a:off x="2507876" y="4183139"/>
              <a:ext cx="1" cy="336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2386853" y="4524935"/>
              <a:ext cx="242047" cy="24204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2" name="Connecteur droit 21"/>
          <p:cNvCxnSpPr/>
          <p:nvPr/>
        </p:nvCxnSpPr>
        <p:spPr>
          <a:xfrm flipV="1">
            <a:off x="2498266" y="3176693"/>
            <a:ext cx="0" cy="13478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2493959" y="3183238"/>
            <a:ext cx="13779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er 23"/>
          <p:cNvGrpSpPr/>
          <p:nvPr/>
        </p:nvGrpSpPr>
        <p:grpSpPr>
          <a:xfrm>
            <a:off x="3930110" y="2128763"/>
            <a:ext cx="1660849" cy="727787"/>
            <a:chOff x="3312367" y="2873829"/>
            <a:chExt cx="1660849" cy="727787"/>
          </a:xfrm>
        </p:grpSpPr>
        <p:sp>
          <p:nvSpPr>
            <p:cNvPr id="25" name="Rectangle 24"/>
            <p:cNvSpPr/>
            <p:nvPr/>
          </p:nvSpPr>
          <p:spPr>
            <a:xfrm>
              <a:off x="3312367" y="2873829"/>
              <a:ext cx="158621" cy="727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474097" y="3161522"/>
              <a:ext cx="1499119"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7" name="Connecteur droit 26"/>
          <p:cNvCxnSpPr/>
          <p:nvPr/>
        </p:nvCxnSpPr>
        <p:spPr>
          <a:xfrm flipV="1">
            <a:off x="3859280" y="2856681"/>
            <a:ext cx="0" cy="333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er 27"/>
          <p:cNvGrpSpPr/>
          <p:nvPr/>
        </p:nvGrpSpPr>
        <p:grpSpPr>
          <a:xfrm>
            <a:off x="1385664" y="4525672"/>
            <a:ext cx="1877028" cy="946726"/>
            <a:chOff x="1354239" y="4977875"/>
            <a:chExt cx="1877028" cy="946726"/>
          </a:xfrm>
        </p:grpSpPr>
        <p:sp>
          <p:nvSpPr>
            <p:cNvPr id="29" name="Rectangle 28"/>
            <p:cNvSpPr/>
            <p:nvPr/>
          </p:nvSpPr>
          <p:spPr>
            <a:xfrm>
              <a:off x="1354239" y="4979321"/>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2293718" y="4981250"/>
              <a:ext cx="937549" cy="937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avec flèche 30"/>
            <p:cNvCxnSpPr/>
            <p:nvPr/>
          </p:nvCxnSpPr>
          <p:spPr>
            <a:xfrm flipV="1">
              <a:off x="1546402" y="4977875"/>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2455083" y="4986101"/>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V="1">
              <a:off x="2472019" y="4980597"/>
              <a:ext cx="624293" cy="9330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2097101" y="4990029"/>
              <a:ext cx="0" cy="9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er 34"/>
          <p:cNvGrpSpPr/>
          <p:nvPr/>
        </p:nvGrpSpPr>
        <p:grpSpPr>
          <a:xfrm>
            <a:off x="3261990" y="4792384"/>
            <a:ext cx="462987" cy="405114"/>
            <a:chOff x="5845406" y="4735912"/>
            <a:chExt cx="462987" cy="405114"/>
          </a:xfrm>
        </p:grpSpPr>
        <p:sp>
          <p:nvSpPr>
            <p:cNvPr id="36" name="Rectangle 35"/>
            <p:cNvSpPr/>
            <p:nvPr/>
          </p:nvSpPr>
          <p:spPr>
            <a:xfrm>
              <a:off x="5845406" y="4735912"/>
              <a:ext cx="462987" cy="4051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p:cNvCxnSpPr/>
            <p:nvPr/>
          </p:nvCxnSpPr>
          <p:spPr>
            <a:xfrm flipV="1">
              <a:off x="5871514" y="4738658"/>
              <a:ext cx="282388" cy="398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 name="Connecteur droit 37"/>
          <p:cNvCxnSpPr/>
          <p:nvPr/>
        </p:nvCxnSpPr>
        <p:spPr>
          <a:xfrm flipV="1">
            <a:off x="3109309" y="3610187"/>
            <a:ext cx="0" cy="9273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3119468" y="3616900"/>
            <a:ext cx="18880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4995280" y="2866527"/>
            <a:ext cx="0" cy="759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er 69"/>
          <p:cNvGrpSpPr/>
          <p:nvPr/>
        </p:nvGrpSpPr>
        <p:grpSpPr>
          <a:xfrm>
            <a:off x="3816256" y="3382108"/>
            <a:ext cx="445477" cy="468924"/>
            <a:chOff x="4322885" y="3382108"/>
            <a:chExt cx="445477" cy="468924"/>
          </a:xfrm>
        </p:grpSpPr>
        <p:grpSp>
          <p:nvGrpSpPr>
            <p:cNvPr id="64" name="Grouper 63"/>
            <p:cNvGrpSpPr/>
            <p:nvPr/>
          </p:nvGrpSpPr>
          <p:grpSpPr>
            <a:xfrm>
              <a:off x="4322885" y="3382108"/>
              <a:ext cx="445477" cy="468924"/>
              <a:chOff x="5454162" y="3434861"/>
              <a:chExt cx="445477" cy="468924"/>
            </a:xfrm>
          </p:grpSpPr>
          <p:grpSp>
            <p:nvGrpSpPr>
              <p:cNvPr id="60" name="Grouper 59"/>
              <p:cNvGrpSpPr/>
              <p:nvPr/>
            </p:nvGrpSpPr>
            <p:grpSpPr>
              <a:xfrm>
                <a:off x="5454162" y="3698631"/>
                <a:ext cx="445477" cy="205154"/>
                <a:chOff x="5457092" y="3698631"/>
                <a:chExt cx="592015" cy="205154"/>
              </a:xfrm>
            </p:grpSpPr>
            <p:sp>
              <p:nvSpPr>
                <p:cNvPr id="58" name="Arc 57"/>
                <p:cNvSpPr/>
                <p:nvPr/>
              </p:nvSpPr>
              <p:spPr>
                <a:xfrm>
                  <a:off x="5457092" y="3698631"/>
                  <a:ext cx="586154" cy="20515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9" name="Arc 58"/>
                <p:cNvSpPr/>
                <p:nvPr/>
              </p:nvSpPr>
              <p:spPr>
                <a:xfrm flipH="1">
                  <a:off x="5462953" y="3698631"/>
                  <a:ext cx="586154" cy="20515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61" name="Grouper 60"/>
              <p:cNvGrpSpPr/>
              <p:nvPr/>
            </p:nvGrpSpPr>
            <p:grpSpPr>
              <a:xfrm flipV="1">
                <a:off x="5454162" y="3434861"/>
                <a:ext cx="445477" cy="205154"/>
                <a:chOff x="5457092" y="3698631"/>
                <a:chExt cx="592015" cy="205154"/>
              </a:xfrm>
            </p:grpSpPr>
            <p:sp>
              <p:nvSpPr>
                <p:cNvPr id="62" name="Arc 61"/>
                <p:cNvSpPr/>
                <p:nvPr/>
              </p:nvSpPr>
              <p:spPr>
                <a:xfrm>
                  <a:off x="5457092" y="3698631"/>
                  <a:ext cx="586154" cy="20515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3" name="Arc 62"/>
                <p:cNvSpPr/>
                <p:nvPr/>
              </p:nvSpPr>
              <p:spPr>
                <a:xfrm flipH="1">
                  <a:off x="5462953" y="3698631"/>
                  <a:ext cx="586154" cy="20515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cxnSp>
          <p:nvCxnSpPr>
            <p:cNvPr id="67" name="Connecteur droit avec flèche 66"/>
            <p:cNvCxnSpPr/>
            <p:nvPr/>
          </p:nvCxnSpPr>
          <p:spPr>
            <a:xfrm flipV="1">
              <a:off x="4390292" y="3387969"/>
              <a:ext cx="310662"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er 73"/>
          <p:cNvGrpSpPr/>
          <p:nvPr/>
        </p:nvGrpSpPr>
        <p:grpSpPr>
          <a:xfrm flipH="1">
            <a:off x="3575757" y="3616570"/>
            <a:ext cx="982140" cy="592016"/>
            <a:chOff x="4082386" y="3616570"/>
            <a:chExt cx="982140" cy="592016"/>
          </a:xfrm>
        </p:grpSpPr>
        <p:grpSp>
          <p:nvGrpSpPr>
            <p:cNvPr id="57" name="Grouper 56"/>
            <p:cNvGrpSpPr/>
            <p:nvPr/>
          </p:nvGrpSpPr>
          <p:grpSpPr>
            <a:xfrm>
              <a:off x="4082386" y="3944782"/>
              <a:ext cx="982140" cy="263804"/>
              <a:chOff x="4082386" y="3944782"/>
              <a:chExt cx="982140" cy="263804"/>
            </a:xfrm>
          </p:grpSpPr>
          <p:cxnSp>
            <p:nvCxnSpPr>
              <p:cNvPr id="47" name="Connecteur droit 46"/>
              <p:cNvCxnSpPr/>
              <p:nvPr/>
            </p:nvCxnSpPr>
            <p:spPr>
              <a:xfrm>
                <a:off x="4082386" y="4079630"/>
                <a:ext cx="3842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llipse 50"/>
              <p:cNvSpPr/>
              <p:nvPr/>
            </p:nvSpPr>
            <p:spPr>
              <a:xfrm>
                <a:off x="4460630" y="4003430"/>
                <a:ext cx="152400" cy="152400"/>
              </a:xfrm>
              <a:prstGeom prst="ellips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52" name="Connecteur droit 51"/>
              <p:cNvCxnSpPr/>
              <p:nvPr/>
            </p:nvCxnSpPr>
            <p:spPr>
              <a:xfrm>
                <a:off x="4680261" y="4079630"/>
                <a:ext cx="3842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4548552" y="3944782"/>
                <a:ext cx="134974" cy="134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V="1">
                <a:off x="4554413" y="4073738"/>
                <a:ext cx="134974" cy="134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Connecteur droit 70"/>
            <p:cNvCxnSpPr/>
            <p:nvPr/>
          </p:nvCxnSpPr>
          <p:spPr>
            <a:xfrm flipV="1">
              <a:off x="5054234" y="3622431"/>
              <a:ext cx="0" cy="460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flipV="1">
              <a:off x="4095628" y="3616570"/>
              <a:ext cx="0" cy="460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Espace réservé du contenu 2"/>
          <p:cNvSpPr txBox="1">
            <a:spLocks/>
          </p:cNvSpPr>
          <p:nvPr/>
        </p:nvSpPr>
        <p:spPr>
          <a:xfrm>
            <a:off x="5453743" y="3124201"/>
            <a:ext cx="3119845" cy="2238374"/>
          </a:xfrm>
          <a:prstGeom prst="rect">
            <a:avLst/>
          </a:prstGeom>
        </p:spPr>
        <p:txBody>
          <a:bodyPr vert="horz" lIns="0" tIns="45720" rIns="0" bIns="45720" rtlCol="0">
            <a:noAutofit/>
          </a:bodyPr>
          <a:lstStyle>
            <a:lvl1pPr marL="91440" indent="-91440" algn="just"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fr-FR" sz="1400" dirty="0"/>
              <a:t>On peut placer le RDU sur l’alimentation mais les calculs montrent qu’un vitesse constante est obtenue en le plaçant à l’échappement.</a:t>
            </a:r>
          </a:p>
          <a:p>
            <a:pPr marL="0" indent="0">
              <a:buNone/>
            </a:pPr>
            <a:r>
              <a:rPr lang="fr-FR" sz="1400" dirty="0"/>
              <a:t>Cette solution bien que très économique, est peu précise, du fait de la compressibilité de l’air.</a:t>
            </a:r>
          </a:p>
          <a:p>
            <a:pPr marL="0" indent="0">
              <a:buNone/>
            </a:pPr>
            <a:r>
              <a:rPr lang="fr-FR" sz="1400" dirty="0"/>
              <a:t>On peut l’améliorer en complexifiant l’installation par de multiples RDU.</a:t>
            </a:r>
          </a:p>
        </p:txBody>
      </p:sp>
    </p:spTree>
    <p:extLst>
      <p:ext uri="{BB962C8B-B14F-4D97-AF65-F5344CB8AC3E}">
        <p14:creationId xmlns:p14="http://schemas.microsoft.com/office/powerpoint/2010/main" val="774083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9"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dissolv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down)">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dissolve">
                                      <p:cBhvr>
                                        <p:cTn id="56" dur="500"/>
                                        <p:tgtEl>
                                          <p:spTgt spid="70"/>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dissolve">
                                      <p:cBhvr>
                                        <p:cTn id="61" dur="500"/>
                                        <p:tgtEl>
                                          <p:spTgt spid="74"/>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5" grpId="0"/>
    </p:bld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HOTSPOTTYPE" val="NextSlide"/>
  <p:tag name="BRANCHTO" val="0"/>
</p:tagLst>
</file>

<file path=ppt/theme/theme1.xml><?xml version="1.0" encoding="utf-8"?>
<a:theme xmlns:a="http://schemas.openxmlformats.org/drawingml/2006/main" name="Rétrospection">
  <a:themeElements>
    <a:clrScheme name="Rétrospectio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étrospectio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o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77405</TotalTime>
  <Words>14714</Words>
  <Application>Microsoft Macintosh PowerPoint</Application>
  <PresentationFormat>Présentation à l'écran (4:3)</PresentationFormat>
  <Paragraphs>3114</Paragraphs>
  <Slides>190</Slides>
  <Notes>142</Notes>
  <HiddenSlides>25</HiddenSlides>
  <MMClips>3</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7</vt:i4>
      </vt:variant>
      <vt:variant>
        <vt:lpstr>Titres des diapositives</vt:lpstr>
      </vt:variant>
      <vt:variant>
        <vt:i4>190</vt:i4>
      </vt:variant>
    </vt:vector>
  </HeadingPairs>
  <TitlesOfParts>
    <vt:vector size="209" baseType="lpstr">
      <vt:lpstr>Book Antiqua</vt:lpstr>
      <vt:lpstr>Calibri</vt:lpstr>
      <vt:lpstr>Calibri Light</vt:lpstr>
      <vt:lpstr>Calibri_boole</vt:lpstr>
      <vt:lpstr>Cambria Math</vt:lpstr>
      <vt:lpstr>Helvetica</vt:lpstr>
      <vt:lpstr>Helvetica Neue</vt:lpstr>
      <vt:lpstr>Mangal</vt:lpstr>
      <vt:lpstr>Source Sans Pro</vt:lpstr>
      <vt:lpstr>Times New Roman</vt:lpstr>
      <vt:lpstr>Arial</vt:lpstr>
      <vt:lpstr>Rétrospection</vt:lpstr>
      <vt:lpstr>Microsoft Drawing</vt:lpstr>
      <vt:lpstr>Dessin Windows Draw</vt:lpstr>
      <vt:lpstr>Micrografx Windows Draw 5.0 (Dessin)</vt:lpstr>
      <vt:lpstr>Equation</vt:lpstr>
      <vt:lpstr>Équation</vt:lpstr>
      <vt:lpstr>Micrografx Windows Draw 6.0 Dessin</vt:lpstr>
      <vt:lpstr>Microsoft Drawing 1.01</vt:lpstr>
      <vt:lpstr>M1214</vt:lpstr>
      <vt:lpstr>Organisation M1214</vt:lpstr>
      <vt:lpstr>Système automatisé ?</vt:lpstr>
      <vt:lpstr>Un S.A. : Le lave-linge 1/2</vt:lpstr>
      <vt:lpstr>Un S.A. : Le lave-linge 2/2</vt:lpstr>
      <vt:lpstr>Structure générale d'un système automatisé</vt:lpstr>
      <vt:lpstr>Analyser, comprendre, concevoir</vt:lpstr>
      <vt:lpstr>Logique Combinatoire</vt:lpstr>
      <vt:lpstr>Plan du chapitre</vt:lpstr>
      <vt:lpstr>Bibliographie</vt:lpstr>
      <vt:lpstr>Logique combinatoire</vt:lpstr>
      <vt:lpstr>Variables booléennes 1/2</vt:lpstr>
      <vt:lpstr>Variables booléennes 2/2</vt:lpstr>
      <vt:lpstr>Système de codage – binaire pur</vt:lpstr>
      <vt:lpstr>Conversion Décimal - Binaire</vt:lpstr>
      <vt:lpstr>Codage héxadécimal</vt:lpstr>
      <vt:lpstr>Codage octal</vt:lpstr>
      <vt:lpstr>Décimal Codé Binaire (BCD)</vt:lpstr>
      <vt:lpstr>Conversion base m - base n 1/3</vt:lpstr>
      <vt:lpstr>Conversion base m - base n 2/3</vt:lpstr>
      <vt:lpstr>Conversion base m - base n 3/3</vt:lpstr>
      <vt:lpstr>Binaire réfléchi ou code Gray</vt:lpstr>
      <vt:lpstr>Quelques règles d’écriture</vt:lpstr>
      <vt:lpstr>Fonctions booléennes 1/2</vt:lpstr>
      <vt:lpstr>Fonctions booléennes 2/2</vt:lpstr>
      <vt:lpstr>Outils de représentation 1/3</vt:lpstr>
      <vt:lpstr>Outils de représentation 2/3</vt:lpstr>
      <vt:lpstr>Outils de représentation 3/3</vt:lpstr>
      <vt:lpstr>Portes logiques 1/2</vt:lpstr>
      <vt:lpstr>Portes logiques 2/2</vt:lpstr>
      <vt:lpstr>A propos des schémas</vt:lpstr>
      <vt:lpstr>Un exemple </vt:lpstr>
      <vt:lpstr>Un exemple </vt:lpstr>
      <vt:lpstr>Algèbre de Boole 1/3</vt:lpstr>
      <vt:lpstr>Algèbre de Boole 2/3</vt:lpstr>
      <vt:lpstr>Algèbre de Boole 3/3</vt:lpstr>
      <vt:lpstr>Tables de vérités</vt:lpstr>
      <vt:lpstr>Simplifications d’équations</vt:lpstr>
      <vt:lpstr>Simplifications par calcul 1/3</vt:lpstr>
      <vt:lpstr>Simplifications par calcul 2/3</vt:lpstr>
      <vt:lpstr>Simplifications par calcul 3/3</vt:lpstr>
      <vt:lpstr>Tableau de Karnaugh (TK)</vt:lpstr>
      <vt:lpstr>Simplification par TK 1/3</vt:lpstr>
      <vt:lpstr>Simplification par TK 2/3</vt:lpstr>
      <vt:lpstr>Simplification par TK 3/3</vt:lpstr>
      <vt:lpstr>Lois ou Théorème de De Morgan</vt:lpstr>
      <vt:lpstr>Lois ou Théorème de De Morgan</vt:lpstr>
      <vt:lpstr>Simplification par la fonction XOR</vt:lpstr>
      <vt:lpstr>Exemple : Contrôle de parité</vt:lpstr>
      <vt:lpstr>Contrôle parité 1/2</vt:lpstr>
      <vt:lpstr>Contrôle parité 2/2</vt:lpstr>
      <vt:lpstr>Matrices incomplètes</vt:lpstr>
      <vt:lpstr>Circuits intégrés logiques 1/4</vt:lpstr>
      <vt:lpstr>Circuits intégrés logiques 2/4</vt:lpstr>
      <vt:lpstr>Circuits intégrés logiques  3/4</vt:lpstr>
      <vt:lpstr>Circuits intégrés logiques  4/4</vt:lpstr>
      <vt:lpstr>Boucle ouverte/fermée 1/2</vt:lpstr>
      <vt:lpstr>Boucle ouverte/fermée 2/2</vt:lpstr>
      <vt:lpstr>Bouclage : ventouse de préhension</vt:lpstr>
      <vt:lpstr>Technologie des Systèmes Automatisés</vt:lpstr>
      <vt:lpstr>Plan du chapitre</vt:lpstr>
      <vt:lpstr>Conception des bâtis 1/2</vt:lpstr>
      <vt:lpstr>Conception des bâtis 2/2</vt:lpstr>
      <vt:lpstr>Tourner – déplacer - maintenir</vt:lpstr>
      <vt:lpstr>Sources d’énergie</vt:lpstr>
      <vt:lpstr>Actionneurs électriques</vt:lpstr>
      <vt:lpstr>Types de moteurs électriques 1/5</vt:lpstr>
      <vt:lpstr>Types de moteurs électriques 2/5</vt:lpstr>
      <vt:lpstr>Types de moteurs électriques 3/5</vt:lpstr>
      <vt:lpstr>Types de moteurs électriques 4/5</vt:lpstr>
      <vt:lpstr>Types de moteurs électriques 5/5</vt:lpstr>
      <vt:lpstr>Actionneurs pneumatiques 1/2</vt:lpstr>
      <vt:lpstr>Actionneurs pneumatiques 1/2</vt:lpstr>
      <vt:lpstr>Actionneurs pneumatiques  2/2</vt:lpstr>
      <vt:lpstr>Force disponible en bout de tige  1/2</vt:lpstr>
      <vt:lpstr>Force disponible en bout de tige 2/2</vt:lpstr>
      <vt:lpstr>Autres types de vérins</vt:lpstr>
      <vt:lpstr>Préactionneurs électriques 1/8</vt:lpstr>
      <vt:lpstr>Préactionneurs électriques  2/8</vt:lpstr>
      <vt:lpstr>Préactionneurs électriques 3/8</vt:lpstr>
      <vt:lpstr>Préactionneurs électriques 4/8</vt:lpstr>
      <vt:lpstr>Préactionneurs électriques 5/8</vt:lpstr>
      <vt:lpstr>Préactionneurs électriques 6/8</vt:lpstr>
      <vt:lpstr>Préactionneurs électriques 7/8</vt:lpstr>
      <vt:lpstr>Préactionneurs électriques 8/8</vt:lpstr>
      <vt:lpstr>Préactionneurs pneumatiques</vt:lpstr>
      <vt:lpstr>Distributeur - Représentation</vt:lpstr>
      <vt:lpstr>Distributeur - Dénomination</vt:lpstr>
      <vt:lpstr>Différent distributeurs</vt:lpstr>
      <vt:lpstr>Différentes commandes</vt:lpstr>
      <vt:lpstr>Connexion d’un VSE</vt:lpstr>
      <vt:lpstr>Connexion d’un VDE</vt:lpstr>
      <vt:lpstr>Monostable/Bistable</vt:lpstr>
      <vt:lpstr>Dimensionnement des vérins 1/3</vt:lpstr>
      <vt:lpstr>Dimensionnement des vérins 2/3</vt:lpstr>
      <vt:lpstr>Dimensionnement des vérins 3/3</vt:lpstr>
      <vt:lpstr>Vitesse d’action d’un vérin</vt:lpstr>
      <vt:lpstr>VDE à amortissement réglable</vt:lpstr>
      <vt:lpstr>Régulation de la vitesse d’un vérin</vt:lpstr>
      <vt:lpstr>Régulation oléopneumatique</vt:lpstr>
      <vt:lpstr>Moteur pneumatique</vt:lpstr>
      <vt:lpstr>Éléments de préhension</vt:lpstr>
      <vt:lpstr>Prendre..</vt:lpstr>
      <vt:lpstr>Préhenseurs mécaniques</vt:lpstr>
      <vt:lpstr>Préhenseurs magnétiques</vt:lpstr>
      <vt:lpstr>Préhenseurs pneumatiques 1/2</vt:lpstr>
      <vt:lpstr>Préhenseurs pneumatiques 2/2</vt:lpstr>
      <vt:lpstr>Ventouses pneumatiques</vt:lpstr>
      <vt:lpstr>Dimensionner une ventouse pneumatique</vt:lpstr>
      <vt:lpstr>Préhenseur déformable 1/2</vt:lpstr>
      <vt:lpstr>Préhenseur déformable 2/2</vt:lpstr>
      <vt:lpstr>Transmettre un mouvement</vt:lpstr>
      <vt:lpstr>Transmettre un mouvement : généralités 1/2</vt:lpstr>
      <vt:lpstr>Transmettre un mouvement : généralités 2/2</vt:lpstr>
      <vt:lpstr>Transmission Pignon-Crémaillère</vt:lpstr>
      <vt:lpstr>Transmission par chaines</vt:lpstr>
      <vt:lpstr>Transmissions par poulie et courroie crantée</vt:lpstr>
      <vt:lpstr>Transmission à vis (à bille)</vt:lpstr>
      <vt:lpstr>Les réducteurs 1/2</vt:lpstr>
      <vt:lpstr>Les réducteurs 2/2</vt:lpstr>
      <vt:lpstr>Les capteurs</vt:lpstr>
      <vt:lpstr>Détecteurs ou capteurs TOR</vt:lpstr>
      <vt:lpstr>Détecteurs avec contact</vt:lpstr>
      <vt:lpstr>Détecteurs sans contact 1/3</vt:lpstr>
      <vt:lpstr>Détecteurs sans contact 2/3</vt:lpstr>
      <vt:lpstr>Détecteurs sans contact 3/3</vt:lpstr>
      <vt:lpstr>Détection spécifique</vt:lpstr>
      <vt:lpstr>Capteurs de mesure</vt:lpstr>
      <vt:lpstr>Propriétés des capteurs de mesure 1/4</vt:lpstr>
      <vt:lpstr>Propriétés des capteurs de mesure 2/4</vt:lpstr>
      <vt:lpstr>Propriétés des capteurs de mesure 3/4</vt:lpstr>
      <vt:lpstr>Propriétés des capteurs de mesure 4/4</vt:lpstr>
      <vt:lpstr>Mesure de déplacement</vt:lpstr>
      <vt:lpstr>Mesure de déplacement</vt:lpstr>
      <vt:lpstr>Les codeurs</vt:lpstr>
      <vt:lpstr>Codeurs angulaires</vt:lpstr>
      <vt:lpstr>Règles optiques</vt:lpstr>
      <vt:lpstr>Résolution des codeurs absolus</vt:lpstr>
      <vt:lpstr>Résolution des codeurs incrémentaux</vt:lpstr>
      <vt:lpstr>Autres capteurs</vt:lpstr>
      <vt:lpstr>Autres capteurs</vt:lpstr>
      <vt:lpstr>Code à Barres / QR Code</vt:lpstr>
      <vt:lpstr>Écriture/Lecture RFID</vt:lpstr>
      <vt:lpstr>Logique séquentielle</vt:lpstr>
      <vt:lpstr>Graphe Fonctionnel de commande étape/transition</vt:lpstr>
      <vt:lpstr>Grafcet ?</vt:lpstr>
      <vt:lpstr>Niveaux 1 et 2</vt:lpstr>
      <vt:lpstr>Un exemple</vt:lpstr>
      <vt:lpstr>Grafcet L1 du cycle de fraisage CN</vt:lpstr>
      <vt:lpstr>Règles de fonctionnement du grafcet</vt:lpstr>
      <vt:lpstr>Divergences/Convergences en ET</vt:lpstr>
      <vt:lpstr>Divergences/Convergences en OU</vt:lpstr>
      <vt:lpstr>Saut d’étapes</vt:lpstr>
      <vt:lpstr>Reprise d’étapes</vt:lpstr>
      <vt:lpstr>Chronogrammes</vt:lpstr>
      <vt:lpstr>Principaux types d’actions 1/8</vt:lpstr>
      <vt:lpstr>Principaux types d’actions 2/8</vt:lpstr>
      <vt:lpstr>Principaux types d’actions 3/8</vt:lpstr>
      <vt:lpstr>Principaux types d’actions 4/8</vt:lpstr>
      <vt:lpstr>Principaux types d’actions 5/8</vt:lpstr>
      <vt:lpstr>Principaux types d’actions 6/8</vt:lpstr>
      <vt:lpstr>Principaux types d’actions 7/8</vt:lpstr>
      <vt:lpstr>Principaux types d’actions 8/8</vt:lpstr>
      <vt:lpstr>Évolution d’un grafcet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Préambule – Devoirs Maison</vt:lpstr>
      <vt:lpstr>DM1a – Unité de translation</vt:lpstr>
      <vt:lpstr>DM1b – Unité de translation</vt:lpstr>
      <vt:lpstr>DM1c – Unité de translation</vt:lpstr>
      <vt:lpstr>DM2a – Logique combinatoire</vt:lpstr>
      <vt:lpstr>DM2b – Logique combinatoire</vt:lpstr>
      <vt:lpstr>DM3a – Décodeur GRAY-Binaire</vt:lpstr>
      <vt:lpstr>DM3b – Décodeur GRAY-Binaire</vt:lpstr>
      <vt:lpstr>DM31 – Afficheur 7 segments</vt:lpstr>
      <vt:lpstr>DM4 – Évolution d’un Grafcet</vt:lpstr>
      <vt:lpstr>DM4 – Évolution d’un Grafcet</vt:lpstr>
      <vt:lpstr>DM5.1 Navette d’évacuation </vt:lpstr>
      <vt:lpstr>DM5.2 Transfert circulaire</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Mouvements à assurer</dc:title>
  <dc:creator>GRARE PHILIPPE</dc:creator>
  <cp:lastModifiedBy>T.BAUSER</cp:lastModifiedBy>
  <cp:revision>1647</cp:revision>
  <cp:lastPrinted>2019-12-24T06:17:43Z</cp:lastPrinted>
  <dcterms:created xsi:type="dcterms:W3CDTF">2000-03-27T11:30:42Z</dcterms:created>
  <dcterms:modified xsi:type="dcterms:W3CDTF">2020-12-09T11:24:40Z</dcterms:modified>
</cp:coreProperties>
</file>