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8"/>
  </p:notesMasterIdLst>
  <p:handoutMasterIdLst>
    <p:handoutMasterId r:id="rId9"/>
  </p:handoutMasterIdLst>
  <p:sldIdLst>
    <p:sldId id="256" r:id="rId3"/>
    <p:sldId id="268" r:id="rId4"/>
    <p:sldId id="258" r:id="rId5"/>
    <p:sldId id="271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8289" autoAdjust="0"/>
  </p:normalViewPr>
  <p:slideViewPr>
    <p:cSldViewPr snapToGrid="0">
      <p:cViewPr>
        <p:scale>
          <a:sx n="300" d="100"/>
          <a:sy n="300" d="100"/>
        </p:scale>
        <p:origin x="4456" y="6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B6BD1-BBF3-944D-864E-3AA7C8D58C4C}" type="datetimeFigureOut">
              <a:rPr lang="fr-FR" smtClean="0"/>
              <a:t>22/10/2015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D7F75-C41C-5543-B697-481FBCD28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14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22/10/2015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94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fr-FR" sz="1200" b="0" i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Objectifs</a:t>
            </a:r>
            <a:r>
              <a:rPr lang="fr-FR" sz="1200" b="0" i="0" baseline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de la formation et résultats attendus et/ou compétences apprises. </a:t>
            </a:r>
            <a:endParaRPr lang="fr-FR" sz="1200" b="0" i="0" baseline="0" noProof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fr-FR" sz="1200" b="0" i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Liste de </a:t>
            </a:r>
            <a:r>
              <a:rPr lang="fr-FR" sz="1200" b="0" i="0" baseline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vocabulaire relative. </a:t>
            </a:r>
            <a:endParaRPr lang="fr-FR" sz="1200" b="0" i="0" baseline="0" noProof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fr-FR" sz="1200" b="0" i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Liste de </a:t>
            </a:r>
            <a:r>
              <a:rPr lang="fr-FR" sz="1200" b="0" i="0" baseline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vocabulaire relative. </a:t>
            </a:r>
            <a:endParaRPr lang="fr-FR" sz="1200" b="0" i="0" baseline="0" noProof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fr-FR" sz="1200" b="0" i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Conclusion du cours,</a:t>
            </a:r>
            <a:r>
              <a:rPr lang="fr-FR" sz="1200" b="0" i="0" baseline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exposé, etc. </a:t>
            </a:r>
            <a:endParaRPr lang="fr-FR" sz="1200" b="0" i="0" baseline="0" noProof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dirty="0" smtClean="0"/>
              <a:t>Cliquez pour modifier le style des sous-titres du masque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22/10/2015 10:49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22/10/2015 10:49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22/10/2015 10:49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22/10/2015 10:49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22/10/2015 10:49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22/10/2015 10:49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22/10/2015 10:49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22/10/2015 10:49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22/10/2015 10:49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22/10/2015 10:49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828800" y="3352800"/>
            <a:ext cx="6934200" cy="2438400"/>
          </a:xfrm>
        </p:spPr>
        <p:txBody>
          <a:bodyPr>
            <a:noAutofit/>
          </a:bodyPr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LES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fonctionS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EQUIV et INDEX</a:t>
            </a:r>
            <a:b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sz="2600" b="0" i="0" dirty="0" smtClean="0">
                <a:solidFill>
                  <a:srgbClr val="FFFFFF"/>
                </a:solidFill>
              </a:rPr>
              <a:t>FONCTIONS EXCEL</a:t>
            </a:r>
            <a:endParaRPr lang="fr-FR" sz="2600" b="0" i="0" dirty="0">
              <a:solidFill>
                <a:srgbClr val="FFFF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09600" y="6248400"/>
            <a:ext cx="1096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T</a:t>
            </a:r>
            <a:r>
              <a:rPr lang="fr-FR" dirty="0" smtClean="0"/>
              <a:t>. BAUSER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spcBef>
                <a:spcPts val="0"/>
              </a:spcBef>
              <a:buNone/>
            </a:pPr>
            <a:r>
              <a:rPr lang="fr-FR" sz="4400" b="0" i="0" dirty="0" smtClean="0">
                <a:solidFill>
                  <a:srgbClr val="444D26"/>
                </a:solidFill>
                <a:latin typeface="Tw Cen MT"/>
                <a:ea typeface="+mj-ea"/>
                <a:cs typeface="+mj-cs"/>
              </a:rPr>
              <a:t>Objectifs</a:t>
            </a:r>
            <a:endParaRPr lang="fr-FR" sz="4400" b="0" i="0" dirty="0">
              <a:solidFill>
                <a:srgbClr val="444D26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l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r>
              <a:rPr lang="fr-FR" sz="2900" b="0" i="0" dirty="0" smtClean="0">
                <a:solidFill>
                  <a:schemeClr val="tx1"/>
                </a:solidFill>
                <a:latin typeface="Tw Cen MT"/>
                <a:ea typeface="+mn-ea"/>
                <a:cs typeface="+mn-cs"/>
              </a:rPr>
              <a:t>Objectifs</a:t>
            </a:r>
            <a:endParaRPr lang="fr-FR" sz="2600" b="0" i="0" dirty="0" smtClean="0">
              <a:solidFill>
                <a:schemeClr val="tx1"/>
              </a:solidFill>
              <a:latin typeface="Tw Cen MT"/>
              <a:ea typeface="+mn-ea"/>
              <a:cs typeface="+mn-cs"/>
            </a:endParaRPr>
          </a:p>
          <a:p>
            <a:pPr marL="640080" lvl="1" indent="-274320" algn="l" defTabSz="914400">
              <a:spcBef>
                <a:spcPts val="550"/>
              </a:spcBef>
              <a:buClr>
                <a:srgbClr val="A5B592"/>
              </a:buClr>
              <a:buSzPct val="70000"/>
              <a:buFont typeface="Wingdings"/>
              <a:buChar char="Ø"/>
            </a:pPr>
            <a:r>
              <a:rPr lang="fr-FR" dirty="0" smtClean="0"/>
              <a:t>Fonction EQUIV</a:t>
            </a:r>
          </a:p>
          <a:p>
            <a:pPr lvl="1">
              <a:buClr>
                <a:srgbClr val="A5B592"/>
              </a:buClr>
              <a:buFont typeface="Wingdings"/>
              <a:buChar char="Ø"/>
            </a:pPr>
            <a:r>
              <a:rPr lang="fr-FR" dirty="0"/>
              <a:t>Fonction </a:t>
            </a:r>
            <a:r>
              <a:rPr lang="fr-FR" dirty="0" smtClean="0"/>
              <a:t>INDEX</a:t>
            </a:r>
          </a:p>
          <a:p>
            <a:pPr lvl="1">
              <a:buClr>
                <a:srgbClr val="A5B592"/>
              </a:buClr>
              <a:buFont typeface="Wingdings"/>
              <a:buChar char="Ø"/>
            </a:pPr>
            <a:r>
              <a:rPr lang="fr-FR" dirty="0"/>
              <a:t>Mise en œuvre </a:t>
            </a:r>
            <a:r>
              <a:rPr lang="fr-FR" dirty="0" smtClean="0"/>
              <a:t>combinée</a:t>
            </a:r>
          </a:p>
          <a:p>
            <a:pPr marL="365760" lvl="1" indent="0" algn="l" defTabSz="914400">
              <a:spcBef>
                <a:spcPts val="550"/>
              </a:spcBef>
              <a:buClr>
                <a:srgbClr val="A5B592"/>
              </a:buClr>
              <a:buSzPct val="70000"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sz="4400" b="0" i="0" dirty="0" smtClean="0">
                <a:solidFill>
                  <a:srgbClr val="444D26"/>
                </a:solidFill>
                <a:latin typeface="Tw Cen MT"/>
                <a:ea typeface="+mj-ea"/>
                <a:cs typeface="+mj-cs"/>
              </a:rPr>
              <a:t>La fonction EQUIV</a:t>
            </a:r>
            <a:endParaRPr lang="fr-FR" sz="4400" b="0" i="0" dirty="0">
              <a:solidFill>
                <a:srgbClr val="444D26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533399" y="1625599"/>
            <a:ext cx="8288867" cy="1270001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400" dirty="0"/>
              <a:t>La fonction EQUIV recherche un élément </a:t>
            </a:r>
            <a:r>
              <a:rPr lang="fr-FR" sz="2400" dirty="0" smtClean="0"/>
              <a:t>spécifique (valeur exacte 3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 paramètre = FAUX = 0) </a:t>
            </a:r>
            <a:r>
              <a:rPr lang="fr-FR" sz="2400" dirty="0"/>
              <a:t>dans </a:t>
            </a:r>
            <a:r>
              <a:rPr lang="fr-FR" sz="2400" dirty="0" smtClean="0"/>
              <a:t>une plage de cellules, puis renvoie la </a:t>
            </a:r>
            <a:r>
              <a:rPr lang="fr-FR" sz="2400" b="1" dirty="0" smtClean="0"/>
              <a:t>position relative </a:t>
            </a:r>
            <a:r>
              <a:rPr lang="fr-FR" sz="2400" dirty="0" smtClean="0"/>
              <a:t>de l’élément dans la plage.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820230"/>
              </p:ext>
            </p:extLst>
          </p:nvPr>
        </p:nvGraphicFramePr>
        <p:xfrm>
          <a:off x="1371600" y="3901440"/>
          <a:ext cx="4876800" cy="2194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12191"/>
                <a:gridCol w="1107661"/>
                <a:gridCol w="1561548"/>
                <a:gridCol w="1295400"/>
              </a:tblGrid>
              <a:tr h="0">
                <a:tc>
                  <a:txBody>
                    <a:bodyPr/>
                    <a:lstStyle/>
                    <a:p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E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F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H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1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Prénom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2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EMARD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Pierre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3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TOUS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Sébastien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4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FURY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Alain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lang="fr-FR"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38200" y="2895600"/>
            <a:ext cx="4615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/>
                <a:cs typeface="Arial"/>
              </a:rPr>
              <a:t>Exemple : (H5)= EQUIV(</a:t>
            </a:r>
            <a:r>
              <a:rPr lang="fr-FR" dirty="0" smtClean="0"/>
              <a:t> </a:t>
            </a:r>
            <a:r>
              <a:rPr lang="fr-FR" dirty="0"/>
              <a:t> "TOUS</a:t>
            </a:r>
            <a:r>
              <a:rPr lang="fr-FR" dirty="0" smtClean="0"/>
              <a:t>" ; E2:E4 ; 0)</a:t>
            </a:r>
            <a:endParaRPr lang="fr-FR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4648200"/>
            <a:ext cx="1117600" cy="1041400"/>
          </a:xfrm>
          <a:prstGeom prst="rect">
            <a:avLst/>
          </a:prstGeom>
          <a:solidFill>
            <a:srgbClr val="FF6600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2336800" y="5029200"/>
            <a:ext cx="1009650" cy="304800"/>
          </a:xfrm>
          <a:prstGeom prst="round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96306" y="5726668"/>
            <a:ext cx="307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2</a:t>
            </a:r>
            <a:endParaRPr lang="fr-FR" b="1" dirty="0"/>
          </a:p>
        </p:txBody>
      </p:sp>
      <p:sp>
        <p:nvSpPr>
          <p:cNvPr id="10" name="Rectangle 9"/>
          <p:cNvSpPr/>
          <p:nvPr/>
        </p:nvSpPr>
        <p:spPr>
          <a:xfrm>
            <a:off x="4349750" y="2933700"/>
            <a:ext cx="660400" cy="317500"/>
          </a:xfrm>
          <a:prstGeom prst="rect">
            <a:avLst/>
          </a:prstGeom>
          <a:solidFill>
            <a:srgbClr val="FF6600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3516630" y="2959100"/>
            <a:ext cx="801370" cy="304800"/>
          </a:xfrm>
          <a:prstGeom prst="round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cxnSp>
        <p:nvCxnSpPr>
          <p:cNvPr id="17" name="Connecteur droit avec flèche 16"/>
          <p:cNvCxnSpPr>
            <a:stCxn id="11" idx="2"/>
            <a:endCxn id="8" idx="0"/>
          </p:cNvCxnSpPr>
          <p:nvPr/>
        </p:nvCxnSpPr>
        <p:spPr>
          <a:xfrm flipH="1">
            <a:off x="2841625" y="3263900"/>
            <a:ext cx="1075690" cy="17653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10" idx="2"/>
            <a:endCxn id="7" idx="0"/>
          </p:cNvCxnSpPr>
          <p:nvPr/>
        </p:nvCxnSpPr>
        <p:spPr>
          <a:xfrm flipH="1">
            <a:off x="2844800" y="3251200"/>
            <a:ext cx="1835150" cy="1397000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977900" y="4622800"/>
            <a:ext cx="312030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Arial"/>
                <a:cs typeface="Arial"/>
              </a:rPr>
              <a:t>1</a:t>
            </a:r>
            <a:endParaRPr lang="fr-FR" b="1" dirty="0">
              <a:latin typeface="Arial"/>
              <a:cs typeface="Arial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977900" y="4978400"/>
            <a:ext cx="313044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/>
                <a:cs typeface="Arial"/>
              </a:rPr>
              <a:t>2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977900" y="5346700"/>
            <a:ext cx="313044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/>
                <a:cs typeface="Arial"/>
              </a:rPr>
              <a:t>3</a:t>
            </a:r>
          </a:p>
        </p:txBody>
      </p:sp>
      <p:sp>
        <p:nvSpPr>
          <p:cNvPr id="29" name="Ellipse 28"/>
          <p:cNvSpPr/>
          <p:nvPr/>
        </p:nvSpPr>
        <p:spPr>
          <a:xfrm>
            <a:off x="964482" y="5019392"/>
            <a:ext cx="335869" cy="324417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avec flèche 29"/>
          <p:cNvCxnSpPr>
            <a:stCxn id="8" idx="1"/>
            <a:endCxn id="29" idx="6"/>
          </p:cNvCxnSpPr>
          <p:nvPr/>
        </p:nvCxnSpPr>
        <p:spPr>
          <a:xfrm flipH="1">
            <a:off x="1300351" y="5181600"/>
            <a:ext cx="1036449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/>
      <p:bldP spid="10" grpId="0" animBg="1"/>
      <p:bldP spid="11" grpId="0" animBg="1"/>
      <p:bldP spid="26" grpId="0"/>
      <p:bldP spid="27" grpId="0"/>
      <p:bldP spid="28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spcBef>
                <a:spcPts val="0"/>
              </a:spcBef>
              <a:buNone/>
            </a:pPr>
            <a:r>
              <a:rPr lang="fr-FR" sz="4400" b="0" i="0" dirty="0" smtClean="0">
                <a:solidFill>
                  <a:srgbClr val="444D26"/>
                </a:solidFill>
                <a:latin typeface="Tw Cen MT"/>
                <a:ea typeface="+mj-ea"/>
                <a:cs typeface="+mj-cs"/>
              </a:rPr>
              <a:t>La fonction INDEX</a:t>
            </a:r>
            <a:endParaRPr lang="fr-FR" sz="4400" b="0" i="0" dirty="0">
              <a:solidFill>
                <a:srgbClr val="444D26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533400" y="1676400"/>
            <a:ext cx="7924800" cy="114935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>
                <a:srgbClr val="F3A447"/>
              </a:buClr>
              <a:buNone/>
            </a:pPr>
            <a:r>
              <a:rPr lang="fr-FR" sz="2000" dirty="0"/>
              <a:t>Renvoie la valeur d’un élément d’un tableau ou </a:t>
            </a:r>
            <a:r>
              <a:rPr lang="fr-FR" sz="2000" dirty="0" smtClean="0"/>
              <a:t>d’une matrice, sélectionné à partir des index de numéros de ligne et de colonne. </a:t>
            </a:r>
            <a:endParaRPr lang="fr-FR" sz="2000" dirty="0" smtClean="0">
              <a:latin typeface="Arial"/>
              <a:cs typeface="Arial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41974"/>
              </p:ext>
            </p:extLst>
          </p:nvPr>
        </p:nvGraphicFramePr>
        <p:xfrm>
          <a:off x="1371600" y="3901440"/>
          <a:ext cx="4730750" cy="2194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12191"/>
                <a:gridCol w="1107661"/>
                <a:gridCol w="1428198"/>
                <a:gridCol w="1282700"/>
              </a:tblGrid>
              <a:tr h="0">
                <a:tc>
                  <a:txBody>
                    <a:bodyPr/>
                    <a:lstStyle/>
                    <a:p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C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D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E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1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CA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VRP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Age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2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2300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Pierre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27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3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3500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Sébastien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32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4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6500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Alain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44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lang="fr-FR"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838200" y="2895600"/>
            <a:ext cx="399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/>
                <a:cs typeface="Arial"/>
              </a:rPr>
              <a:t>Exemple : (E5)= INDEX(</a:t>
            </a:r>
            <a:r>
              <a:rPr lang="fr-FR" dirty="0" smtClean="0"/>
              <a:t> </a:t>
            </a:r>
            <a:r>
              <a:rPr lang="fr-FR" dirty="0"/>
              <a:t>C2</a:t>
            </a:r>
            <a:r>
              <a:rPr lang="fr-FR" dirty="0" smtClean="0"/>
              <a:t>:E4 ; </a:t>
            </a:r>
            <a:r>
              <a:rPr lang="fr-FR" dirty="0"/>
              <a:t>2</a:t>
            </a:r>
            <a:r>
              <a:rPr lang="fr-FR" dirty="0" smtClean="0"/>
              <a:t> ; 3)</a:t>
            </a:r>
            <a:endParaRPr lang="fr-FR" dirty="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11400" y="4648200"/>
            <a:ext cx="3740150" cy="1041400"/>
          </a:xfrm>
          <a:prstGeom prst="rect">
            <a:avLst/>
          </a:prstGeom>
          <a:solidFill>
            <a:srgbClr val="FF6600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5662986" y="5733018"/>
            <a:ext cx="42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32</a:t>
            </a:r>
            <a:endParaRPr lang="fr-FR" b="1" dirty="0"/>
          </a:p>
        </p:txBody>
      </p:sp>
      <p:sp>
        <p:nvSpPr>
          <p:cNvPr id="9" name="Rectangle 8"/>
          <p:cNvSpPr/>
          <p:nvPr/>
        </p:nvSpPr>
        <p:spPr>
          <a:xfrm>
            <a:off x="3448050" y="2971800"/>
            <a:ext cx="660400" cy="285750"/>
          </a:xfrm>
          <a:prstGeom prst="rect">
            <a:avLst/>
          </a:prstGeom>
          <a:solidFill>
            <a:srgbClr val="FF6600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705100" y="3479800"/>
            <a:ext cx="312030" cy="369332"/>
          </a:xfrm>
          <a:prstGeom prst="rect">
            <a:avLst/>
          </a:prstGeom>
          <a:noFill/>
          <a:ln w="19050" cmpd="sng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b="1" dirty="0" smtClean="0"/>
              <a:t>1</a:t>
            </a:r>
            <a:endParaRPr lang="fr-FR" b="1" dirty="0"/>
          </a:p>
        </p:txBody>
      </p:sp>
      <p:cxnSp>
        <p:nvCxnSpPr>
          <p:cNvPr id="11" name="Connecteur droit avec flèche 10"/>
          <p:cNvCxnSpPr>
            <a:stCxn id="9" idx="2"/>
            <a:endCxn id="20" idx="0"/>
          </p:cNvCxnSpPr>
          <p:nvPr/>
        </p:nvCxnSpPr>
        <p:spPr>
          <a:xfrm>
            <a:off x="3778250" y="3257550"/>
            <a:ext cx="403225" cy="1390650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977900" y="4622800"/>
            <a:ext cx="312030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Arial"/>
                <a:cs typeface="Arial"/>
              </a:rPr>
              <a:t>1</a:t>
            </a:r>
            <a:endParaRPr lang="fr-FR" b="1" dirty="0">
              <a:latin typeface="Arial"/>
              <a:cs typeface="Arial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977900" y="5346700"/>
            <a:ext cx="313044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/>
                <a:cs typeface="Arial"/>
              </a:rPr>
              <a:t>3</a:t>
            </a:r>
          </a:p>
        </p:txBody>
      </p:sp>
      <p:sp>
        <p:nvSpPr>
          <p:cNvPr id="18" name="Ellipse 17"/>
          <p:cNvSpPr/>
          <p:nvPr/>
        </p:nvSpPr>
        <p:spPr>
          <a:xfrm>
            <a:off x="964482" y="5019392"/>
            <a:ext cx="335869" cy="324417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977900" y="4991100"/>
            <a:ext cx="313044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/>
                <a:cs typeface="Arial"/>
              </a:rPr>
              <a:t>2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5501524" y="3473450"/>
            <a:ext cx="307183" cy="369332"/>
          </a:xfrm>
          <a:prstGeom prst="rect">
            <a:avLst/>
          </a:prstGeom>
          <a:noFill/>
          <a:ln w="19050" cmpd="sng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b="1" dirty="0"/>
              <a:t>3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964824" y="3479800"/>
            <a:ext cx="307183" cy="369332"/>
          </a:xfrm>
          <a:prstGeom prst="rect">
            <a:avLst/>
          </a:prstGeom>
          <a:noFill/>
          <a:ln w="19050" cmpd="sng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b="1" dirty="0"/>
              <a:t>2</a:t>
            </a:r>
          </a:p>
        </p:txBody>
      </p:sp>
      <p:sp>
        <p:nvSpPr>
          <p:cNvPr id="30" name="Ellipse 29"/>
          <p:cNvSpPr/>
          <p:nvPr/>
        </p:nvSpPr>
        <p:spPr>
          <a:xfrm>
            <a:off x="4154749" y="2957688"/>
            <a:ext cx="305335" cy="294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avec flèche 32"/>
          <p:cNvCxnSpPr>
            <a:stCxn id="30" idx="3"/>
            <a:endCxn id="18" idx="7"/>
          </p:cNvCxnSpPr>
          <p:nvPr/>
        </p:nvCxnSpPr>
        <p:spPr>
          <a:xfrm flipH="1">
            <a:off x="1251164" y="3209422"/>
            <a:ext cx="2948300" cy="18574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4465899" y="2957688"/>
            <a:ext cx="305335" cy="294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488249" y="3535538"/>
            <a:ext cx="305335" cy="294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avec flèche 36"/>
          <p:cNvCxnSpPr>
            <a:stCxn id="34" idx="5"/>
            <a:endCxn id="35" idx="1"/>
          </p:cNvCxnSpPr>
          <p:nvPr/>
        </p:nvCxnSpPr>
        <p:spPr>
          <a:xfrm>
            <a:off x="4726519" y="3209422"/>
            <a:ext cx="806445" cy="36930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à coins arrondis 37"/>
          <p:cNvSpPr/>
          <p:nvPr/>
        </p:nvSpPr>
        <p:spPr>
          <a:xfrm>
            <a:off x="5321300" y="5067300"/>
            <a:ext cx="723900" cy="234950"/>
          </a:xfrm>
          <a:prstGeom prst="roundRect">
            <a:avLst/>
          </a:prstGeom>
          <a:noFill/>
          <a:ln w="28575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avec flèche 38"/>
          <p:cNvCxnSpPr>
            <a:stCxn id="18" idx="6"/>
            <a:endCxn id="38" idx="1"/>
          </p:cNvCxnSpPr>
          <p:nvPr/>
        </p:nvCxnSpPr>
        <p:spPr>
          <a:xfrm>
            <a:off x="1300351" y="5181601"/>
            <a:ext cx="4020949" cy="31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35" idx="4"/>
            <a:endCxn id="38" idx="0"/>
          </p:cNvCxnSpPr>
          <p:nvPr/>
        </p:nvCxnSpPr>
        <p:spPr>
          <a:xfrm>
            <a:off x="5640917" y="3830463"/>
            <a:ext cx="42333" cy="123683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865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 animBg="1"/>
      <p:bldP spid="22" grpId="0"/>
      <p:bldP spid="9" grpId="0" animBg="1"/>
      <p:bldP spid="3" grpId="0"/>
      <p:bldP spid="16" grpId="0"/>
      <p:bldP spid="17" grpId="0"/>
      <p:bldP spid="18" grpId="0" animBg="1"/>
      <p:bldP spid="19" grpId="0"/>
      <p:bldP spid="24" grpId="1"/>
      <p:bldP spid="25" grpId="1"/>
      <p:bldP spid="30" grpId="1" animBg="1"/>
      <p:bldP spid="34" grpId="0" animBg="1"/>
      <p:bldP spid="35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sz="4400" b="0" i="0" dirty="0" smtClean="0">
                <a:solidFill>
                  <a:srgbClr val="444D26"/>
                </a:solidFill>
                <a:latin typeface="Tw Cen MT"/>
                <a:ea typeface="+mj-ea"/>
                <a:cs typeface="+mj-cs"/>
              </a:rPr>
              <a:t>Mise en œuvre combinée</a:t>
            </a:r>
            <a:endParaRPr lang="fr-FR" sz="4400" b="0" i="0" dirty="0">
              <a:solidFill>
                <a:srgbClr val="444D26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54600"/>
          </a:xfrm>
        </p:spPr>
        <p:txBody>
          <a:bodyPr>
            <a:normAutofit fontScale="92500" lnSpcReduction="10000"/>
          </a:bodyPr>
          <a:lstStyle/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r>
              <a:rPr lang="fr-FR" sz="2000" b="0" i="0" dirty="0" smtClean="0">
                <a:solidFill>
                  <a:schemeClr val="tx1"/>
                </a:solidFill>
                <a:latin typeface="Tw Cen MT"/>
                <a:ea typeface="+mn-ea"/>
                <a:cs typeface="+mn-cs"/>
              </a:rPr>
              <a:t>La combinaison des fonctions Index et </a:t>
            </a:r>
            <a:r>
              <a:rPr lang="fr-FR" sz="2000" b="0" i="0" dirty="0" err="1" smtClean="0">
                <a:solidFill>
                  <a:schemeClr val="tx1"/>
                </a:solidFill>
                <a:latin typeface="Tw Cen MT"/>
                <a:ea typeface="+mn-ea"/>
                <a:cs typeface="+mn-cs"/>
              </a:rPr>
              <a:t>Equiv</a:t>
            </a:r>
            <a:r>
              <a:rPr lang="fr-FR" sz="2000" b="0" i="0" dirty="0" smtClean="0">
                <a:solidFill>
                  <a:schemeClr val="tx1"/>
                </a:solidFill>
                <a:latin typeface="Tw Cen MT"/>
                <a:ea typeface="+mn-ea"/>
                <a:cs typeface="+mn-cs"/>
              </a:rPr>
              <a:t> permet d’extraire une donnée d’une plage à deux dimensions. </a:t>
            </a:r>
            <a:r>
              <a:rPr lang="fr-FR" sz="2000" dirty="0" smtClean="0">
                <a:latin typeface="Tw Cen MT"/>
              </a:rPr>
              <a:t>La valeur VRAI (par défaut si non spécifiée) pour EQUIV permet en outre de retrouver une valeur par intervalle (cf. exemple).</a:t>
            </a:r>
          </a:p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fr-FR" sz="2000" b="0" i="0" dirty="0">
              <a:solidFill>
                <a:schemeClr val="tx1"/>
              </a:solidFill>
              <a:latin typeface="Tw Cen MT"/>
              <a:ea typeface="+mn-ea"/>
              <a:cs typeface="+mn-cs"/>
            </a:endParaRPr>
          </a:p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fr-FR" sz="2000" dirty="0" smtClean="0">
              <a:latin typeface="Tw Cen MT"/>
            </a:endParaRPr>
          </a:p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fr-FR" sz="2000" b="0" i="0" dirty="0">
              <a:solidFill>
                <a:schemeClr val="tx1"/>
              </a:solidFill>
              <a:latin typeface="Tw Cen MT"/>
              <a:ea typeface="+mn-ea"/>
              <a:cs typeface="+mn-cs"/>
            </a:endParaRPr>
          </a:p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fr-FR" sz="2000" dirty="0" smtClean="0">
              <a:latin typeface="Tw Cen MT"/>
            </a:endParaRPr>
          </a:p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fr-FR" sz="2000" b="0" i="0" dirty="0">
              <a:solidFill>
                <a:schemeClr val="tx1"/>
              </a:solidFill>
              <a:latin typeface="Tw Cen MT"/>
              <a:ea typeface="+mn-ea"/>
              <a:cs typeface="+mn-cs"/>
            </a:endParaRPr>
          </a:p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fr-FR" sz="2000" dirty="0" smtClean="0">
              <a:latin typeface="Tw Cen MT"/>
            </a:endParaRPr>
          </a:p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fr-FR" sz="2000" b="0" i="0" dirty="0" smtClean="0">
              <a:solidFill>
                <a:schemeClr val="tx1"/>
              </a:solidFill>
              <a:latin typeface="Tw Cen MT"/>
              <a:ea typeface="+mn-ea"/>
              <a:cs typeface="+mn-cs"/>
            </a:endParaRPr>
          </a:p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endParaRPr lang="fr-FR" sz="2000" b="0" i="0" dirty="0">
              <a:solidFill>
                <a:schemeClr val="tx1"/>
              </a:solidFill>
              <a:latin typeface="Tw Cen MT"/>
              <a:ea typeface="+mn-ea"/>
              <a:cs typeface="+mn-cs"/>
            </a:endParaRPr>
          </a:p>
          <a:p>
            <a:pPr marL="320040" indent="-320040" algn="just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r>
              <a:rPr lang="fr-FR" sz="2000" dirty="0" smtClean="0">
                <a:latin typeface="Tw Cen MT"/>
              </a:rPr>
              <a:t>Exemple : dans la feuille ci-dessus, la prime accordée selon le salaire et le nombre d’enfants pour le salarié FARIO est aisément obtenue par :</a:t>
            </a:r>
            <a:endParaRPr lang="fr-FR" sz="2000" dirty="0" smtClean="0">
              <a:latin typeface="Arial"/>
              <a:cs typeface="Arial"/>
            </a:endParaRPr>
          </a:p>
          <a:p>
            <a:pPr algn="just">
              <a:buClr>
                <a:srgbClr val="F3A447"/>
              </a:buClr>
              <a:buFont typeface="Wingdings"/>
              <a:buChar char="Ø"/>
            </a:pPr>
            <a:r>
              <a:rPr lang="fr-FR" sz="2000" b="0" i="0" dirty="0" smtClean="0">
                <a:solidFill>
                  <a:schemeClr val="tx1"/>
                </a:solidFill>
                <a:latin typeface="Arial"/>
                <a:cs typeface="Arial"/>
              </a:rPr>
              <a:t>(E6)= </a:t>
            </a:r>
            <a:r>
              <a:rPr lang="fr-FR" sz="2000" b="0" i="0" dirty="0" smtClean="0">
                <a:solidFill>
                  <a:schemeClr val="tx1"/>
                </a:solidFill>
                <a:latin typeface="Arial"/>
                <a:cs typeface="Arial"/>
              </a:rPr>
              <a:t>INDEX(C2:E4 ; EQUIV(</a:t>
            </a:r>
            <a:r>
              <a:rPr lang="fr-FR" sz="2000" dirty="0" smtClean="0">
                <a:latin typeface="Arial"/>
                <a:cs typeface="Arial"/>
              </a:rPr>
              <a:t>1700 ; </a:t>
            </a:r>
            <a:r>
              <a:rPr lang="fr-FR" sz="2000" b="0" i="0" dirty="0" smtClean="0">
                <a:solidFill>
                  <a:schemeClr val="tx1"/>
                </a:solidFill>
                <a:latin typeface="Arial"/>
                <a:cs typeface="Arial"/>
              </a:rPr>
              <a:t>B2:</a:t>
            </a:r>
            <a:r>
              <a:rPr lang="fr-FR" sz="2000" b="0" i="0" dirty="0" smtClean="0">
                <a:solidFill>
                  <a:schemeClr val="tx1"/>
                </a:solidFill>
                <a:latin typeface="Arial"/>
                <a:cs typeface="Arial"/>
              </a:rPr>
              <a:t>B4) </a:t>
            </a:r>
            <a:r>
              <a:rPr lang="fr-FR" sz="2000" b="0" i="0" dirty="0" smtClean="0">
                <a:solidFill>
                  <a:schemeClr val="tx1"/>
                </a:solidFill>
                <a:latin typeface="Arial"/>
                <a:cs typeface="Arial"/>
              </a:rPr>
              <a:t>; EQUIV(1 ; C1:E1))</a:t>
            </a:r>
            <a:endParaRPr lang="fr-FR" sz="2000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277512"/>
              </p:ext>
            </p:extLst>
          </p:nvPr>
        </p:nvGraphicFramePr>
        <p:xfrm>
          <a:off x="838200" y="2860040"/>
          <a:ext cx="7023102" cy="25603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80018"/>
                <a:gridCol w="1068594"/>
                <a:gridCol w="1068594"/>
                <a:gridCol w="1506472"/>
                <a:gridCol w="1249712"/>
                <a:gridCol w="1249712"/>
              </a:tblGrid>
              <a:tr h="0">
                <a:tc>
                  <a:txBody>
                    <a:bodyPr/>
                    <a:lstStyle/>
                    <a:p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A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B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C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D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E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1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baseline="0" dirty="0" smtClean="0"/>
                        <a:t>Enfants</a:t>
                      </a:r>
                      <a:r>
                        <a:rPr lang="fr-FR" sz="1200" b="1" baseline="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endParaRPr lang="fr-FR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/>
                        <a:t>0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/>
                        <a:t>1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dirty="0" smtClean="0"/>
                        <a:t>2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lang="fr-FR"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1200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50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90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3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1500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65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105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dk1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2000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75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125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dk1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lang="fr-FR"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FARIO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1700€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enfant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 rot="16200000">
            <a:off x="1793598" y="3975100"/>
            <a:ext cx="94411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Salaires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4840833" y="6149447"/>
            <a:ext cx="806450" cy="314325"/>
          </a:xfrm>
          <a:prstGeom prst="rect">
            <a:avLst/>
          </a:prstGeom>
          <a:solidFill>
            <a:srgbClr val="FF6600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>
            <a:stCxn id="7" idx="0"/>
            <a:endCxn id="11" idx="2"/>
          </p:cNvCxnSpPr>
          <p:nvPr/>
        </p:nvCxnSpPr>
        <p:spPr>
          <a:xfrm flipH="1" flipV="1">
            <a:off x="3314700" y="4635500"/>
            <a:ext cx="1929358" cy="1513947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794000" y="3594100"/>
            <a:ext cx="1041400" cy="1041400"/>
          </a:xfrm>
          <a:prstGeom prst="rect">
            <a:avLst/>
          </a:prstGeom>
          <a:solidFill>
            <a:srgbClr val="FF6600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4148666" y="6172200"/>
            <a:ext cx="639247" cy="304800"/>
          </a:xfrm>
          <a:prstGeom prst="round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cxnSp>
        <p:nvCxnSpPr>
          <p:cNvPr id="14" name="Connecteur droit avec flèche 13"/>
          <p:cNvCxnSpPr>
            <a:stCxn id="13" idx="0"/>
            <a:endCxn id="27" idx="4"/>
          </p:cNvCxnSpPr>
          <p:nvPr/>
        </p:nvCxnSpPr>
        <p:spPr>
          <a:xfrm flipH="1" flipV="1">
            <a:off x="3136541" y="4310876"/>
            <a:ext cx="1331749" cy="186132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957499" y="6157914"/>
            <a:ext cx="806450" cy="314325"/>
          </a:xfrm>
          <a:prstGeom prst="rect">
            <a:avLst/>
          </a:prstGeom>
          <a:solidFill>
            <a:srgbClr val="FF6600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953932" y="3263900"/>
            <a:ext cx="3894667" cy="292100"/>
          </a:xfrm>
          <a:prstGeom prst="rect">
            <a:avLst/>
          </a:prstGeom>
          <a:solidFill>
            <a:srgbClr val="FF6600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avec flèche 19"/>
          <p:cNvCxnSpPr>
            <a:stCxn id="18" idx="0"/>
            <a:endCxn id="19" idx="2"/>
          </p:cNvCxnSpPr>
          <p:nvPr/>
        </p:nvCxnSpPr>
        <p:spPr>
          <a:xfrm flipH="1" flipV="1">
            <a:off x="5901266" y="3556000"/>
            <a:ext cx="1459458" cy="2601914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/>
        </p:nvSpPr>
        <p:spPr>
          <a:xfrm>
            <a:off x="6646332" y="6163733"/>
            <a:ext cx="266715" cy="304800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23" name="Connecteur droit avec flèche 22"/>
          <p:cNvCxnSpPr>
            <a:stCxn id="22" idx="0"/>
          </p:cNvCxnSpPr>
          <p:nvPr/>
        </p:nvCxnSpPr>
        <p:spPr>
          <a:xfrm flipH="1" flipV="1">
            <a:off x="6451600" y="3564467"/>
            <a:ext cx="328090" cy="25992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281549" y="3245627"/>
            <a:ext cx="335869" cy="324417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2776349" y="3986459"/>
            <a:ext cx="720384" cy="324417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970867" y="3644900"/>
            <a:ext cx="3869266" cy="969433"/>
          </a:xfrm>
          <a:prstGeom prst="rect">
            <a:avLst/>
          </a:prstGeom>
          <a:solidFill>
            <a:srgbClr val="CCFFCC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2470170" y="6149447"/>
            <a:ext cx="806450" cy="314325"/>
          </a:xfrm>
          <a:prstGeom prst="rect">
            <a:avLst/>
          </a:prstGeom>
          <a:solidFill>
            <a:srgbClr val="CCFFCC">
              <a:alpha val="1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avec flèche 29"/>
          <p:cNvCxnSpPr>
            <a:stCxn id="29" idx="0"/>
            <a:endCxn id="28" idx="2"/>
          </p:cNvCxnSpPr>
          <p:nvPr/>
        </p:nvCxnSpPr>
        <p:spPr>
          <a:xfrm flipV="1">
            <a:off x="2873395" y="4614333"/>
            <a:ext cx="3032105" cy="1535114"/>
          </a:xfrm>
          <a:prstGeom prst="straightConnector1">
            <a:avLst/>
          </a:prstGeom>
          <a:ln>
            <a:solidFill>
              <a:srgbClr val="CCFF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à coins arrondis 32"/>
          <p:cNvSpPr/>
          <p:nvPr/>
        </p:nvSpPr>
        <p:spPr>
          <a:xfrm>
            <a:off x="6100233" y="4017435"/>
            <a:ext cx="639234" cy="275166"/>
          </a:xfrm>
          <a:prstGeom prst="roundRect">
            <a:avLst/>
          </a:prstGeom>
          <a:noFill/>
          <a:ln w="28575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avec flèche 33"/>
          <p:cNvCxnSpPr>
            <a:stCxn id="26" idx="4"/>
            <a:endCxn id="33" idx="0"/>
          </p:cNvCxnSpPr>
          <p:nvPr/>
        </p:nvCxnSpPr>
        <p:spPr>
          <a:xfrm flipH="1">
            <a:off x="6419850" y="3570044"/>
            <a:ext cx="29634" cy="4473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endCxn id="33" idx="1"/>
          </p:cNvCxnSpPr>
          <p:nvPr/>
        </p:nvCxnSpPr>
        <p:spPr>
          <a:xfrm>
            <a:off x="3494617" y="4143732"/>
            <a:ext cx="2605616" cy="1128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6663267" y="4292600"/>
            <a:ext cx="787400" cy="85513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7398652" y="5055685"/>
            <a:ext cx="42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65</a:t>
            </a:r>
            <a:endParaRPr lang="fr-FR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3" grpId="0" animBg="1"/>
      <p:bldP spid="18" grpId="0" animBg="1"/>
      <p:bldP spid="19" grpId="0" animBg="1"/>
      <p:bldP spid="22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4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C103524809990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TC103524809990</Template>
  <TotalTime>0</TotalTime>
  <Words>322</Words>
  <Application>Microsoft Macintosh PowerPoint</Application>
  <PresentationFormat>Présentation à l'écran (4:3)</PresentationFormat>
  <Paragraphs>114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TC103524809990</vt:lpstr>
      <vt:lpstr>LES fonctionS EQUIV et INDEX </vt:lpstr>
      <vt:lpstr>Objectifs</vt:lpstr>
      <vt:lpstr>La fonction EQUIV</vt:lpstr>
      <vt:lpstr>La fonction INDEX</vt:lpstr>
      <vt:lpstr>Mise en œuvre combinée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modified xsi:type="dcterms:W3CDTF">2015-10-22T09:53:08Z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