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4" r:id="rId2"/>
  </p:sldMasterIdLst>
  <p:notesMasterIdLst>
    <p:notesMasterId r:id="rId9"/>
  </p:notesMasterIdLst>
  <p:handoutMasterIdLst>
    <p:handoutMasterId r:id="rId10"/>
  </p:handoutMasterIdLst>
  <p:sldIdLst>
    <p:sldId id="256" r:id="rId3"/>
    <p:sldId id="268" r:id="rId4"/>
    <p:sldId id="258" r:id="rId5"/>
    <p:sldId id="270" r:id="rId6"/>
    <p:sldId id="271" r:id="rId7"/>
    <p:sldId id="269" r:id="rId8"/>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0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3" autoAdjust="0"/>
    <p:restoredTop sz="94660"/>
  </p:normalViewPr>
  <p:slideViewPr>
    <p:cSldViewPr snapToGrid="0">
      <p:cViewPr>
        <p:scale>
          <a:sx n="100" d="100"/>
          <a:sy n="100" d="100"/>
        </p:scale>
        <p:origin x="-1320" y="3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EBB6BD1-BBF3-944D-864E-3AA7C8D58C4C}" type="datetimeFigureOut">
              <a:rPr lang="fr-FR" smtClean="0"/>
              <a:t>28/11/2014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58D7F75-C41C-5543-B697-481FBCD28B9A}" type="slidenum">
              <a:rPr lang="fr-FR" smtClean="0"/>
              <a:t>‹#›</a:t>
            </a:fld>
            <a:endParaRPr lang="fr-FR"/>
          </a:p>
        </p:txBody>
      </p:sp>
    </p:spTree>
    <p:extLst>
      <p:ext uri="{BB962C8B-B14F-4D97-AF65-F5344CB8AC3E}">
        <p14:creationId xmlns:p14="http://schemas.microsoft.com/office/powerpoint/2010/main" val="2186141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lstStyle>
          <a:p>
            <a:fld id="{2447E72A-D913-4DC2-9E0A-E520CE8FCC86}" type="datetimeFigureOut">
              <a:rPr lang="en-US" smtClean="0"/>
              <a:pPr/>
              <a:t>28/11/2014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lstStyle>
          <a:p>
            <a:fld id="{A5D78FC6-CE17-4259-A63C-DDFC12E048FC}" type="slidenum">
              <a:rPr lang="en-US" smtClean="0"/>
              <a:pPr/>
              <a:t>‹#›</a:t>
            </a:fld>
            <a:endParaRPr lang="en-US"/>
          </a:p>
        </p:txBody>
      </p:sp>
    </p:spTree>
    <p:extLst>
      <p:ext uri="{BB962C8B-B14F-4D97-AF65-F5344CB8AC3E}">
        <p14:creationId xmlns:p14="http://schemas.microsoft.com/office/powerpoint/2010/main" val="1646294239"/>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lgn="r" defTabSz="914400">
              <a:buNone/>
            </a:pPr>
            <a:fld id="{A5D78FC6-CE17-4259-A63C-DDFC12E048FC}" type="slidenum">
              <a:rPr lang="en-US" sz="1200" b="0" i="0">
                <a:latin typeface="Calibri"/>
                <a:ea typeface="+mn-ea"/>
                <a:cs typeface="+mn-cs"/>
              </a:rPr>
              <a:pPr algn="r" defTabSz="914400">
                <a:buNone/>
              </a:pPr>
              <a:t>1</a:t>
            </a:fld>
            <a:endParaRPr lang="en-US" sz="1200" b="0" i="0">
              <a:latin typeface="Calibri"/>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algn="l" defTabSz="914400">
              <a:buNone/>
            </a:pPr>
            <a:r>
              <a:rPr lang="fr-FR" sz="1200" b="0" i="0" noProof="0" dirty="0" smtClean="0">
                <a:solidFill>
                  <a:schemeClr val="tx1"/>
                </a:solidFill>
                <a:latin typeface="Calibri"/>
                <a:ea typeface="+mn-ea"/>
                <a:cs typeface="+mn-cs"/>
              </a:rPr>
              <a:t>Objectifs</a:t>
            </a:r>
            <a:r>
              <a:rPr lang="fr-FR" sz="1200" b="0" i="0" baseline="0" noProof="0" dirty="0" smtClean="0">
                <a:solidFill>
                  <a:schemeClr val="tx1"/>
                </a:solidFill>
                <a:latin typeface="Calibri"/>
                <a:ea typeface="+mn-ea"/>
                <a:cs typeface="+mn-cs"/>
              </a:rPr>
              <a:t> de la formation et résultats attendus et/ou compétences apprises. </a:t>
            </a:r>
            <a:endParaRPr lang="fr-FR" sz="1200" b="0" i="0" baseline="0" noProof="0" dirty="0">
              <a:solidFill>
                <a:schemeClr val="tx1"/>
              </a:solidFill>
              <a:latin typeface="Calibri"/>
              <a:ea typeface="+mn-ea"/>
              <a:cs typeface="+mn-cs"/>
            </a:endParaRPr>
          </a:p>
        </p:txBody>
      </p:sp>
      <p:sp>
        <p:nvSpPr>
          <p:cNvPr id="4" name="Slide Number Placeholder 3"/>
          <p:cNvSpPr>
            <a:spLocks noGrp="1"/>
          </p:cNvSpPr>
          <p:nvPr>
            <p:ph type="sldNum" sz="quarter" idx="10"/>
          </p:nvPr>
        </p:nvSpPr>
        <p:spPr/>
        <p:txBody>
          <a:bodyPr/>
          <a:lstStyle/>
          <a:p>
            <a:pPr algn="r" defTabSz="914400">
              <a:buNone/>
            </a:pPr>
            <a:fld id="{A5D78FC6-CE17-4259-A63C-DDFC12E048FC}" type="slidenum">
              <a:rPr lang="en-US" sz="1200" b="0" i="0">
                <a:latin typeface="Calibri"/>
                <a:ea typeface="+mn-ea"/>
                <a:cs typeface="+mn-cs"/>
              </a:rPr>
              <a:pPr algn="r" defTabSz="914400">
                <a:buNone/>
              </a:pPr>
              <a:t>2</a:t>
            </a:fld>
            <a:endParaRPr lang="en-US" sz="1200" b="0" i="0">
              <a:latin typeface="Calibri"/>
              <a:ea typeface="+mn-ea"/>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algn="l" defTabSz="914400">
              <a:buNone/>
            </a:pPr>
            <a:r>
              <a:rPr lang="fr-FR" sz="1200" b="0" i="0" noProof="0" dirty="0" smtClean="0">
                <a:solidFill>
                  <a:schemeClr val="tx1"/>
                </a:solidFill>
                <a:latin typeface="Calibri"/>
                <a:ea typeface="+mn-ea"/>
                <a:cs typeface="+mn-cs"/>
              </a:rPr>
              <a:t>Liste de </a:t>
            </a:r>
            <a:r>
              <a:rPr lang="fr-FR" sz="1200" b="0" i="0" baseline="0" noProof="0" dirty="0" smtClean="0">
                <a:solidFill>
                  <a:schemeClr val="tx1"/>
                </a:solidFill>
                <a:latin typeface="Calibri"/>
                <a:ea typeface="+mn-ea"/>
                <a:cs typeface="+mn-cs"/>
              </a:rPr>
              <a:t>vocabulaire relative. </a:t>
            </a:r>
            <a:endParaRPr lang="fr-FR" sz="1200" b="0" i="0" baseline="0" noProof="0" dirty="0">
              <a:solidFill>
                <a:schemeClr val="tx1"/>
              </a:solidFill>
              <a:latin typeface="Calibri"/>
              <a:ea typeface="+mn-ea"/>
              <a:cs typeface="+mn-cs"/>
            </a:endParaRPr>
          </a:p>
        </p:txBody>
      </p:sp>
      <p:sp>
        <p:nvSpPr>
          <p:cNvPr id="4" name="Slide Number Placeholder 3"/>
          <p:cNvSpPr>
            <a:spLocks noGrp="1"/>
          </p:cNvSpPr>
          <p:nvPr>
            <p:ph type="sldNum" sz="quarter" idx="10"/>
          </p:nvPr>
        </p:nvSpPr>
        <p:spPr/>
        <p:txBody>
          <a:bodyPr/>
          <a:lstStyle/>
          <a:p>
            <a:pPr algn="r" defTabSz="914400">
              <a:buNone/>
            </a:pPr>
            <a:fld id="{A5D78FC6-CE17-4259-A63C-DDFC12E048FC}" type="slidenum">
              <a:rPr lang="en-US" sz="1200" b="0" i="0">
                <a:latin typeface="Calibri"/>
                <a:ea typeface="+mn-ea"/>
                <a:cs typeface="+mn-cs"/>
              </a:rPr>
              <a:pPr algn="r" defTabSz="914400">
                <a:buNone/>
              </a:pPr>
              <a:t>3</a:t>
            </a:fld>
            <a:endParaRPr lang="en-US" sz="1200" b="0" i="0">
              <a:latin typeface="Calibri"/>
              <a:ea typeface="+mn-ea"/>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algn="l" defTabSz="914400">
              <a:buNone/>
            </a:pPr>
            <a:r>
              <a:rPr lang="fr-FR" sz="1200" b="0" i="0" noProof="0" dirty="0" smtClean="0">
                <a:solidFill>
                  <a:schemeClr val="tx1"/>
                </a:solidFill>
                <a:latin typeface="Calibri"/>
                <a:ea typeface="+mn-ea"/>
                <a:cs typeface="+mn-cs"/>
              </a:rPr>
              <a:t>Liste de </a:t>
            </a:r>
            <a:r>
              <a:rPr lang="fr-FR" sz="1200" b="0" i="0" baseline="0" noProof="0" dirty="0" smtClean="0">
                <a:solidFill>
                  <a:schemeClr val="tx1"/>
                </a:solidFill>
                <a:latin typeface="Calibri"/>
                <a:ea typeface="+mn-ea"/>
                <a:cs typeface="+mn-cs"/>
              </a:rPr>
              <a:t>vocabulaire relative. </a:t>
            </a:r>
            <a:endParaRPr lang="fr-FR" sz="1200" b="0" i="0" baseline="0" noProof="0" dirty="0">
              <a:solidFill>
                <a:schemeClr val="tx1"/>
              </a:solidFill>
              <a:latin typeface="Calibri"/>
              <a:ea typeface="+mn-ea"/>
              <a:cs typeface="+mn-cs"/>
            </a:endParaRPr>
          </a:p>
        </p:txBody>
      </p:sp>
      <p:sp>
        <p:nvSpPr>
          <p:cNvPr id="4" name="Slide Number Placeholder 3"/>
          <p:cNvSpPr>
            <a:spLocks noGrp="1"/>
          </p:cNvSpPr>
          <p:nvPr>
            <p:ph type="sldNum" sz="quarter" idx="10"/>
          </p:nvPr>
        </p:nvSpPr>
        <p:spPr/>
        <p:txBody>
          <a:bodyPr/>
          <a:lstStyle/>
          <a:p>
            <a:pPr algn="r" defTabSz="914400">
              <a:buNone/>
            </a:pPr>
            <a:fld id="{A5D78FC6-CE17-4259-A63C-DDFC12E048FC}" type="slidenum">
              <a:rPr lang="en-US" sz="1200" b="0" i="0">
                <a:latin typeface="Calibri"/>
                <a:ea typeface="+mn-ea"/>
                <a:cs typeface="+mn-cs"/>
              </a:rPr>
              <a:pPr algn="r" defTabSz="914400">
                <a:buNone/>
              </a:pPr>
              <a:t>4</a:t>
            </a:fld>
            <a:endParaRPr lang="en-US" sz="1200" b="0" i="0">
              <a:latin typeface="Calibri"/>
              <a:ea typeface="+mn-ea"/>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algn="l" defTabSz="914400">
              <a:buNone/>
            </a:pPr>
            <a:r>
              <a:rPr lang="fr-FR" sz="1200" b="0" i="0" noProof="0" dirty="0" smtClean="0">
                <a:solidFill>
                  <a:schemeClr val="tx1"/>
                </a:solidFill>
                <a:latin typeface="Calibri"/>
                <a:ea typeface="+mn-ea"/>
                <a:cs typeface="+mn-cs"/>
              </a:rPr>
              <a:t>Liste de </a:t>
            </a:r>
            <a:r>
              <a:rPr lang="fr-FR" sz="1200" b="0" i="0" baseline="0" noProof="0" dirty="0" smtClean="0">
                <a:solidFill>
                  <a:schemeClr val="tx1"/>
                </a:solidFill>
                <a:latin typeface="Calibri"/>
                <a:ea typeface="+mn-ea"/>
                <a:cs typeface="+mn-cs"/>
              </a:rPr>
              <a:t>vocabulaire relative. </a:t>
            </a:r>
            <a:endParaRPr lang="fr-FR" sz="1200" b="0" i="0" baseline="0" noProof="0" dirty="0">
              <a:solidFill>
                <a:schemeClr val="tx1"/>
              </a:solidFill>
              <a:latin typeface="Calibri"/>
              <a:ea typeface="+mn-ea"/>
              <a:cs typeface="+mn-cs"/>
            </a:endParaRPr>
          </a:p>
        </p:txBody>
      </p:sp>
      <p:sp>
        <p:nvSpPr>
          <p:cNvPr id="4" name="Slide Number Placeholder 3"/>
          <p:cNvSpPr>
            <a:spLocks noGrp="1"/>
          </p:cNvSpPr>
          <p:nvPr>
            <p:ph type="sldNum" sz="quarter" idx="10"/>
          </p:nvPr>
        </p:nvSpPr>
        <p:spPr/>
        <p:txBody>
          <a:bodyPr/>
          <a:lstStyle/>
          <a:p>
            <a:pPr algn="r" defTabSz="914400">
              <a:buNone/>
            </a:pPr>
            <a:fld id="{A5D78FC6-CE17-4259-A63C-DDFC12E048FC}" type="slidenum">
              <a:rPr lang="en-US" sz="1200" b="0" i="0">
                <a:latin typeface="Calibri"/>
                <a:ea typeface="+mn-ea"/>
                <a:cs typeface="+mn-cs"/>
              </a:rPr>
              <a:pPr algn="r" defTabSz="914400">
                <a:buNone/>
              </a:pPr>
              <a:t>5</a:t>
            </a:fld>
            <a:endParaRPr lang="en-US" sz="1200" b="0" i="0">
              <a:latin typeface="Calibri"/>
              <a:ea typeface="+mn-ea"/>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algn="l" defTabSz="914400">
              <a:buNone/>
            </a:pPr>
            <a:r>
              <a:rPr lang="fr-FR" sz="1200" b="0" i="0" noProof="0" dirty="0" smtClean="0">
                <a:solidFill>
                  <a:schemeClr val="tx1"/>
                </a:solidFill>
                <a:latin typeface="Calibri"/>
                <a:ea typeface="+mn-ea"/>
                <a:cs typeface="+mn-cs"/>
              </a:rPr>
              <a:t>Conclusion du cours,</a:t>
            </a:r>
            <a:r>
              <a:rPr lang="fr-FR" sz="1200" b="0" i="0" baseline="0" noProof="0" dirty="0" smtClean="0">
                <a:solidFill>
                  <a:schemeClr val="tx1"/>
                </a:solidFill>
                <a:latin typeface="Calibri"/>
                <a:ea typeface="+mn-ea"/>
                <a:cs typeface="+mn-cs"/>
              </a:rPr>
              <a:t> exposé, etc. </a:t>
            </a:r>
            <a:endParaRPr lang="fr-FR" sz="1200" b="0" i="0" baseline="0" noProof="0" dirty="0">
              <a:solidFill>
                <a:schemeClr val="tx1"/>
              </a:solidFill>
              <a:latin typeface="Calibri"/>
              <a:ea typeface="+mn-ea"/>
              <a:cs typeface="+mn-cs"/>
            </a:endParaRPr>
          </a:p>
        </p:txBody>
      </p:sp>
      <p:sp>
        <p:nvSpPr>
          <p:cNvPr id="4" name="Slide Number Placeholder 3"/>
          <p:cNvSpPr>
            <a:spLocks noGrp="1"/>
          </p:cNvSpPr>
          <p:nvPr>
            <p:ph type="sldNum" sz="quarter" idx="10"/>
          </p:nvPr>
        </p:nvSpPr>
        <p:spPr/>
        <p:txBody>
          <a:bodyPr/>
          <a:lstStyle/>
          <a:p>
            <a:pPr algn="r" defTabSz="914400">
              <a:buNone/>
            </a:pPr>
            <a:fld id="{A5D78FC6-CE17-4259-A63C-DDFC12E048FC}" type="slidenum">
              <a:rPr lang="en-US" sz="1200" b="0" i="0">
                <a:latin typeface="Calibri"/>
                <a:ea typeface="+mn-ea"/>
                <a:cs typeface="+mn-cs"/>
              </a:rPr>
              <a:pPr algn="r" defTabSz="914400">
                <a:buNone/>
              </a:pPr>
              <a:t>6</a:t>
            </a:fld>
            <a:endParaRPr lang="en-US" sz="1200" b="0" i="0">
              <a:latin typeface="Calibri"/>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blipFill dpi="0" rotWithShape="1">
          <a:blip r:embed="rId2" cstate="print">
            <a:duotone>
              <a:schemeClr val="bg2">
                <a:shade val="45000"/>
                <a:satMod val="135000"/>
              </a:schemeClr>
              <a:prstClr val="white"/>
            </a:duotone>
            <a:lum/>
          </a:blip>
          <a:srcRect/>
          <a:stretch>
            <a:fillRect r="-20000"/>
          </a:stretch>
        </a:blipFill>
        <a:effectLst/>
      </p:bgPr>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endParaRPr lang="en-US" dirty="0"/>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dirty="0" smtClean="0"/>
              <a:t>Cliquez pour modifier le style des sous-titres du masque</a:t>
            </a:r>
            <a:endParaRPr lang="en-US" dirty="0"/>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lgn="r"/>
            <a:endParaRPr lang="en-US" dirty="0">
              <a:solidFill>
                <a:schemeClr val="tx2"/>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72AC53DF-4216-466D-99A7-94400E6C2A25}" type="slidenum">
              <a:rPr lang="en-US" smtClean="0"/>
              <a:pPr/>
              <a:t>‹#›</a:t>
            </a:fld>
            <a:endParaRPr lang="en-US" dirty="0">
              <a:solidFill>
                <a:schemeClr val="tx2"/>
              </a:solidFill>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a:p>
        </p:txBody>
      </p:sp>
      <p:sp>
        <p:nvSpPr>
          <p:cNvPr id="3" name="Vertical Text Placeholder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8D3816DF-213E-421B-92D3-C068DBB023D6}" type="datetime8">
              <a:rPr lang="en-US" smtClean="0">
                <a:solidFill>
                  <a:schemeClr val="tx2"/>
                </a:solidFill>
              </a:rPr>
              <a:pPr/>
              <a:t>28/11/2014 07:37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C53DF-4216-466D-99A7-94400E6C2A25}" type="slidenum">
              <a:rPr lang="en-US" sz="1200" smtClean="0">
                <a:solidFill>
                  <a:schemeClr val="tx2"/>
                </a:solidFill>
              </a:rPr>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lang="fr-FR" smtClean="0"/>
              <a:t>Cliquez et modifiez le titre</a:t>
            </a:r>
            <a:endParaRPr lang="en-US" dirty="0"/>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6553200" y="6248402"/>
            <a:ext cx="2209800" cy="365125"/>
          </a:xfrm>
        </p:spPr>
        <p:txBody>
          <a:bodyPr/>
          <a:lstStyle/>
          <a:p>
            <a:fld id="{8D3816DF-213E-421B-92D3-C068DBB023D6}" type="datetime8">
              <a:rPr lang="en-US" smtClean="0">
                <a:solidFill>
                  <a:schemeClr val="tx2"/>
                </a:solidFill>
              </a:rPr>
              <a:pPr/>
              <a:t>28/11/2014 07:37</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72AC53DF-4216-466D-99A7-94400E6C2A25}" type="slidenum">
              <a:rPr lang="en-US" sz="1200" smtClean="0">
                <a:solidFill>
                  <a:schemeClr val="tx2"/>
                </a:solidFill>
              </a: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fr-FR" smtClean="0"/>
              <a:t>Cliquez et modifiez le titre</a:t>
            </a:r>
            <a:endParaRPr lang="en-US" dirty="0"/>
          </a:p>
        </p:txBody>
      </p:sp>
      <p:sp>
        <p:nvSpPr>
          <p:cNvPr id="4" name="Date Placeholder 3"/>
          <p:cNvSpPr>
            <a:spLocks noGrp="1"/>
          </p:cNvSpPr>
          <p:nvPr>
            <p:ph type="dt" sz="half" idx="10"/>
          </p:nvPr>
        </p:nvSpPr>
        <p:spPr/>
        <p:txBody>
          <a:bodyPr/>
          <a:lstStyle/>
          <a:p>
            <a:fld id="{B7129108-AC8D-4212-9283-60D9E99BF07A}" type="datetime8">
              <a:rPr lang="en-US" smtClean="0"/>
              <a:pPr/>
              <a:t>28/11/2014 07:37</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1AD93096-5B34-4342-9326-69289CEAE4C2}" type="slidenum">
              <a:rPr lang="en-US" smtClean="0"/>
              <a:pPr/>
              <a:t>‹#›</a:t>
            </a:fld>
            <a:endParaRPr lang="en-US" dirty="0">
              <a:solidFill>
                <a:srgbClr val="FFFFFF"/>
              </a:solidFill>
            </a:endParaRPr>
          </a:p>
        </p:txBody>
      </p:sp>
      <p:sp>
        <p:nvSpPr>
          <p:cNvPr id="8" name="Content Placeholder 7"/>
          <p:cNvSpPr>
            <a:spLocks noGrp="1"/>
          </p:cNvSpPr>
          <p:nvPr>
            <p:ph sz="quarter" idx="1"/>
          </p:nvPr>
        </p:nvSpPr>
        <p:spPr>
          <a:xfrm>
            <a:off x="612648" y="1600200"/>
            <a:ext cx="8153400" cy="4495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tête de secti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smtClean="0"/>
              <a:t>Cliquez pour modifier les styles du texte du masque</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fr-FR" smtClean="0"/>
              <a:t>Cliquez et modifiez le titre</a:t>
            </a:r>
            <a:endParaRPr lang="en-US" dirty="0"/>
          </a:p>
        </p:txBody>
      </p:sp>
      <p:sp>
        <p:nvSpPr>
          <p:cNvPr id="12" name="Date Placeholder 11"/>
          <p:cNvSpPr>
            <a:spLocks noGrp="1"/>
          </p:cNvSpPr>
          <p:nvPr>
            <p:ph type="dt" sz="half" idx="10"/>
          </p:nvPr>
        </p:nvSpPr>
        <p:spPr/>
        <p:txBody>
          <a:bodyPr/>
          <a:lstStyle/>
          <a:p>
            <a:fld id="{B6DED3D3-6235-4F4C-B439-DF277FB555A7}" type="datetime8">
              <a:rPr lang="en-US" smtClean="0"/>
              <a:pPr/>
              <a:t>28/11/2014 07:37</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lgn="ctr"/>
            <a:fld id="{1AD93096-5B34-4342-9326-69289CEAE4C2}" type="slidenum">
              <a:rPr lang="en-US" smtClean="0"/>
              <a:pPr algn="ctr"/>
              <a:t>‹#›</a:t>
            </a:fld>
            <a:endParaRPr lang="en-US" sz="2400" dirty="0">
              <a:solidFill>
                <a:srgbClr val="FFFFFF"/>
              </a:solidFill>
            </a:endParaRPr>
          </a:p>
        </p:txBody>
      </p:sp>
      <p:sp>
        <p:nvSpPr>
          <p:cNvPr id="14" name="Footer Placeholder 13"/>
          <p:cNvSpPr>
            <a:spLocks noGrp="1"/>
          </p:cNvSpPr>
          <p:nvPr>
            <p:ph type="ftr" sz="quarter" idx="12"/>
          </p:nvPr>
        </p:nvSpPr>
        <p:spPr/>
        <p:txBody>
          <a:bodyPr/>
          <a:lstStyle/>
          <a:p>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11" name="Content Placeholder 10"/>
          <p:cNvSpPr>
            <a:spLocks noGrp="1"/>
          </p:cNvSpPr>
          <p:nvPr>
            <p:ph sz="quarter" idx="2"/>
          </p:nvPr>
        </p:nvSpPr>
        <p:spPr>
          <a:xfrm>
            <a:off x="4844901" y="1589567"/>
            <a:ext cx="3886200" cy="45720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8" name="Date Placeholder 7"/>
          <p:cNvSpPr>
            <a:spLocks noGrp="1"/>
          </p:cNvSpPr>
          <p:nvPr>
            <p:ph type="dt" sz="half" idx="15"/>
          </p:nvPr>
        </p:nvSpPr>
        <p:spPr/>
        <p:txBody>
          <a:bodyPr rtlCol="0"/>
          <a:lstStyle/>
          <a:p>
            <a:fld id="{3B5F1E3E-4B2F-4895-B65E-28B2E64F39F6}" type="datetime8">
              <a:rPr lang="en-US" smtClean="0"/>
              <a:pPr/>
              <a:t>28/11/2014 07:37</a:t>
            </a:fld>
            <a:endParaRPr lang="en-US"/>
          </a:p>
        </p:txBody>
      </p:sp>
      <p:sp>
        <p:nvSpPr>
          <p:cNvPr id="10" name="Slide Number Placeholder 9"/>
          <p:cNvSpPr>
            <a:spLocks noGrp="1"/>
          </p:cNvSpPr>
          <p:nvPr>
            <p:ph type="sldNum" sz="quarter" idx="16"/>
          </p:nvPr>
        </p:nvSpPr>
        <p:spPr/>
        <p:txBody>
          <a:bodyPr rtlCol="0"/>
          <a:lstStyle/>
          <a:p>
            <a:pPr algn="ctr"/>
            <a:fld id="{1AD93096-5B34-4342-9326-69289CEAE4C2}" type="slidenum">
              <a:rPr lang="en-US" smtClean="0"/>
              <a:pPr algn="ct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lang="fr-FR" smtClean="0"/>
              <a:t>Cliquez et modifiez le titre</a:t>
            </a:r>
            <a:endParaRPr lang="en-US" dirty="0"/>
          </a:p>
        </p:txBody>
      </p:sp>
      <p:sp>
        <p:nvSpPr>
          <p:cNvPr id="11" name="Content Placeholder 10"/>
          <p:cNvSpPr>
            <a:spLocks noGrp="1"/>
          </p:cNvSpPr>
          <p:nvPr>
            <p:ph sz="quarter" idx="2"/>
          </p:nvPr>
        </p:nvSpPr>
        <p:spPr>
          <a:xfrm>
            <a:off x="609600" y="2438400"/>
            <a:ext cx="3886200" cy="35814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13" name="Content Placeholder 12"/>
          <p:cNvSpPr>
            <a:spLocks noGrp="1"/>
          </p:cNvSpPr>
          <p:nvPr>
            <p:ph sz="quarter" idx="4"/>
          </p:nvPr>
        </p:nvSpPr>
        <p:spPr>
          <a:xfrm>
            <a:off x="4800600" y="2438400"/>
            <a:ext cx="3886200" cy="35814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10" name="Date Placeholder 9"/>
          <p:cNvSpPr>
            <a:spLocks noGrp="1"/>
          </p:cNvSpPr>
          <p:nvPr>
            <p:ph type="dt" sz="half" idx="15"/>
          </p:nvPr>
        </p:nvSpPr>
        <p:spPr/>
        <p:txBody>
          <a:bodyPr rtlCol="0"/>
          <a:lstStyle/>
          <a:p>
            <a:fld id="{63085435-8225-4333-BFFA-0096413F0D76}" type="datetime8">
              <a:rPr lang="en-US" smtClean="0"/>
              <a:pPr/>
              <a:t>28/11/2014 07:37</a:t>
            </a:fld>
            <a:endParaRPr lang="en-US"/>
          </a:p>
        </p:txBody>
      </p:sp>
      <p:sp>
        <p:nvSpPr>
          <p:cNvPr id="12" name="Slide Number Placeholder 11"/>
          <p:cNvSpPr>
            <a:spLocks noGrp="1"/>
          </p:cNvSpPr>
          <p:nvPr>
            <p:ph type="sldNum" sz="quarter" idx="16"/>
          </p:nvPr>
        </p:nvSpPr>
        <p:spPr/>
        <p:txBody>
          <a:bodyPr rtlCol="0"/>
          <a:lstStyle/>
          <a:p>
            <a:pPr algn="ctr"/>
            <a:fld id="{1AD93096-5B34-4342-9326-69289CEAE4C2}" type="slidenum">
              <a:rPr lang="en-US" smtClean="0"/>
              <a:pPr algn="ct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fr-FR" smtClean="0"/>
              <a:t>Cliquez pour modifier les styles du texte du masque</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fr-FR" smtClean="0"/>
              <a:t>Cliquez pour modifier les styles du texte du masque</a:t>
            </a:r>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a:p>
        </p:txBody>
      </p:sp>
      <p:sp>
        <p:nvSpPr>
          <p:cNvPr id="3" name="Date Placeholder 2"/>
          <p:cNvSpPr>
            <a:spLocks noGrp="1"/>
          </p:cNvSpPr>
          <p:nvPr>
            <p:ph type="dt" sz="half" idx="10"/>
          </p:nvPr>
        </p:nvSpPr>
        <p:spPr/>
        <p:txBody>
          <a:bodyPr/>
          <a:lstStyle/>
          <a:p>
            <a:fld id="{0783C494-2A87-468C-A21B-CB14FB9ABB00}" type="datetime8">
              <a:rPr lang="en-US" smtClean="0"/>
              <a:pPr/>
              <a:t>28/11/2014 07:37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1AD93096-5B34-4342-9326-69289CEAE4C2}" type="slidenum">
              <a:rPr lang="en-US" smtClean="0"/>
              <a:pPr/>
              <a:t>‹#›</a:t>
            </a:fld>
            <a:endParaRPr lang="en-US"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180FA0-5B31-4864-A2BB-719EA5A679C6}" type="datetime8">
              <a:rPr lang="en-US" smtClean="0"/>
              <a:pPr/>
              <a:t>28/11/2014 07:37</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1AD93096-5B34-4342-9326-69289CEAE4C2}" type="slidenum">
              <a:rPr lang="en-US" smtClean="0"/>
              <a:pPr/>
              <a:t>‹#›</a:t>
            </a:fld>
            <a:endParaRPr lang="en-US" dirty="0">
              <a:solidFill>
                <a:schemeClr val="tx2"/>
              </a:solidFill>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lang="fr-FR" smtClean="0"/>
              <a:t>Cliquez et modifiez le titre</a:t>
            </a:r>
            <a:endParaRPr lang="en-US" dirty="0"/>
          </a:p>
        </p:txBody>
      </p:sp>
      <p:sp>
        <p:nvSpPr>
          <p:cNvPr id="5" name="Date Placeholder 4"/>
          <p:cNvSpPr>
            <a:spLocks noGrp="1"/>
          </p:cNvSpPr>
          <p:nvPr>
            <p:ph type="dt" sz="half" idx="10"/>
          </p:nvPr>
        </p:nvSpPr>
        <p:spPr/>
        <p:txBody>
          <a:bodyPr/>
          <a:lstStyle/>
          <a:p>
            <a:fld id="{4BECC0C8-36B8-442A-833D-B6AACE86BB77}" type="datetime8">
              <a:rPr lang="en-US" smtClean="0"/>
              <a:pPr/>
              <a:t>28/11/2014 07:37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1AD93096-5B34-4342-9326-69289CEAE4C2}" type="slidenum">
              <a:rPr lang="en-US" smtClean="0"/>
              <a:pPr/>
              <a:t>‹#›</a:t>
            </a:fld>
            <a:endParaRPr lang="en-US" dirty="0">
              <a:solidFill>
                <a:srgbClr val="FFFFFF"/>
              </a:solidFill>
            </a:endParaRPr>
          </a:p>
        </p:txBody>
      </p:sp>
      <p:sp>
        <p:nvSpPr>
          <p:cNvPr id="9" name="Content Placeholder 8"/>
          <p:cNvSpPr>
            <a:spLocks noGrp="1"/>
          </p:cNvSpPr>
          <p:nvPr>
            <p:ph sz="quarter" idx="1"/>
          </p:nvPr>
        </p:nvSpPr>
        <p:spPr>
          <a:xfrm>
            <a:off x="2362200" y="1752600"/>
            <a:ext cx="6400800" cy="44196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pic>
        <p:nvPicPr>
          <p:cNvPr id="8" name="Picture 7" descr="sm_book.png"/>
          <p:cNvPicPr>
            <a:picLocks noChangeAspect="1"/>
          </p:cNvPicPr>
          <p:nvPr userDrawn="1"/>
        </p:nvPicPr>
        <p:blipFill>
          <a:blip r:embed="rId2" cstate="print"/>
          <a:stretch>
            <a:fillRect/>
          </a:stretch>
        </p:blipFill>
        <p:spPr>
          <a:xfrm>
            <a:off x="612648" y="1755648"/>
            <a:ext cx="1615307" cy="1688453"/>
          </a:xfrm>
          <a:prstGeom prst="rect">
            <a:avLst/>
          </a:prstGeom>
          <a:ln w="50800" cap="sq" cmpd="dbl">
            <a:solidFill>
              <a:schemeClr val="accent2"/>
            </a:solidFill>
            <a:miter lim="800000"/>
          </a:ln>
        </p:spPr>
      </p:pic>
    </p:spTree>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fr-FR" smtClean="0"/>
              <a:t>Cliquez pour modifier les styles du texte du masque</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lang="fr-FR" smtClean="0"/>
              <a:t>Cliquez et modifiez le titre</a:t>
            </a:r>
            <a:endParaRPr lang="en-US" dirty="0"/>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2" name="Date Placeholder 11"/>
          <p:cNvSpPr>
            <a:spLocks noGrp="1"/>
          </p:cNvSpPr>
          <p:nvPr>
            <p:ph type="dt" sz="half" idx="10"/>
          </p:nvPr>
        </p:nvSpPr>
        <p:spPr>
          <a:xfrm>
            <a:off x="6248400" y="6248400"/>
            <a:ext cx="2667000" cy="365125"/>
          </a:xfrm>
        </p:spPr>
        <p:txBody>
          <a:bodyPr rtlCol="0"/>
          <a:lstStyle/>
          <a:p>
            <a:fld id="{51E20EC5-AC53-4169-941E-EDF10CD23748}" type="datetime8">
              <a:rPr lang="en-US" smtClean="0"/>
              <a:pPr/>
              <a:t>28/11/2014 07:37</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lgn="ctr"/>
            <a:fld id="{1AD93096-5B34-4342-9326-69289CEAE4C2}" type="slidenum">
              <a:rPr lang="en-US" smtClean="0"/>
              <a:pPr algn="ctr"/>
              <a:t>‹#›</a:t>
            </a:fld>
            <a:endParaRPr lang="en-US" sz="2800"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lang="fr-FR" smtClean="0"/>
              <a:t>Faire glisser l'image vers l'espace réservé ou cliquer sur l'icône pour l'ajouter</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lang="fr-FR" smtClean="0"/>
              <a:t>Cliquez et modifiez le titre</a:t>
            </a:r>
            <a:endParaRPr lang="en-US" dirty="0"/>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US" dirty="0"/>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a:defRPr sz="1400">
                <a:solidFill>
                  <a:schemeClr val="tx2"/>
                </a:solidFill>
              </a:defRPr>
            </a:lvl1pPr>
          </a:lstStyle>
          <a:p>
            <a:endParaRPr lang="en-US" sz="1400" dirty="0">
              <a:solidFill>
                <a:schemeClr val="tx2"/>
              </a:solidFill>
            </a:endParaRP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a:defRPr sz="1400">
                <a:solidFill>
                  <a:schemeClr val="tx2"/>
                </a:solidFill>
              </a:defRPr>
            </a:lvl1pPr>
          </a:lstStyle>
          <a:p>
            <a:pPr algn="r"/>
            <a:endParaRPr lang="en-US" sz="1400" dirty="0">
              <a:solidFill>
                <a:schemeClr val="tx2"/>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a:defRPr sz="1400" b="1">
                <a:solidFill>
                  <a:srgbClr val="FFFFFF"/>
                </a:solidFill>
              </a:defRPr>
            </a:lvl1pPr>
          </a:lstStyle>
          <a:p>
            <a:pPr algn="ctr"/>
            <a:fld id="{72AC53DF-4216-466D-99A7-94400E6C2A25}" type="slidenum">
              <a:rPr lang="en-US" sz="1200" smtClean="0">
                <a:solidFill>
                  <a:schemeClr val="tx2"/>
                </a:solidFill>
              </a:rPr>
              <a:pPr algn="ctr"/>
              <a:t>‹#›</a:t>
            </a:fld>
            <a:endParaRPr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iming>
    <p:tnLst>
      <p:par>
        <p:cTn xmlns:p14="http://schemas.microsoft.com/office/powerpoint/2010/main" id="1" dur="indefinite" restart="never" nodeType="tmRoot"/>
      </p:par>
    </p:tnLst>
  </p:timing>
  <p:txStyles>
    <p:titleStyle>
      <a:lvl1pPr algn="l" rtl="0" eaLnBrk="1" latinLnBrk="0" hangingPunct="1">
        <a:spcBef>
          <a:spcPct val="0"/>
        </a:spcBef>
        <a:buNone/>
        <a:defRPr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ctrTitle"/>
          </p:nvPr>
        </p:nvSpPr>
        <p:spPr>
          <a:xfrm>
            <a:off x="1828800" y="3352800"/>
            <a:ext cx="6934200" cy="2438400"/>
          </a:xfrm>
        </p:spPr>
        <p:txBody>
          <a:bodyPr>
            <a:noAutofit/>
          </a:bodyPr>
          <a:lstStyle/>
          <a:p>
            <a:pPr algn="l" defTabSz="914400">
              <a:spcBef>
                <a:spcPts val="0"/>
              </a:spcBef>
              <a:buNone/>
            </a:pPr>
            <a:r>
              <a:rPr lang="fr-FR" dirty="0" smtClean="0">
                <a:solidFill>
                  <a:schemeClr val="accent1">
                    <a:lumMod val="75000"/>
                  </a:schemeClr>
                </a:solidFill>
              </a:rPr>
              <a:t>La fonction RECHERCHEV</a:t>
            </a:r>
            <a:br>
              <a:rPr lang="fr-FR" dirty="0" smtClean="0">
                <a:solidFill>
                  <a:schemeClr val="accent1">
                    <a:lumMod val="75000"/>
                  </a:schemeClr>
                </a:solidFill>
              </a:rPr>
            </a:br>
            <a:endParaRPr lang="fr-FR" dirty="0">
              <a:solidFill>
                <a:schemeClr val="accent1">
                  <a:lumMod val="75000"/>
                </a:schemeClr>
              </a:solidFill>
            </a:endParaRPr>
          </a:p>
        </p:txBody>
      </p:sp>
      <p:sp>
        <p:nvSpPr>
          <p:cNvPr id="3" name="Rectangle 2"/>
          <p:cNvSpPr>
            <a:spLocks noGrp="1"/>
          </p:cNvSpPr>
          <p:nvPr>
            <p:ph type="subTitle" idx="1"/>
          </p:nvPr>
        </p:nvSpPr>
        <p:spPr/>
        <p:txBody>
          <a:bodyPr>
            <a:normAutofit/>
          </a:bodyPr>
          <a:lstStyle/>
          <a:p>
            <a:pPr marL="0" indent="0" algn="l">
              <a:buNone/>
            </a:pPr>
            <a:r>
              <a:rPr lang="fr-FR" sz="2600" b="0" i="0" dirty="0" smtClean="0">
                <a:solidFill>
                  <a:srgbClr val="FFFFFF"/>
                </a:solidFill>
              </a:rPr>
              <a:t>FONCTIONS EXCEL</a:t>
            </a:r>
            <a:endParaRPr lang="fr-FR" sz="2600" b="0" i="0" dirty="0">
              <a:solidFill>
                <a:srgbClr val="FFFFFF"/>
              </a:solidFill>
            </a:endParaRPr>
          </a:p>
        </p:txBody>
      </p:sp>
      <p:sp>
        <p:nvSpPr>
          <p:cNvPr id="4" name="ZoneTexte 3"/>
          <p:cNvSpPr txBox="1"/>
          <p:nvPr/>
        </p:nvSpPr>
        <p:spPr>
          <a:xfrm>
            <a:off x="609600" y="6248400"/>
            <a:ext cx="1096274" cy="369332"/>
          </a:xfrm>
          <a:prstGeom prst="rect">
            <a:avLst/>
          </a:prstGeom>
          <a:noFill/>
        </p:spPr>
        <p:txBody>
          <a:bodyPr wrap="none" rtlCol="0">
            <a:spAutoFit/>
          </a:bodyPr>
          <a:lstStyle/>
          <a:p>
            <a:r>
              <a:rPr lang="fr-FR" dirty="0" err="1" smtClean="0"/>
              <a:t>T</a:t>
            </a:r>
            <a:r>
              <a:rPr lang="fr-FR" dirty="0" smtClean="0"/>
              <a:t>. BAUSER</a:t>
            </a:r>
            <a:endParaRPr lang="fr-FR"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pPr algn="l" defTabSz="914400">
              <a:spcBef>
                <a:spcPts val="0"/>
              </a:spcBef>
              <a:buNone/>
            </a:pPr>
            <a:r>
              <a:rPr lang="fr-FR" sz="4400" b="0" i="0" dirty="0" smtClean="0">
                <a:solidFill>
                  <a:srgbClr val="444D26"/>
                </a:solidFill>
                <a:latin typeface="Tw Cen MT"/>
                <a:ea typeface="+mj-ea"/>
                <a:cs typeface="+mj-cs"/>
              </a:rPr>
              <a:t>Objectifs</a:t>
            </a:r>
            <a:endParaRPr lang="fr-FR" sz="4400" b="0" i="0" dirty="0">
              <a:solidFill>
                <a:srgbClr val="444D26"/>
              </a:solidFill>
              <a:latin typeface="Tw Cen MT"/>
              <a:ea typeface="+mj-ea"/>
              <a:cs typeface="+mj-cs"/>
            </a:endParaRPr>
          </a:p>
        </p:txBody>
      </p:sp>
      <p:sp>
        <p:nvSpPr>
          <p:cNvPr id="3" name="Rectangle 2"/>
          <p:cNvSpPr>
            <a:spLocks noGrp="1"/>
          </p:cNvSpPr>
          <p:nvPr>
            <p:ph sz="quarter" idx="1"/>
          </p:nvPr>
        </p:nvSpPr>
        <p:spPr>
          <a:xfrm>
            <a:off x="609600" y="1600200"/>
            <a:ext cx="8153400" cy="4495800"/>
          </a:xfrm>
        </p:spPr>
        <p:txBody>
          <a:bodyPr>
            <a:normAutofit/>
          </a:bodyPr>
          <a:lstStyle/>
          <a:p>
            <a:pPr marL="320040" indent="-320040" algn="l" defTabSz="914400">
              <a:spcBef>
                <a:spcPts val="700"/>
              </a:spcBef>
              <a:buClr>
                <a:srgbClr val="F3A447"/>
              </a:buClr>
              <a:buSzPct val="60000"/>
              <a:buFont typeface="Wingdings"/>
              <a:buChar char="Ø"/>
            </a:pPr>
            <a:r>
              <a:rPr lang="fr-FR" sz="2900" b="0" i="0" dirty="0" smtClean="0">
                <a:solidFill>
                  <a:schemeClr val="tx1"/>
                </a:solidFill>
                <a:latin typeface="Tw Cen MT"/>
                <a:ea typeface="+mn-ea"/>
                <a:cs typeface="+mn-cs"/>
              </a:rPr>
              <a:t>Objectifs</a:t>
            </a:r>
            <a:endParaRPr lang="fr-FR" sz="2600" b="0" i="0" dirty="0" smtClean="0">
              <a:solidFill>
                <a:schemeClr val="tx1"/>
              </a:solidFill>
              <a:latin typeface="Tw Cen MT"/>
              <a:ea typeface="+mn-ea"/>
              <a:cs typeface="+mn-cs"/>
            </a:endParaRPr>
          </a:p>
          <a:p>
            <a:pPr marL="640080" lvl="1" indent="-274320" algn="l" defTabSz="914400">
              <a:spcBef>
                <a:spcPts val="550"/>
              </a:spcBef>
              <a:buClr>
                <a:srgbClr val="A5B592"/>
              </a:buClr>
              <a:buSzPct val="70000"/>
              <a:buFont typeface="Wingdings"/>
              <a:buChar char="Ø"/>
            </a:pPr>
            <a:r>
              <a:rPr lang="fr-FR" dirty="0" smtClean="0"/>
              <a:t>Rappels : écriture d’une fonction</a:t>
            </a:r>
          </a:p>
          <a:p>
            <a:pPr lvl="1">
              <a:buClr>
                <a:srgbClr val="A5B592"/>
              </a:buClr>
              <a:buFont typeface="Wingdings"/>
              <a:buChar char="Ø"/>
            </a:pPr>
            <a:r>
              <a:rPr lang="fr-FR" dirty="0"/>
              <a:t>Mise en œuvre de la fonction </a:t>
            </a:r>
            <a:r>
              <a:rPr lang="fr-FR" dirty="0" err="1" smtClean="0"/>
              <a:t>RechercheV</a:t>
            </a:r>
            <a:endParaRPr lang="fr-FR" dirty="0" smtClean="0"/>
          </a:p>
          <a:p>
            <a:pPr lvl="2">
              <a:buClr>
                <a:srgbClr val="A5B592"/>
              </a:buClr>
              <a:buFont typeface="Wingdings"/>
              <a:buChar char="Ø"/>
            </a:pPr>
            <a:r>
              <a:rPr lang="fr-FR" dirty="0" smtClean="0"/>
              <a:t>Mode exact</a:t>
            </a:r>
          </a:p>
          <a:p>
            <a:pPr lvl="2">
              <a:buClr>
                <a:srgbClr val="A5B592"/>
              </a:buClr>
              <a:buFont typeface="Wingdings"/>
              <a:buChar char="Ø"/>
            </a:pPr>
            <a:r>
              <a:rPr lang="fr-FR" dirty="0" smtClean="0"/>
              <a:t>Mode valeur approchée</a:t>
            </a:r>
            <a:endParaRPr lang="fr-FR" dirty="0"/>
          </a:p>
          <a:p>
            <a:pPr marL="365760" lvl="1" indent="0" algn="l" defTabSz="914400">
              <a:spcBef>
                <a:spcPts val="550"/>
              </a:spcBef>
              <a:buClr>
                <a:srgbClr val="A5B592"/>
              </a:buClr>
              <a:buSzPct val="70000"/>
              <a:buNone/>
            </a:pPr>
            <a:endParaRPr lang="fr-FR"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pPr algn="l" defTabSz="914400">
              <a:spcBef>
                <a:spcPts val="0"/>
              </a:spcBef>
              <a:buNone/>
            </a:pPr>
            <a:r>
              <a:rPr lang="fr-FR" sz="4400" b="0" i="0" dirty="0" smtClean="0">
                <a:solidFill>
                  <a:srgbClr val="444D26"/>
                </a:solidFill>
                <a:latin typeface="Tw Cen MT"/>
                <a:ea typeface="+mj-ea"/>
                <a:cs typeface="+mj-cs"/>
              </a:rPr>
              <a:t>Rappel : écriture d’une fonction</a:t>
            </a:r>
            <a:endParaRPr lang="fr-FR" sz="4400" b="0" i="0" dirty="0">
              <a:solidFill>
                <a:srgbClr val="444D26"/>
              </a:solidFill>
              <a:latin typeface="Tw Cen MT"/>
              <a:ea typeface="+mj-ea"/>
              <a:cs typeface="+mj-cs"/>
            </a:endParaRPr>
          </a:p>
        </p:txBody>
      </p:sp>
      <p:sp>
        <p:nvSpPr>
          <p:cNvPr id="3" name="Rectangle 2"/>
          <p:cNvSpPr>
            <a:spLocks noGrp="1"/>
          </p:cNvSpPr>
          <p:nvPr>
            <p:ph sz="quarter" idx="1"/>
          </p:nvPr>
        </p:nvSpPr>
        <p:spPr>
          <a:xfrm>
            <a:off x="685800" y="2362201"/>
            <a:ext cx="8153400" cy="609600"/>
          </a:xfrm>
        </p:spPr>
        <p:txBody>
          <a:bodyPr>
            <a:normAutofit/>
          </a:bodyPr>
          <a:lstStyle/>
          <a:p>
            <a:pPr marL="0" indent="0">
              <a:buClr>
                <a:srgbClr val="F3A447"/>
              </a:buClr>
              <a:buNone/>
            </a:pPr>
            <a:r>
              <a:rPr lang="fr-FR" dirty="0" smtClean="0">
                <a:latin typeface="Tw Cen MT"/>
              </a:rPr>
              <a:t>Est inscrite dans une cellule comme tout autre contenu.</a:t>
            </a:r>
            <a:endParaRPr lang="fr-FR" sz="2600" b="0" i="0" dirty="0" smtClean="0">
              <a:solidFill>
                <a:schemeClr val="tx1"/>
              </a:solidFill>
              <a:latin typeface="Tw Cen MT"/>
              <a:ea typeface="+mn-ea"/>
              <a:cs typeface="+mn-cs"/>
            </a:endParaRPr>
          </a:p>
        </p:txBody>
      </p:sp>
      <p:sp>
        <p:nvSpPr>
          <p:cNvPr id="4" name="Rectangle 2"/>
          <p:cNvSpPr txBox="1">
            <a:spLocks/>
          </p:cNvSpPr>
          <p:nvPr/>
        </p:nvSpPr>
        <p:spPr>
          <a:xfrm>
            <a:off x="1981200" y="2819400"/>
            <a:ext cx="7010400" cy="609600"/>
          </a:xfrm>
          <a:prstGeom prst="rect">
            <a:avLst/>
          </a:prstGeom>
        </p:spPr>
        <p:txBody>
          <a:bodyPr vert="horz">
            <a:norm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lstStyle>
          <a:p>
            <a:pPr marL="0" indent="0">
              <a:buNone/>
            </a:pPr>
            <a:r>
              <a:rPr lang="fr-FR" sz="2000" dirty="0" smtClean="0">
                <a:latin typeface="Wingdings"/>
                <a:ea typeface="Wingdings"/>
                <a:cs typeface="Wingdings"/>
                <a:sym typeface="Wingdings"/>
              </a:rPr>
              <a:t> </a:t>
            </a:r>
            <a:r>
              <a:rPr lang="fr-FR" dirty="0" smtClean="0"/>
              <a:t>le </a:t>
            </a:r>
            <a:r>
              <a:rPr lang="fr-FR" dirty="0"/>
              <a:t>résultat sera </a:t>
            </a:r>
            <a:r>
              <a:rPr lang="fr-FR" dirty="0" smtClean="0"/>
              <a:t>affiché </a:t>
            </a:r>
            <a:r>
              <a:rPr lang="fr-FR" dirty="0"/>
              <a:t>dans cette cellule.</a:t>
            </a:r>
            <a:endParaRPr lang="fr-FR" dirty="0">
              <a:effectLst/>
            </a:endParaRPr>
          </a:p>
        </p:txBody>
      </p:sp>
      <p:sp>
        <p:nvSpPr>
          <p:cNvPr id="5" name="Rectangle 2"/>
          <p:cNvSpPr txBox="1">
            <a:spLocks/>
          </p:cNvSpPr>
          <p:nvPr/>
        </p:nvSpPr>
        <p:spPr>
          <a:xfrm>
            <a:off x="533400" y="1676400"/>
            <a:ext cx="2438400" cy="609600"/>
          </a:xfrm>
          <a:prstGeom prst="rect">
            <a:avLst/>
          </a:prstGeom>
        </p:spPr>
        <p:txBody>
          <a:bodyPr vert="horz">
            <a:norm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lstStyle>
          <a:p>
            <a:pPr marL="0" indent="0">
              <a:buClr>
                <a:srgbClr val="F3A447"/>
              </a:buClr>
              <a:buFont typeface="Wingdings"/>
              <a:buNone/>
            </a:pPr>
            <a:r>
              <a:rPr lang="fr-FR" dirty="0" smtClean="0">
                <a:latin typeface="Tw Cen MT"/>
              </a:rPr>
              <a:t>Une fonction :</a:t>
            </a:r>
            <a:endParaRPr lang="fr-FR" sz="2600" dirty="0" smtClean="0">
              <a:latin typeface="Tw Cen MT"/>
            </a:endParaRPr>
          </a:p>
        </p:txBody>
      </p:sp>
      <p:sp>
        <p:nvSpPr>
          <p:cNvPr id="6" name="Rectangle 2"/>
          <p:cNvSpPr txBox="1">
            <a:spLocks/>
          </p:cNvSpPr>
          <p:nvPr/>
        </p:nvSpPr>
        <p:spPr>
          <a:xfrm>
            <a:off x="685800" y="3352800"/>
            <a:ext cx="8153400" cy="609600"/>
          </a:xfrm>
          <a:prstGeom prst="rect">
            <a:avLst/>
          </a:prstGeom>
        </p:spPr>
        <p:txBody>
          <a:bodyPr vert="horz">
            <a:norm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lstStyle>
          <a:p>
            <a:pPr marL="0" indent="0">
              <a:buNone/>
            </a:pPr>
            <a:r>
              <a:rPr lang="fr-FR" dirty="0"/>
              <a:t>En saisissant par le </a:t>
            </a:r>
            <a:r>
              <a:rPr lang="fr-FR" dirty="0" smtClean="0"/>
              <a:t>signe égal : </a:t>
            </a:r>
            <a:r>
              <a:rPr lang="fr-FR" b="1" dirty="0">
                <a:solidFill>
                  <a:srgbClr val="FF0000"/>
                </a:solidFill>
              </a:rPr>
              <a:t>=</a:t>
            </a:r>
            <a:endParaRPr lang="fr-FR" b="1" dirty="0">
              <a:solidFill>
                <a:srgbClr val="FF0000"/>
              </a:solidFill>
              <a:effectLst/>
            </a:endParaRPr>
          </a:p>
        </p:txBody>
      </p:sp>
      <p:sp>
        <p:nvSpPr>
          <p:cNvPr id="7" name="Rectangle 2"/>
          <p:cNvSpPr txBox="1">
            <a:spLocks/>
          </p:cNvSpPr>
          <p:nvPr/>
        </p:nvSpPr>
        <p:spPr>
          <a:xfrm>
            <a:off x="685800" y="3865418"/>
            <a:ext cx="8153400" cy="554182"/>
          </a:xfrm>
          <a:prstGeom prst="rect">
            <a:avLst/>
          </a:prstGeom>
        </p:spPr>
        <p:txBody>
          <a:bodyPr vert="horz">
            <a:norm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lstStyle>
          <a:p>
            <a:pPr marL="0" indent="0">
              <a:buNone/>
            </a:pPr>
            <a:r>
              <a:rPr lang="fr-FR" dirty="0"/>
              <a:t>Suivi d’un </a:t>
            </a:r>
            <a:r>
              <a:rPr lang="fr-FR" dirty="0" smtClean="0"/>
              <a:t>mot-clé </a:t>
            </a:r>
            <a:r>
              <a:rPr lang="fr-FR" dirty="0"/>
              <a:t>: le </a:t>
            </a:r>
            <a:r>
              <a:rPr lang="fr-FR" b="1" dirty="0">
                <a:solidFill>
                  <a:srgbClr val="0000FF"/>
                </a:solidFill>
              </a:rPr>
              <a:t>NOM</a:t>
            </a:r>
            <a:r>
              <a:rPr lang="fr-FR" dirty="0"/>
              <a:t> de la fonction</a:t>
            </a:r>
            <a:endParaRPr lang="fr-FR" dirty="0">
              <a:effectLst/>
            </a:endParaRPr>
          </a:p>
        </p:txBody>
      </p:sp>
      <p:sp>
        <p:nvSpPr>
          <p:cNvPr id="8" name="Rectangle 2"/>
          <p:cNvSpPr txBox="1">
            <a:spLocks/>
          </p:cNvSpPr>
          <p:nvPr/>
        </p:nvSpPr>
        <p:spPr>
          <a:xfrm>
            <a:off x="685800" y="4322618"/>
            <a:ext cx="8153400" cy="554182"/>
          </a:xfrm>
          <a:prstGeom prst="rect">
            <a:avLst/>
          </a:prstGeom>
        </p:spPr>
        <p:txBody>
          <a:bodyPr vert="horz">
            <a:norm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lstStyle>
          <a:p>
            <a:pPr marL="0" indent="0">
              <a:buNone/>
            </a:pPr>
            <a:r>
              <a:rPr lang="fr-FR" dirty="0" smtClean="0"/>
              <a:t>..des </a:t>
            </a:r>
            <a:r>
              <a:rPr lang="fr-FR" b="1" dirty="0" smtClean="0"/>
              <a:t>paramètres*</a:t>
            </a:r>
            <a:r>
              <a:rPr lang="fr-FR" dirty="0" smtClean="0"/>
              <a:t> </a:t>
            </a:r>
            <a:r>
              <a:rPr lang="fr-FR" dirty="0"/>
              <a:t>placés entre </a:t>
            </a:r>
            <a:r>
              <a:rPr lang="fr-FR" b="1" dirty="0" smtClean="0">
                <a:solidFill>
                  <a:srgbClr val="008000"/>
                </a:solidFill>
              </a:rPr>
              <a:t>parenthèses ()</a:t>
            </a:r>
            <a:endParaRPr lang="fr-FR" b="1" dirty="0">
              <a:solidFill>
                <a:srgbClr val="008000"/>
              </a:solidFill>
              <a:effectLst/>
            </a:endParaRPr>
          </a:p>
        </p:txBody>
      </p:sp>
      <p:sp>
        <p:nvSpPr>
          <p:cNvPr id="9" name="Rectangle 2"/>
          <p:cNvSpPr txBox="1">
            <a:spLocks/>
          </p:cNvSpPr>
          <p:nvPr/>
        </p:nvSpPr>
        <p:spPr>
          <a:xfrm>
            <a:off x="685800" y="4779818"/>
            <a:ext cx="8153400" cy="554182"/>
          </a:xfrm>
          <a:prstGeom prst="rect">
            <a:avLst/>
          </a:prstGeom>
        </p:spPr>
        <p:txBody>
          <a:bodyPr vert="horz">
            <a:norm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lstStyle>
          <a:p>
            <a:pPr marL="0" indent="0">
              <a:buNone/>
            </a:pPr>
            <a:r>
              <a:rPr lang="fr-FR" dirty="0" smtClean="0"/>
              <a:t>Et séparés par des </a:t>
            </a:r>
            <a:r>
              <a:rPr lang="fr-FR" b="1" dirty="0" smtClean="0">
                <a:solidFill>
                  <a:srgbClr val="EF0CFF"/>
                </a:solidFill>
              </a:rPr>
              <a:t>points-virgules</a:t>
            </a:r>
            <a:r>
              <a:rPr lang="fr-FR" b="1" dirty="0" smtClean="0"/>
              <a:t> </a:t>
            </a:r>
            <a:r>
              <a:rPr lang="fr-FR" b="1" dirty="0" smtClean="0">
                <a:solidFill>
                  <a:srgbClr val="EF0CFF"/>
                </a:solidFill>
              </a:rPr>
              <a:t>;</a:t>
            </a:r>
            <a:endParaRPr lang="fr-FR" b="1" dirty="0">
              <a:solidFill>
                <a:srgbClr val="EF0CFF"/>
              </a:solidFill>
              <a:effectLst/>
            </a:endParaRPr>
          </a:p>
        </p:txBody>
      </p:sp>
      <p:sp>
        <p:nvSpPr>
          <p:cNvPr id="10" name="ZoneTexte 9"/>
          <p:cNvSpPr txBox="1"/>
          <p:nvPr/>
        </p:nvSpPr>
        <p:spPr>
          <a:xfrm>
            <a:off x="2336800" y="5448300"/>
            <a:ext cx="424315" cy="584776"/>
          </a:xfrm>
          <a:prstGeom prst="rect">
            <a:avLst/>
          </a:prstGeom>
          <a:noFill/>
        </p:spPr>
        <p:txBody>
          <a:bodyPr wrap="none" rtlCol="0">
            <a:spAutoFit/>
          </a:bodyPr>
          <a:lstStyle/>
          <a:p>
            <a:r>
              <a:rPr lang="fr-FR" sz="3200" b="1" dirty="0" smtClean="0">
                <a:solidFill>
                  <a:srgbClr val="FF0000"/>
                </a:solidFill>
                <a:latin typeface="Arial"/>
                <a:cs typeface="Arial"/>
              </a:rPr>
              <a:t>=</a:t>
            </a:r>
            <a:endParaRPr lang="fr-FR" sz="3200" b="1" dirty="0">
              <a:solidFill>
                <a:srgbClr val="FF0000"/>
              </a:solidFill>
              <a:latin typeface="Arial"/>
              <a:cs typeface="Arial"/>
            </a:endParaRPr>
          </a:p>
        </p:txBody>
      </p:sp>
      <p:sp>
        <p:nvSpPr>
          <p:cNvPr id="14" name="ZoneTexte 13"/>
          <p:cNvSpPr txBox="1"/>
          <p:nvPr/>
        </p:nvSpPr>
        <p:spPr>
          <a:xfrm>
            <a:off x="2641600" y="5448300"/>
            <a:ext cx="1734970" cy="584776"/>
          </a:xfrm>
          <a:prstGeom prst="rect">
            <a:avLst/>
          </a:prstGeom>
          <a:noFill/>
        </p:spPr>
        <p:txBody>
          <a:bodyPr wrap="none" rtlCol="0">
            <a:spAutoFit/>
          </a:bodyPr>
          <a:lstStyle/>
          <a:p>
            <a:r>
              <a:rPr lang="fr-FR" sz="3200" b="1" dirty="0" smtClean="0">
                <a:solidFill>
                  <a:srgbClr val="0000FF"/>
                </a:solidFill>
                <a:latin typeface="Arial"/>
                <a:cs typeface="Arial"/>
              </a:rPr>
              <a:t>SOMME</a:t>
            </a:r>
            <a:endParaRPr lang="fr-FR" sz="3200" b="1" dirty="0">
              <a:solidFill>
                <a:srgbClr val="0000FF"/>
              </a:solidFill>
              <a:latin typeface="Arial"/>
              <a:cs typeface="Arial"/>
            </a:endParaRPr>
          </a:p>
        </p:txBody>
      </p:sp>
      <p:sp>
        <p:nvSpPr>
          <p:cNvPr id="15" name="ZoneTexte 14"/>
          <p:cNvSpPr txBox="1"/>
          <p:nvPr/>
        </p:nvSpPr>
        <p:spPr>
          <a:xfrm>
            <a:off x="4241800" y="5372100"/>
            <a:ext cx="321322" cy="584776"/>
          </a:xfrm>
          <a:prstGeom prst="rect">
            <a:avLst/>
          </a:prstGeom>
          <a:noFill/>
        </p:spPr>
        <p:txBody>
          <a:bodyPr wrap="none" rtlCol="0">
            <a:spAutoFit/>
          </a:bodyPr>
          <a:lstStyle/>
          <a:p>
            <a:r>
              <a:rPr lang="fr-FR" sz="3200" b="1" dirty="0">
                <a:solidFill>
                  <a:srgbClr val="008000"/>
                </a:solidFill>
                <a:latin typeface="Arial"/>
                <a:cs typeface="Arial"/>
              </a:rPr>
              <a:t>(</a:t>
            </a:r>
          </a:p>
        </p:txBody>
      </p:sp>
      <p:sp>
        <p:nvSpPr>
          <p:cNvPr id="16" name="ZoneTexte 15"/>
          <p:cNvSpPr txBox="1"/>
          <p:nvPr/>
        </p:nvSpPr>
        <p:spPr>
          <a:xfrm>
            <a:off x="4470400" y="5448300"/>
            <a:ext cx="937476" cy="584776"/>
          </a:xfrm>
          <a:prstGeom prst="rect">
            <a:avLst/>
          </a:prstGeom>
          <a:noFill/>
        </p:spPr>
        <p:txBody>
          <a:bodyPr wrap="none" rtlCol="0">
            <a:spAutoFit/>
          </a:bodyPr>
          <a:lstStyle/>
          <a:p>
            <a:r>
              <a:rPr lang="fr-FR" sz="3200" b="1" dirty="0" smtClean="0">
                <a:latin typeface="Arial"/>
                <a:cs typeface="Arial"/>
              </a:rPr>
              <a:t>A12</a:t>
            </a:r>
            <a:endParaRPr lang="fr-FR" sz="3200" b="1" dirty="0">
              <a:latin typeface="Arial"/>
              <a:cs typeface="Arial"/>
            </a:endParaRPr>
          </a:p>
        </p:txBody>
      </p:sp>
      <p:sp>
        <p:nvSpPr>
          <p:cNvPr id="17" name="ZoneTexte 16"/>
          <p:cNvSpPr txBox="1"/>
          <p:nvPr/>
        </p:nvSpPr>
        <p:spPr>
          <a:xfrm>
            <a:off x="5994400" y="5372100"/>
            <a:ext cx="321322" cy="584776"/>
          </a:xfrm>
          <a:prstGeom prst="rect">
            <a:avLst/>
          </a:prstGeom>
          <a:noFill/>
        </p:spPr>
        <p:txBody>
          <a:bodyPr wrap="none" rtlCol="0">
            <a:spAutoFit/>
          </a:bodyPr>
          <a:lstStyle/>
          <a:p>
            <a:r>
              <a:rPr lang="fr-FR" sz="3200" b="1" dirty="0">
                <a:solidFill>
                  <a:srgbClr val="008000"/>
                </a:solidFill>
                <a:latin typeface="Arial"/>
                <a:cs typeface="Arial"/>
              </a:rPr>
              <a:t>)</a:t>
            </a:r>
          </a:p>
        </p:txBody>
      </p:sp>
      <p:sp>
        <p:nvSpPr>
          <p:cNvPr id="18" name="ZoneTexte 17"/>
          <p:cNvSpPr txBox="1"/>
          <p:nvPr/>
        </p:nvSpPr>
        <p:spPr>
          <a:xfrm>
            <a:off x="5712676" y="5448300"/>
            <a:ext cx="412893" cy="584776"/>
          </a:xfrm>
          <a:prstGeom prst="rect">
            <a:avLst/>
          </a:prstGeom>
          <a:noFill/>
        </p:spPr>
        <p:txBody>
          <a:bodyPr wrap="none" rtlCol="0">
            <a:spAutoFit/>
          </a:bodyPr>
          <a:lstStyle/>
          <a:p>
            <a:r>
              <a:rPr lang="fr-FR" sz="3200" b="1" dirty="0" smtClean="0">
                <a:latin typeface="Arial"/>
                <a:cs typeface="Arial"/>
              </a:rPr>
              <a:t>3</a:t>
            </a:r>
            <a:endParaRPr lang="fr-FR" sz="3200" b="1" dirty="0">
              <a:latin typeface="Arial"/>
              <a:cs typeface="Arial"/>
            </a:endParaRPr>
          </a:p>
        </p:txBody>
      </p:sp>
      <p:sp>
        <p:nvSpPr>
          <p:cNvPr id="19" name="ZoneTexte 18"/>
          <p:cNvSpPr txBox="1"/>
          <p:nvPr/>
        </p:nvSpPr>
        <p:spPr>
          <a:xfrm>
            <a:off x="5407876" y="5448300"/>
            <a:ext cx="321322" cy="584776"/>
          </a:xfrm>
          <a:prstGeom prst="rect">
            <a:avLst/>
          </a:prstGeom>
          <a:noFill/>
        </p:spPr>
        <p:txBody>
          <a:bodyPr wrap="none" rtlCol="0">
            <a:spAutoFit/>
          </a:bodyPr>
          <a:lstStyle/>
          <a:p>
            <a:r>
              <a:rPr lang="fr-FR" sz="3200" b="1" dirty="0" smtClean="0">
                <a:solidFill>
                  <a:srgbClr val="EF0CFF"/>
                </a:solidFill>
                <a:latin typeface="Arial"/>
                <a:cs typeface="Arial"/>
              </a:rPr>
              <a:t>;</a:t>
            </a:r>
            <a:endParaRPr lang="fr-FR" sz="3200" b="1" dirty="0">
              <a:solidFill>
                <a:srgbClr val="EF0CFF"/>
              </a:solidFill>
              <a:latin typeface="Arial"/>
              <a:cs typeface="Arial"/>
            </a:endParaRPr>
          </a:p>
        </p:txBody>
      </p:sp>
      <p:sp>
        <p:nvSpPr>
          <p:cNvPr id="11" name="ZoneTexte 10"/>
          <p:cNvSpPr txBox="1"/>
          <p:nvPr/>
        </p:nvSpPr>
        <p:spPr>
          <a:xfrm>
            <a:off x="495300" y="6324600"/>
            <a:ext cx="8095335" cy="461665"/>
          </a:xfrm>
          <a:prstGeom prst="rect">
            <a:avLst/>
          </a:prstGeom>
          <a:noFill/>
        </p:spPr>
        <p:txBody>
          <a:bodyPr wrap="none" rtlCol="0">
            <a:spAutoFit/>
          </a:bodyPr>
          <a:lstStyle/>
          <a:p>
            <a:r>
              <a:rPr lang="fr-FR" sz="2400" dirty="0" smtClean="0"/>
              <a:t>* Le nombre et le type de paramètres dépendent de la fonction.</a:t>
            </a:r>
            <a:endParaRPr lang="fr-FR" sz="24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fade">
                                      <p:cBhvr>
                                        <p:cTn id="17" dur="500"/>
                                        <p:tgtEl>
                                          <p:spTgt spid="6">
                                            <p:txEl>
                                              <p:pRg st="0" end="0"/>
                                            </p:txEl>
                                          </p:spTgt>
                                        </p:tgtEl>
                                      </p:cBhvr>
                                    </p:animEffect>
                                  </p:childTnLst>
                                </p:cTn>
                              </p:par>
                            </p:childTnLst>
                          </p:cTn>
                        </p:par>
                        <p:par>
                          <p:cTn id="18" fill="hold">
                            <p:stCondLst>
                              <p:cond delay="500"/>
                            </p:stCondLst>
                            <p:childTnLst>
                              <p:par>
                                <p:cTn id="19" presetID="22" presetClass="entr" presetSubtype="8" fill="hold" grpId="0" nodeType="after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wipe(left)">
                                      <p:cBhvr>
                                        <p:cTn id="21" dur="10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7">
                                            <p:txEl>
                                              <p:pRg st="0" end="0"/>
                                            </p:txEl>
                                          </p:spTgt>
                                        </p:tgtEl>
                                        <p:attrNameLst>
                                          <p:attrName>style.visibility</p:attrName>
                                        </p:attrNameLst>
                                      </p:cBhvr>
                                      <p:to>
                                        <p:strVal val="visible"/>
                                      </p:to>
                                    </p:set>
                                    <p:animEffect transition="in" filter="fade">
                                      <p:cBhvr>
                                        <p:cTn id="26" dur="500"/>
                                        <p:tgtEl>
                                          <p:spTgt spid="7">
                                            <p:txEl>
                                              <p:pRg st="0" end="0"/>
                                            </p:txEl>
                                          </p:spTgt>
                                        </p:tgtEl>
                                      </p:cBhvr>
                                    </p:animEffect>
                                  </p:childTnLst>
                                </p:cTn>
                              </p:par>
                            </p:childTnLst>
                          </p:cTn>
                        </p:par>
                        <p:par>
                          <p:cTn id="27" fill="hold">
                            <p:stCondLst>
                              <p:cond delay="500"/>
                            </p:stCondLst>
                            <p:childTnLst>
                              <p:par>
                                <p:cTn id="28" presetID="22" presetClass="entr" presetSubtype="8" fill="hold" grpId="0" nodeType="after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wipe(left)">
                                      <p:cBhvr>
                                        <p:cTn id="30" dur="1000"/>
                                        <p:tgtEl>
                                          <p:spTgt spid="14"/>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8">
                                            <p:txEl>
                                              <p:pRg st="0" end="0"/>
                                            </p:txEl>
                                          </p:spTgt>
                                        </p:tgtEl>
                                        <p:attrNameLst>
                                          <p:attrName>style.visibility</p:attrName>
                                        </p:attrNameLst>
                                      </p:cBhvr>
                                      <p:to>
                                        <p:strVal val="visible"/>
                                      </p:to>
                                    </p:set>
                                    <p:animEffect transition="in" filter="fade">
                                      <p:cBhvr>
                                        <p:cTn id="35" dur="500"/>
                                        <p:tgtEl>
                                          <p:spTgt spid="8">
                                            <p:txEl>
                                              <p:pRg st="0" end="0"/>
                                            </p:txEl>
                                          </p:spTgt>
                                        </p:tgtEl>
                                      </p:cBhvr>
                                    </p:animEffect>
                                  </p:childTnLst>
                                </p:cTn>
                              </p:par>
                            </p:childTnLst>
                          </p:cTn>
                        </p:par>
                        <p:par>
                          <p:cTn id="36" fill="hold">
                            <p:stCondLst>
                              <p:cond delay="500"/>
                            </p:stCondLst>
                            <p:childTnLst>
                              <p:par>
                                <p:cTn id="37" presetID="22" presetClass="entr" presetSubtype="8" fill="hold" grpId="0" nodeType="after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wipe(left)">
                                      <p:cBhvr>
                                        <p:cTn id="39" dur="500"/>
                                        <p:tgtEl>
                                          <p:spTgt spid="11"/>
                                        </p:tgtEl>
                                      </p:cBhvr>
                                    </p:animEffect>
                                  </p:childTnLst>
                                </p:cTn>
                              </p:par>
                            </p:childTnLst>
                          </p:cTn>
                        </p:par>
                        <p:par>
                          <p:cTn id="40" fill="hold">
                            <p:stCondLst>
                              <p:cond delay="1000"/>
                            </p:stCondLst>
                            <p:childTnLst>
                              <p:par>
                                <p:cTn id="41" presetID="22" presetClass="entr" presetSubtype="8" fill="hold" grpId="0" nodeType="after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wipe(left)">
                                      <p:cBhvr>
                                        <p:cTn id="43" dur="1000"/>
                                        <p:tgtEl>
                                          <p:spTgt spid="16"/>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wipe(left)">
                                      <p:cBhvr>
                                        <p:cTn id="46" dur="1000"/>
                                        <p:tgtEl>
                                          <p:spTgt spid="18"/>
                                        </p:tgtEl>
                                      </p:cBhvr>
                                    </p:animEffect>
                                  </p:childTnLst>
                                </p:cTn>
                              </p:par>
                            </p:childTnLst>
                          </p:cTn>
                        </p:par>
                        <p:par>
                          <p:cTn id="47" fill="hold">
                            <p:stCondLst>
                              <p:cond delay="2000"/>
                            </p:stCondLst>
                            <p:childTnLst>
                              <p:par>
                                <p:cTn id="48" presetID="49" presetClass="entr" presetSubtype="0" decel="100000" fill="hold" grpId="0" nodeType="afterEffect">
                                  <p:stCondLst>
                                    <p:cond delay="0"/>
                                  </p:stCondLst>
                                  <p:childTnLst>
                                    <p:set>
                                      <p:cBhvr>
                                        <p:cTn id="49" dur="1" fill="hold">
                                          <p:stCondLst>
                                            <p:cond delay="0"/>
                                          </p:stCondLst>
                                        </p:cTn>
                                        <p:tgtEl>
                                          <p:spTgt spid="15"/>
                                        </p:tgtEl>
                                        <p:attrNameLst>
                                          <p:attrName>style.visibility</p:attrName>
                                        </p:attrNameLst>
                                      </p:cBhvr>
                                      <p:to>
                                        <p:strVal val="visible"/>
                                      </p:to>
                                    </p:set>
                                    <p:anim calcmode="lin" valueType="num">
                                      <p:cBhvr>
                                        <p:cTn id="50" dur="500" fill="hold"/>
                                        <p:tgtEl>
                                          <p:spTgt spid="15"/>
                                        </p:tgtEl>
                                        <p:attrNameLst>
                                          <p:attrName>ppt_w</p:attrName>
                                        </p:attrNameLst>
                                      </p:cBhvr>
                                      <p:tavLst>
                                        <p:tav tm="0">
                                          <p:val>
                                            <p:fltVal val="0"/>
                                          </p:val>
                                        </p:tav>
                                        <p:tav tm="100000">
                                          <p:val>
                                            <p:strVal val="#ppt_w"/>
                                          </p:val>
                                        </p:tav>
                                      </p:tavLst>
                                    </p:anim>
                                    <p:anim calcmode="lin" valueType="num">
                                      <p:cBhvr>
                                        <p:cTn id="51" dur="500" fill="hold"/>
                                        <p:tgtEl>
                                          <p:spTgt spid="15"/>
                                        </p:tgtEl>
                                        <p:attrNameLst>
                                          <p:attrName>ppt_h</p:attrName>
                                        </p:attrNameLst>
                                      </p:cBhvr>
                                      <p:tavLst>
                                        <p:tav tm="0">
                                          <p:val>
                                            <p:fltVal val="0"/>
                                          </p:val>
                                        </p:tav>
                                        <p:tav tm="100000">
                                          <p:val>
                                            <p:strVal val="#ppt_h"/>
                                          </p:val>
                                        </p:tav>
                                      </p:tavLst>
                                    </p:anim>
                                    <p:anim calcmode="lin" valueType="num">
                                      <p:cBhvr>
                                        <p:cTn id="52" dur="500" fill="hold"/>
                                        <p:tgtEl>
                                          <p:spTgt spid="15"/>
                                        </p:tgtEl>
                                        <p:attrNameLst>
                                          <p:attrName>style.rotation</p:attrName>
                                        </p:attrNameLst>
                                      </p:cBhvr>
                                      <p:tavLst>
                                        <p:tav tm="0">
                                          <p:val>
                                            <p:fltVal val="360"/>
                                          </p:val>
                                        </p:tav>
                                        <p:tav tm="100000">
                                          <p:val>
                                            <p:fltVal val="0"/>
                                          </p:val>
                                        </p:tav>
                                      </p:tavLst>
                                    </p:anim>
                                    <p:animEffect transition="in" filter="fade">
                                      <p:cBhvr>
                                        <p:cTn id="53" dur="500"/>
                                        <p:tgtEl>
                                          <p:spTgt spid="15"/>
                                        </p:tgtEl>
                                      </p:cBhvr>
                                    </p:animEffect>
                                  </p:childTnLst>
                                </p:cTn>
                              </p:par>
                              <p:par>
                                <p:cTn id="54" presetID="49" presetClass="entr" presetSubtype="0" decel="100000" fill="hold" grpId="0" nodeType="withEffect">
                                  <p:stCondLst>
                                    <p:cond delay="0"/>
                                  </p:stCondLst>
                                  <p:childTnLst>
                                    <p:set>
                                      <p:cBhvr>
                                        <p:cTn id="55" dur="1" fill="hold">
                                          <p:stCondLst>
                                            <p:cond delay="0"/>
                                          </p:stCondLst>
                                        </p:cTn>
                                        <p:tgtEl>
                                          <p:spTgt spid="17"/>
                                        </p:tgtEl>
                                        <p:attrNameLst>
                                          <p:attrName>style.visibility</p:attrName>
                                        </p:attrNameLst>
                                      </p:cBhvr>
                                      <p:to>
                                        <p:strVal val="visible"/>
                                      </p:to>
                                    </p:set>
                                    <p:anim calcmode="lin" valueType="num">
                                      <p:cBhvr>
                                        <p:cTn id="56" dur="500" fill="hold"/>
                                        <p:tgtEl>
                                          <p:spTgt spid="17"/>
                                        </p:tgtEl>
                                        <p:attrNameLst>
                                          <p:attrName>ppt_w</p:attrName>
                                        </p:attrNameLst>
                                      </p:cBhvr>
                                      <p:tavLst>
                                        <p:tav tm="0">
                                          <p:val>
                                            <p:fltVal val="0"/>
                                          </p:val>
                                        </p:tav>
                                        <p:tav tm="100000">
                                          <p:val>
                                            <p:strVal val="#ppt_w"/>
                                          </p:val>
                                        </p:tav>
                                      </p:tavLst>
                                    </p:anim>
                                    <p:anim calcmode="lin" valueType="num">
                                      <p:cBhvr>
                                        <p:cTn id="57" dur="500" fill="hold"/>
                                        <p:tgtEl>
                                          <p:spTgt spid="17"/>
                                        </p:tgtEl>
                                        <p:attrNameLst>
                                          <p:attrName>ppt_h</p:attrName>
                                        </p:attrNameLst>
                                      </p:cBhvr>
                                      <p:tavLst>
                                        <p:tav tm="0">
                                          <p:val>
                                            <p:fltVal val="0"/>
                                          </p:val>
                                        </p:tav>
                                        <p:tav tm="100000">
                                          <p:val>
                                            <p:strVal val="#ppt_h"/>
                                          </p:val>
                                        </p:tav>
                                      </p:tavLst>
                                    </p:anim>
                                    <p:anim calcmode="lin" valueType="num">
                                      <p:cBhvr>
                                        <p:cTn id="58" dur="500" fill="hold"/>
                                        <p:tgtEl>
                                          <p:spTgt spid="17"/>
                                        </p:tgtEl>
                                        <p:attrNameLst>
                                          <p:attrName>style.rotation</p:attrName>
                                        </p:attrNameLst>
                                      </p:cBhvr>
                                      <p:tavLst>
                                        <p:tav tm="0">
                                          <p:val>
                                            <p:fltVal val="360"/>
                                          </p:val>
                                        </p:tav>
                                        <p:tav tm="100000">
                                          <p:val>
                                            <p:fltVal val="0"/>
                                          </p:val>
                                        </p:tav>
                                      </p:tavLst>
                                    </p:anim>
                                    <p:animEffect transition="in" filter="fade">
                                      <p:cBhvr>
                                        <p:cTn id="59" dur="500"/>
                                        <p:tgtEl>
                                          <p:spTgt spid="17"/>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9">
                                            <p:txEl>
                                              <p:pRg st="0" end="0"/>
                                            </p:txEl>
                                          </p:spTgt>
                                        </p:tgtEl>
                                        <p:attrNameLst>
                                          <p:attrName>style.visibility</p:attrName>
                                        </p:attrNameLst>
                                      </p:cBhvr>
                                      <p:to>
                                        <p:strVal val="visible"/>
                                      </p:to>
                                    </p:set>
                                    <p:animEffect transition="in" filter="fade">
                                      <p:cBhvr>
                                        <p:cTn id="64" dur="500"/>
                                        <p:tgtEl>
                                          <p:spTgt spid="9">
                                            <p:txEl>
                                              <p:pRg st="0" end="0"/>
                                            </p:txEl>
                                          </p:spTgt>
                                        </p:tgtEl>
                                      </p:cBhvr>
                                    </p:animEffect>
                                  </p:childTnLst>
                                </p:cTn>
                              </p:par>
                            </p:childTnLst>
                          </p:cTn>
                        </p:par>
                        <p:par>
                          <p:cTn id="65" fill="hold">
                            <p:stCondLst>
                              <p:cond delay="500"/>
                            </p:stCondLst>
                            <p:childTnLst>
                              <p:par>
                                <p:cTn id="66" presetID="42" presetClass="entr" presetSubtype="0" fill="hold" grpId="0" nodeType="afterEffect">
                                  <p:stCondLst>
                                    <p:cond delay="0"/>
                                  </p:stCondLst>
                                  <p:childTnLst>
                                    <p:set>
                                      <p:cBhvr>
                                        <p:cTn id="67" dur="1" fill="hold">
                                          <p:stCondLst>
                                            <p:cond delay="0"/>
                                          </p:stCondLst>
                                        </p:cTn>
                                        <p:tgtEl>
                                          <p:spTgt spid="19"/>
                                        </p:tgtEl>
                                        <p:attrNameLst>
                                          <p:attrName>style.visibility</p:attrName>
                                        </p:attrNameLst>
                                      </p:cBhvr>
                                      <p:to>
                                        <p:strVal val="visible"/>
                                      </p:to>
                                    </p:set>
                                    <p:animEffect transition="in" filter="fade">
                                      <p:cBhvr>
                                        <p:cTn id="68" dur="500"/>
                                        <p:tgtEl>
                                          <p:spTgt spid="19"/>
                                        </p:tgtEl>
                                      </p:cBhvr>
                                    </p:animEffect>
                                    <p:anim calcmode="lin" valueType="num">
                                      <p:cBhvr>
                                        <p:cTn id="69" dur="500" fill="hold"/>
                                        <p:tgtEl>
                                          <p:spTgt spid="19"/>
                                        </p:tgtEl>
                                        <p:attrNameLst>
                                          <p:attrName>ppt_x</p:attrName>
                                        </p:attrNameLst>
                                      </p:cBhvr>
                                      <p:tavLst>
                                        <p:tav tm="0">
                                          <p:val>
                                            <p:strVal val="#ppt_x"/>
                                          </p:val>
                                        </p:tav>
                                        <p:tav tm="100000">
                                          <p:val>
                                            <p:strVal val="#ppt_x"/>
                                          </p:val>
                                        </p:tav>
                                      </p:tavLst>
                                    </p:anim>
                                    <p:anim calcmode="lin" valueType="num">
                                      <p:cBhvr>
                                        <p:cTn id="70" dur="5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4" grpId="0"/>
      <p:bldP spid="15" grpId="0"/>
      <p:bldP spid="16" grpId="0"/>
      <p:bldP spid="17" grpId="0"/>
      <p:bldP spid="18" grpId="0"/>
      <p:bldP spid="19"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fontScale="90000"/>
          </a:bodyPr>
          <a:lstStyle/>
          <a:p>
            <a:pPr algn="l" defTabSz="914400">
              <a:spcBef>
                <a:spcPts val="0"/>
              </a:spcBef>
              <a:buNone/>
            </a:pPr>
            <a:r>
              <a:rPr lang="fr-FR" sz="4400" b="0" i="0" dirty="0" smtClean="0">
                <a:solidFill>
                  <a:srgbClr val="444D26"/>
                </a:solidFill>
                <a:latin typeface="Tw Cen MT"/>
                <a:ea typeface="+mj-ea"/>
                <a:cs typeface="+mj-cs"/>
              </a:rPr>
              <a:t>Fonctions de recherche : </a:t>
            </a:r>
            <a:r>
              <a:rPr lang="fr-FR" sz="4400" b="0" i="0" dirty="0" err="1" smtClean="0">
                <a:solidFill>
                  <a:srgbClr val="444D26"/>
                </a:solidFill>
                <a:latin typeface="Tw Cen MT"/>
                <a:ea typeface="+mj-ea"/>
                <a:cs typeface="+mj-cs"/>
              </a:rPr>
              <a:t>RechercheV</a:t>
            </a:r>
            <a:endParaRPr lang="fr-FR" sz="4400" b="0" i="0" dirty="0">
              <a:solidFill>
                <a:srgbClr val="444D26"/>
              </a:solidFill>
              <a:latin typeface="Tw Cen MT"/>
              <a:ea typeface="+mj-ea"/>
              <a:cs typeface="+mj-cs"/>
            </a:endParaRPr>
          </a:p>
        </p:txBody>
      </p:sp>
      <p:sp>
        <p:nvSpPr>
          <p:cNvPr id="5" name="Rectangle 2"/>
          <p:cNvSpPr txBox="1">
            <a:spLocks/>
          </p:cNvSpPr>
          <p:nvPr/>
        </p:nvSpPr>
        <p:spPr>
          <a:xfrm>
            <a:off x="533400" y="1676400"/>
            <a:ext cx="7924800" cy="990600"/>
          </a:xfrm>
          <a:prstGeom prst="rect">
            <a:avLst/>
          </a:prstGeom>
        </p:spPr>
        <p:txBody>
          <a:bodyPr vert="horz">
            <a:no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lstStyle>
          <a:p>
            <a:pPr marL="0" indent="0" algn="just">
              <a:buClr>
                <a:srgbClr val="F3A447"/>
              </a:buClr>
              <a:buNone/>
            </a:pPr>
            <a:r>
              <a:rPr lang="fr-FR" sz="1200" dirty="0" err="1" smtClean="0">
                <a:latin typeface="Arial"/>
                <a:cs typeface="Arial"/>
              </a:rPr>
              <a:t>RechercheV</a:t>
            </a:r>
            <a:r>
              <a:rPr lang="fr-FR" sz="1200" dirty="0" smtClean="0">
                <a:latin typeface="Arial"/>
                <a:cs typeface="Arial"/>
              </a:rPr>
              <a:t> recherche une donnée dans la première colonne d’une plage(-matrice), </a:t>
            </a:r>
            <a:r>
              <a:rPr lang="fr-FR" sz="1200" dirty="0">
                <a:latin typeface="Arial"/>
                <a:cs typeface="Arial"/>
              </a:rPr>
              <a:t>puis renvoie </a:t>
            </a:r>
            <a:r>
              <a:rPr lang="fr-FR" sz="1200" dirty="0" smtClean="0">
                <a:latin typeface="Arial"/>
                <a:cs typeface="Arial"/>
              </a:rPr>
              <a:t>la </a:t>
            </a:r>
            <a:r>
              <a:rPr lang="fr-FR" sz="1200" dirty="0">
                <a:latin typeface="Arial"/>
                <a:cs typeface="Arial"/>
              </a:rPr>
              <a:t>valeur </a:t>
            </a:r>
            <a:r>
              <a:rPr lang="fr-FR" sz="1200" dirty="0" smtClean="0">
                <a:latin typeface="Arial"/>
                <a:cs typeface="Arial"/>
              </a:rPr>
              <a:t>contenue </a:t>
            </a:r>
            <a:r>
              <a:rPr lang="fr-FR" sz="1200" dirty="0">
                <a:latin typeface="Arial"/>
                <a:cs typeface="Arial"/>
              </a:rPr>
              <a:t>dans </a:t>
            </a:r>
            <a:r>
              <a:rPr lang="fr-FR" sz="1200" dirty="0" smtClean="0">
                <a:latin typeface="Arial"/>
                <a:cs typeface="Arial"/>
              </a:rPr>
              <a:t>une cellule de la </a:t>
            </a:r>
            <a:r>
              <a:rPr lang="fr-FR" sz="1200" dirty="0">
                <a:latin typeface="Arial"/>
                <a:cs typeface="Arial"/>
              </a:rPr>
              <a:t>même </a:t>
            </a:r>
            <a:r>
              <a:rPr lang="fr-FR" sz="1200" dirty="0" smtClean="0">
                <a:latin typeface="Arial"/>
                <a:cs typeface="Arial"/>
              </a:rPr>
              <a:t>ligne, mais qui peut être située dans une autre colonne de cette même plage. Cette fonction admet 4 paramètres : la valeur recherchée, la zone de recherche, le décalage par rapport à la première colonne de la plage et enfin un paramètre indiquant si on recherche la valeur inférieure proche (VRAI) ou la valeur exacte (FAUX).</a:t>
            </a:r>
          </a:p>
        </p:txBody>
      </p:sp>
      <p:graphicFrame>
        <p:nvGraphicFramePr>
          <p:cNvPr id="12" name="Tableau 11"/>
          <p:cNvGraphicFramePr>
            <a:graphicFrameLocks noGrp="1"/>
          </p:cNvGraphicFramePr>
          <p:nvPr>
            <p:extLst>
              <p:ext uri="{D42A27DB-BD31-4B8C-83A1-F6EECF244321}">
                <p14:modId xmlns:p14="http://schemas.microsoft.com/office/powerpoint/2010/main" val="2134728041"/>
              </p:ext>
            </p:extLst>
          </p:nvPr>
        </p:nvGraphicFramePr>
        <p:xfrm>
          <a:off x="1371600" y="3901440"/>
          <a:ext cx="6019800" cy="2194560"/>
        </p:xfrm>
        <a:graphic>
          <a:graphicData uri="http://schemas.openxmlformats.org/drawingml/2006/table">
            <a:tbl>
              <a:tblPr firstRow="1" bandRow="1">
                <a:tableStyleId>{D7AC3CCA-C797-4891-BE02-D94E43425B78}</a:tableStyleId>
              </a:tblPr>
              <a:tblGrid>
                <a:gridCol w="912191"/>
                <a:gridCol w="1107661"/>
                <a:gridCol w="1561548"/>
                <a:gridCol w="1143000"/>
                <a:gridCol w="1295400"/>
              </a:tblGrid>
              <a:tr h="0">
                <a:tc>
                  <a:txBody>
                    <a:bodyPr/>
                    <a:lstStyle/>
                    <a:p>
                      <a:endParaRPr lang="fr-FR" sz="1800" b="0" dirty="0">
                        <a:latin typeface="Arial"/>
                        <a:cs typeface="Arial"/>
                      </a:endParaRPr>
                    </a:p>
                  </a:txBody>
                  <a:tcPr>
                    <a:solidFill>
                      <a:schemeClr val="tx2">
                        <a:lumMod val="20000"/>
                        <a:lumOff val="80000"/>
                      </a:schemeClr>
                    </a:solidFill>
                  </a:tcPr>
                </a:tc>
                <a:tc>
                  <a:txBody>
                    <a:bodyPr/>
                    <a:lstStyle/>
                    <a:p>
                      <a:pPr algn="ctr"/>
                      <a:r>
                        <a:rPr lang="fr-FR" sz="1800" b="0" dirty="0" smtClean="0">
                          <a:latin typeface="Arial"/>
                          <a:cs typeface="Arial"/>
                        </a:rPr>
                        <a:t>E</a:t>
                      </a:r>
                      <a:endParaRPr lang="fr-FR" sz="1800" b="0" dirty="0">
                        <a:latin typeface="Arial"/>
                        <a:cs typeface="Arial"/>
                      </a:endParaRPr>
                    </a:p>
                  </a:txBody>
                  <a:tcPr>
                    <a:solidFill>
                      <a:schemeClr val="tx2">
                        <a:lumMod val="20000"/>
                        <a:lumOff val="80000"/>
                      </a:schemeClr>
                    </a:solidFill>
                  </a:tcPr>
                </a:tc>
                <a:tc>
                  <a:txBody>
                    <a:bodyPr/>
                    <a:lstStyle/>
                    <a:p>
                      <a:pPr algn="ctr"/>
                      <a:r>
                        <a:rPr lang="fr-FR" sz="1800" b="0" dirty="0" smtClean="0">
                          <a:latin typeface="Arial"/>
                          <a:cs typeface="Arial"/>
                        </a:rPr>
                        <a:t>F</a:t>
                      </a:r>
                      <a:endParaRPr lang="fr-FR" sz="1800" b="0" dirty="0">
                        <a:latin typeface="Arial"/>
                        <a:cs typeface="Arial"/>
                      </a:endParaRPr>
                    </a:p>
                  </a:txBody>
                  <a:tcPr>
                    <a:solidFill>
                      <a:schemeClr val="tx2">
                        <a:lumMod val="20000"/>
                        <a:lumOff val="80000"/>
                      </a:schemeClr>
                    </a:solidFill>
                  </a:tcPr>
                </a:tc>
                <a:tc>
                  <a:txBody>
                    <a:bodyPr/>
                    <a:lstStyle/>
                    <a:p>
                      <a:pPr algn="ctr"/>
                      <a:r>
                        <a:rPr lang="fr-FR" sz="1800" b="0" dirty="0" smtClean="0">
                          <a:latin typeface="Arial"/>
                          <a:cs typeface="Arial"/>
                        </a:rPr>
                        <a:t>G</a:t>
                      </a:r>
                      <a:endParaRPr lang="fr-FR" sz="1800" b="0" dirty="0">
                        <a:latin typeface="Arial"/>
                        <a:cs typeface="Arial"/>
                      </a:endParaRPr>
                    </a:p>
                  </a:txBody>
                  <a:tcPr>
                    <a:solidFill>
                      <a:schemeClr val="tx2">
                        <a:lumMod val="20000"/>
                        <a:lumOff val="80000"/>
                      </a:schemeClr>
                    </a:solidFill>
                  </a:tcPr>
                </a:tc>
                <a:tc>
                  <a:txBody>
                    <a:bodyPr/>
                    <a:lstStyle/>
                    <a:p>
                      <a:pPr algn="ctr"/>
                      <a:r>
                        <a:rPr lang="fr-FR" sz="1800" b="0" dirty="0" smtClean="0">
                          <a:latin typeface="Arial"/>
                          <a:cs typeface="Arial"/>
                        </a:rPr>
                        <a:t>H</a:t>
                      </a:r>
                      <a:endParaRPr lang="fr-FR" sz="1800" b="0" dirty="0">
                        <a:latin typeface="Arial"/>
                        <a:cs typeface="Arial"/>
                      </a:endParaRPr>
                    </a:p>
                  </a:txBody>
                  <a:tcPr>
                    <a:solidFill>
                      <a:schemeClr val="tx2">
                        <a:lumMod val="20000"/>
                        <a:lumOff val="80000"/>
                      </a:schemeClr>
                    </a:solidFill>
                  </a:tcPr>
                </a:tc>
              </a:tr>
              <a:tr h="0">
                <a:tc>
                  <a:txBody>
                    <a:bodyPr/>
                    <a:lstStyle/>
                    <a:p>
                      <a:pPr algn="ctr"/>
                      <a:r>
                        <a:rPr lang="fr-FR" sz="1800" dirty="0" smtClean="0">
                          <a:latin typeface="Arial"/>
                          <a:cs typeface="Arial"/>
                        </a:rPr>
                        <a:t>1</a:t>
                      </a:r>
                      <a:endParaRPr lang="fr-FR" sz="1800" dirty="0">
                        <a:solidFill>
                          <a:srgbClr val="0000FF"/>
                        </a:solidFill>
                        <a:latin typeface="Arial"/>
                        <a:cs typeface="Arial"/>
                      </a:endParaRPr>
                    </a:p>
                  </a:txBody>
                  <a:tcPr>
                    <a:solidFill>
                      <a:schemeClr val="tx2">
                        <a:lumMod val="20000"/>
                        <a:lumOff val="80000"/>
                      </a:schemeClr>
                    </a:solidFill>
                  </a:tcPr>
                </a:tc>
                <a:tc>
                  <a:txBody>
                    <a:bodyPr/>
                    <a:lstStyle/>
                    <a:p>
                      <a:pPr algn="ctr"/>
                      <a:r>
                        <a:rPr lang="fr-FR" b="1" dirty="0" smtClean="0"/>
                        <a:t>Nom</a:t>
                      </a:r>
                      <a:endParaRPr lang="fr-FR" b="1" dirty="0"/>
                    </a:p>
                  </a:txBody>
                  <a:tcPr>
                    <a:solidFill>
                      <a:schemeClr val="bg1"/>
                    </a:solidFill>
                  </a:tcPr>
                </a:tc>
                <a:tc>
                  <a:txBody>
                    <a:bodyPr/>
                    <a:lstStyle/>
                    <a:p>
                      <a:pPr algn="ctr"/>
                      <a:r>
                        <a:rPr lang="fr-FR" b="1" dirty="0" smtClean="0"/>
                        <a:t>Prénom</a:t>
                      </a:r>
                      <a:endParaRPr lang="fr-FR" b="1" dirty="0"/>
                    </a:p>
                  </a:txBody>
                  <a:tcPr>
                    <a:solidFill>
                      <a:schemeClr val="bg1"/>
                    </a:solidFill>
                  </a:tcPr>
                </a:tc>
                <a:tc>
                  <a:txBody>
                    <a:bodyPr/>
                    <a:lstStyle/>
                    <a:p>
                      <a:pPr algn="ctr"/>
                      <a:r>
                        <a:rPr lang="fr-FR" b="1" dirty="0" smtClean="0"/>
                        <a:t>Age</a:t>
                      </a:r>
                      <a:endParaRPr lang="fr-FR" b="1" dirty="0"/>
                    </a:p>
                  </a:txBody>
                  <a:tcPr>
                    <a:solidFill>
                      <a:schemeClr val="bg1"/>
                    </a:solidFill>
                  </a:tcPr>
                </a:tc>
                <a:tc>
                  <a:txBody>
                    <a:bodyPr/>
                    <a:lstStyle/>
                    <a:p>
                      <a:endParaRPr lang="fr-FR" dirty="0"/>
                    </a:p>
                  </a:txBody>
                  <a:tcPr>
                    <a:solidFill>
                      <a:schemeClr val="bg1"/>
                    </a:solidFill>
                  </a:tcPr>
                </a:tc>
              </a:tr>
              <a:tr h="0">
                <a:tc>
                  <a:txBody>
                    <a:bodyPr/>
                    <a:lstStyle/>
                    <a:p>
                      <a:pPr algn="ctr"/>
                      <a:r>
                        <a:rPr lang="fr-FR" sz="1800" dirty="0" smtClean="0">
                          <a:latin typeface="Arial"/>
                          <a:cs typeface="Arial"/>
                        </a:rPr>
                        <a:t>2</a:t>
                      </a:r>
                      <a:endParaRPr lang="fr-FR" sz="1800" dirty="0">
                        <a:solidFill>
                          <a:srgbClr val="0000FF"/>
                        </a:solidFill>
                        <a:latin typeface="Arial"/>
                        <a:cs typeface="Arial"/>
                      </a:endParaRPr>
                    </a:p>
                  </a:txBody>
                  <a:tcPr>
                    <a:solidFill>
                      <a:schemeClr val="tx2">
                        <a:lumMod val="20000"/>
                        <a:lumOff val="80000"/>
                      </a:schemeClr>
                    </a:solidFill>
                  </a:tcPr>
                </a:tc>
                <a:tc>
                  <a:txBody>
                    <a:bodyPr/>
                    <a:lstStyle/>
                    <a:p>
                      <a:r>
                        <a:rPr lang="fr-FR" dirty="0" smtClean="0"/>
                        <a:t>EMARD</a:t>
                      </a:r>
                      <a:endParaRPr lang="fr-FR" dirty="0"/>
                    </a:p>
                  </a:txBody>
                  <a:tcPr>
                    <a:solidFill>
                      <a:schemeClr val="bg1"/>
                    </a:solidFill>
                  </a:tcPr>
                </a:tc>
                <a:tc>
                  <a:txBody>
                    <a:bodyPr/>
                    <a:lstStyle/>
                    <a:p>
                      <a:r>
                        <a:rPr lang="fr-FR" dirty="0" smtClean="0"/>
                        <a:t>Pierre</a:t>
                      </a:r>
                      <a:endParaRPr lang="fr-FR" dirty="0"/>
                    </a:p>
                  </a:txBody>
                  <a:tcPr>
                    <a:solidFill>
                      <a:schemeClr val="bg1"/>
                    </a:solidFill>
                  </a:tcPr>
                </a:tc>
                <a:tc>
                  <a:txBody>
                    <a:bodyPr/>
                    <a:lstStyle/>
                    <a:p>
                      <a:pPr algn="r"/>
                      <a:r>
                        <a:rPr lang="fr-FR" dirty="0" smtClean="0"/>
                        <a:t>22</a:t>
                      </a:r>
                      <a:endParaRPr lang="fr-FR" dirty="0"/>
                    </a:p>
                  </a:txBody>
                  <a:tcPr>
                    <a:solidFill>
                      <a:schemeClr val="bg1"/>
                    </a:solidFill>
                  </a:tcPr>
                </a:tc>
                <a:tc>
                  <a:txBody>
                    <a:bodyPr/>
                    <a:lstStyle/>
                    <a:p>
                      <a:endParaRPr lang="fr-FR" dirty="0"/>
                    </a:p>
                  </a:txBody>
                  <a:tcPr>
                    <a:solidFill>
                      <a:schemeClr val="bg1"/>
                    </a:solidFill>
                  </a:tcPr>
                </a:tc>
              </a:tr>
              <a:tr h="0">
                <a:tc>
                  <a:txBody>
                    <a:bodyPr/>
                    <a:lstStyle/>
                    <a:p>
                      <a:pPr algn="ctr"/>
                      <a:r>
                        <a:rPr lang="fr-FR" sz="1800" dirty="0" smtClean="0">
                          <a:latin typeface="Arial"/>
                          <a:cs typeface="Arial"/>
                        </a:rPr>
                        <a:t>3</a:t>
                      </a:r>
                      <a:endParaRPr lang="fr-FR" sz="1800" dirty="0">
                        <a:solidFill>
                          <a:srgbClr val="0000FF"/>
                        </a:solidFill>
                        <a:latin typeface="Arial"/>
                        <a:cs typeface="Arial"/>
                      </a:endParaRPr>
                    </a:p>
                  </a:txBody>
                  <a:tcPr>
                    <a:solidFill>
                      <a:schemeClr val="tx2">
                        <a:lumMod val="20000"/>
                        <a:lumOff val="80000"/>
                      </a:schemeClr>
                    </a:solidFill>
                  </a:tcPr>
                </a:tc>
                <a:tc>
                  <a:txBody>
                    <a:bodyPr/>
                    <a:lstStyle/>
                    <a:p>
                      <a:r>
                        <a:rPr lang="fr-FR" dirty="0" smtClean="0"/>
                        <a:t>TOUS</a:t>
                      </a:r>
                      <a:endParaRPr lang="fr-FR" dirty="0"/>
                    </a:p>
                  </a:txBody>
                  <a:tcPr>
                    <a:solidFill>
                      <a:schemeClr val="bg1"/>
                    </a:solidFill>
                  </a:tcPr>
                </a:tc>
                <a:tc>
                  <a:txBody>
                    <a:bodyPr/>
                    <a:lstStyle/>
                    <a:p>
                      <a:r>
                        <a:rPr lang="fr-FR" dirty="0" smtClean="0"/>
                        <a:t>Sébastien</a:t>
                      </a:r>
                      <a:endParaRPr lang="fr-FR" dirty="0"/>
                    </a:p>
                  </a:txBody>
                  <a:tcPr>
                    <a:solidFill>
                      <a:schemeClr val="bg1"/>
                    </a:solidFill>
                  </a:tcPr>
                </a:tc>
                <a:tc>
                  <a:txBody>
                    <a:bodyPr/>
                    <a:lstStyle/>
                    <a:p>
                      <a:pPr algn="r"/>
                      <a:r>
                        <a:rPr lang="fr-FR" dirty="0" smtClean="0"/>
                        <a:t>34</a:t>
                      </a:r>
                      <a:endParaRPr lang="fr-FR" dirty="0"/>
                    </a:p>
                  </a:txBody>
                  <a:tcPr>
                    <a:solidFill>
                      <a:schemeClr val="bg1"/>
                    </a:solidFill>
                  </a:tcPr>
                </a:tc>
                <a:tc>
                  <a:txBody>
                    <a:bodyPr/>
                    <a:lstStyle/>
                    <a:p>
                      <a:endParaRPr lang="fr-FR" dirty="0"/>
                    </a:p>
                  </a:txBody>
                  <a:tcPr>
                    <a:solidFill>
                      <a:schemeClr val="bg1"/>
                    </a:solidFill>
                  </a:tcPr>
                </a:tc>
              </a:tr>
              <a:tr h="0">
                <a:tc>
                  <a:txBody>
                    <a:bodyPr/>
                    <a:lstStyle/>
                    <a:p>
                      <a:pPr algn="ctr"/>
                      <a:r>
                        <a:rPr lang="fr-FR" sz="1800" dirty="0" smtClean="0">
                          <a:latin typeface="Arial"/>
                          <a:cs typeface="Arial"/>
                        </a:rPr>
                        <a:t>4</a:t>
                      </a:r>
                      <a:endParaRPr lang="fr-FR" sz="1800" dirty="0">
                        <a:solidFill>
                          <a:srgbClr val="0000FF"/>
                        </a:solidFill>
                        <a:latin typeface="Arial"/>
                        <a:cs typeface="Arial"/>
                      </a:endParaRPr>
                    </a:p>
                  </a:txBody>
                  <a:tcPr>
                    <a:solidFill>
                      <a:schemeClr val="tx2">
                        <a:lumMod val="20000"/>
                        <a:lumOff val="80000"/>
                      </a:schemeClr>
                    </a:solidFill>
                  </a:tcPr>
                </a:tc>
                <a:tc>
                  <a:txBody>
                    <a:bodyPr/>
                    <a:lstStyle/>
                    <a:p>
                      <a:r>
                        <a:rPr lang="fr-FR" dirty="0" smtClean="0"/>
                        <a:t>FURY</a:t>
                      </a:r>
                      <a:endParaRPr lang="fr-FR" dirty="0"/>
                    </a:p>
                  </a:txBody>
                  <a:tcPr>
                    <a:solidFill>
                      <a:schemeClr val="bg1"/>
                    </a:solidFill>
                  </a:tcPr>
                </a:tc>
                <a:tc>
                  <a:txBody>
                    <a:bodyPr/>
                    <a:lstStyle/>
                    <a:p>
                      <a:r>
                        <a:rPr lang="fr-FR" dirty="0" smtClean="0"/>
                        <a:t>Alain</a:t>
                      </a:r>
                      <a:endParaRPr lang="fr-FR" dirty="0"/>
                    </a:p>
                  </a:txBody>
                  <a:tcPr>
                    <a:solidFill>
                      <a:schemeClr val="bg1"/>
                    </a:solidFill>
                  </a:tcPr>
                </a:tc>
                <a:tc>
                  <a:txBody>
                    <a:bodyPr/>
                    <a:lstStyle/>
                    <a:p>
                      <a:pPr algn="r"/>
                      <a:r>
                        <a:rPr lang="fr-FR" dirty="0" smtClean="0"/>
                        <a:t>45</a:t>
                      </a:r>
                      <a:endParaRPr lang="fr-FR" dirty="0"/>
                    </a:p>
                  </a:txBody>
                  <a:tcPr>
                    <a:solidFill>
                      <a:schemeClr val="bg1"/>
                    </a:solidFill>
                  </a:tcPr>
                </a:tc>
                <a:tc>
                  <a:txBody>
                    <a:bodyPr/>
                    <a:lstStyle/>
                    <a:p>
                      <a:endParaRPr lang="fr-FR" dirty="0"/>
                    </a:p>
                  </a:txBody>
                  <a:tcPr>
                    <a:solidFill>
                      <a:schemeClr val="bg1"/>
                    </a:solidFill>
                  </a:tcPr>
                </a:tc>
              </a:tr>
              <a:tr h="0">
                <a:tc>
                  <a:txBody>
                    <a:bodyPr/>
                    <a:lstStyle/>
                    <a:p>
                      <a:pPr algn="ctr"/>
                      <a:r>
                        <a:rPr lang="fr-FR" sz="1800" dirty="0" smtClean="0">
                          <a:solidFill>
                            <a:schemeClr val="tx1"/>
                          </a:solidFill>
                          <a:latin typeface="Arial"/>
                          <a:cs typeface="Arial"/>
                        </a:rPr>
                        <a:t>5</a:t>
                      </a:r>
                      <a:endParaRPr lang="fr-FR" sz="1800" dirty="0">
                        <a:solidFill>
                          <a:schemeClr val="tx1"/>
                        </a:solidFill>
                        <a:latin typeface="Arial"/>
                        <a:cs typeface="Arial"/>
                      </a:endParaRPr>
                    </a:p>
                  </a:txBody>
                  <a:tcPr>
                    <a:solidFill>
                      <a:schemeClr val="tx2">
                        <a:lumMod val="20000"/>
                        <a:lumOff val="80000"/>
                      </a:schemeClr>
                    </a:solidFill>
                  </a:tcPr>
                </a:tc>
                <a:tc>
                  <a:txBody>
                    <a:bodyPr/>
                    <a:lstStyle/>
                    <a:p>
                      <a:endParaRPr lang="fr-FR" dirty="0"/>
                    </a:p>
                  </a:txBody>
                  <a:tcPr>
                    <a:solidFill>
                      <a:schemeClr val="bg1"/>
                    </a:solidFill>
                  </a:tcPr>
                </a:tc>
                <a:tc>
                  <a:txBody>
                    <a:bodyPr/>
                    <a:lstStyle/>
                    <a:p>
                      <a:endParaRPr lang="fr-FR" dirty="0"/>
                    </a:p>
                  </a:txBody>
                  <a:tcPr>
                    <a:solidFill>
                      <a:schemeClr val="bg1"/>
                    </a:solidFill>
                  </a:tcPr>
                </a:tc>
                <a:tc>
                  <a:txBody>
                    <a:bodyPr/>
                    <a:lstStyle/>
                    <a:p>
                      <a:pPr algn="r"/>
                      <a:endParaRPr lang="fr-FR" dirty="0"/>
                    </a:p>
                  </a:txBody>
                  <a:tcPr>
                    <a:solidFill>
                      <a:schemeClr val="bg1"/>
                    </a:solidFill>
                  </a:tcPr>
                </a:tc>
                <a:tc>
                  <a:txBody>
                    <a:bodyPr/>
                    <a:lstStyle/>
                    <a:p>
                      <a:pPr algn="r"/>
                      <a:endParaRPr lang="fr-FR" dirty="0"/>
                    </a:p>
                  </a:txBody>
                  <a:tcPr>
                    <a:solidFill>
                      <a:schemeClr val="bg1"/>
                    </a:solidFill>
                  </a:tcPr>
                </a:tc>
              </a:tr>
            </a:tbl>
          </a:graphicData>
        </a:graphic>
      </p:graphicFrame>
      <p:sp>
        <p:nvSpPr>
          <p:cNvPr id="13" name="ZoneTexte 12"/>
          <p:cNvSpPr txBox="1"/>
          <p:nvPr/>
        </p:nvSpPr>
        <p:spPr>
          <a:xfrm>
            <a:off x="838200" y="2895600"/>
            <a:ext cx="6251343" cy="369332"/>
          </a:xfrm>
          <a:prstGeom prst="rect">
            <a:avLst/>
          </a:prstGeom>
          <a:noFill/>
        </p:spPr>
        <p:txBody>
          <a:bodyPr wrap="none" rtlCol="0">
            <a:spAutoFit/>
          </a:bodyPr>
          <a:lstStyle/>
          <a:p>
            <a:r>
              <a:rPr lang="fr-FR" dirty="0" smtClean="0">
                <a:latin typeface="Arial"/>
                <a:cs typeface="Arial"/>
              </a:rPr>
              <a:t>Exemple : (H5)= </a:t>
            </a:r>
            <a:r>
              <a:rPr lang="fr-FR" dirty="0" err="1" smtClean="0">
                <a:latin typeface="Arial"/>
                <a:cs typeface="Arial"/>
              </a:rPr>
              <a:t>RechercheV</a:t>
            </a:r>
            <a:r>
              <a:rPr lang="fr-FR" dirty="0" smtClean="0">
                <a:latin typeface="Arial"/>
                <a:cs typeface="Arial"/>
              </a:rPr>
              <a:t>(</a:t>
            </a:r>
            <a:r>
              <a:rPr lang="fr-FR" dirty="0" smtClean="0"/>
              <a:t> </a:t>
            </a:r>
            <a:r>
              <a:rPr lang="fr-FR" dirty="0"/>
              <a:t> </a:t>
            </a:r>
            <a:r>
              <a:rPr lang="fr-FR" dirty="0" smtClean="0"/>
              <a:t>"</a:t>
            </a:r>
            <a:r>
              <a:rPr lang="fr-FR" dirty="0"/>
              <a:t>EMARD</a:t>
            </a:r>
            <a:r>
              <a:rPr lang="fr-FR" dirty="0" smtClean="0"/>
              <a:t>" ; E2:G4</a:t>
            </a:r>
            <a:r>
              <a:rPr lang="fr-FR" dirty="0"/>
              <a:t> </a:t>
            </a:r>
            <a:r>
              <a:rPr lang="fr-FR" dirty="0" smtClean="0"/>
              <a:t>; 3</a:t>
            </a:r>
            <a:r>
              <a:rPr lang="fr-FR" dirty="0"/>
              <a:t> </a:t>
            </a:r>
            <a:r>
              <a:rPr lang="fr-FR" dirty="0" smtClean="0"/>
              <a:t>; FAUX)</a:t>
            </a:r>
            <a:endParaRPr lang="fr-FR" dirty="0">
              <a:latin typeface="Arial"/>
              <a:cs typeface="Arial"/>
            </a:endParaRPr>
          </a:p>
        </p:txBody>
      </p:sp>
      <p:sp>
        <p:nvSpPr>
          <p:cNvPr id="20" name="Rectangle 19"/>
          <p:cNvSpPr/>
          <p:nvPr/>
        </p:nvSpPr>
        <p:spPr>
          <a:xfrm>
            <a:off x="2286000" y="4648200"/>
            <a:ext cx="3822700" cy="1041400"/>
          </a:xfrm>
          <a:prstGeom prst="rect">
            <a:avLst/>
          </a:prstGeom>
          <a:solidFill>
            <a:srgbClr val="FF6600">
              <a:alpha val="14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 name="Rectangle à coins arrondis 20"/>
          <p:cNvSpPr/>
          <p:nvPr/>
        </p:nvSpPr>
        <p:spPr>
          <a:xfrm>
            <a:off x="2336800" y="4660900"/>
            <a:ext cx="1009650" cy="304800"/>
          </a:xfrm>
          <a:prstGeom prst="roundRect">
            <a:avLst/>
          </a:prstGeom>
          <a:noFill/>
          <a:ln w="28575" cmpd="sng">
            <a:solidFill>
              <a:srgbClr val="3366FF"/>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fr-FR">
              <a:noFill/>
            </a:endParaRPr>
          </a:p>
        </p:txBody>
      </p:sp>
      <p:sp>
        <p:nvSpPr>
          <p:cNvPr id="22" name="ZoneTexte 21"/>
          <p:cNvSpPr txBox="1"/>
          <p:nvPr/>
        </p:nvSpPr>
        <p:spPr>
          <a:xfrm>
            <a:off x="6952007" y="5726668"/>
            <a:ext cx="439393" cy="369332"/>
          </a:xfrm>
          <a:prstGeom prst="rect">
            <a:avLst/>
          </a:prstGeom>
          <a:noFill/>
        </p:spPr>
        <p:txBody>
          <a:bodyPr wrap="none" rtlCol="0">
            <a:spAutoFit/>
          </a:bodyPr>
          <a:lstStyle/>
          <a:p>
            <a:r>
              <a:rPr lang="fr-FR" b="1" dirty="0" smtClean="0"/>
              <a:t>22</a:t>
            </a:r>
            <a:endParaRPr lang="fr-FR" b="1" dirty="0"/>
          </a:p>
        </p:txBody>
      </p:sp>
      <p:sp>
        <p:nvSpPr>
          <p:cNvPr id="9" name="Rectangle 8"/>
          <p:cNvSpPr/>
          <p:nvPr/>
        </p:nvSpPr>
        <p:spPr>
          <a:xfrm>
            <a:off x="5099050" y="2933700"/>
            <a:ext cx="660400" cy="317500"/>
          </a:xfrm>
          <a:prstGeom prst="rect">
            <a:avLst/>
          </a:prstGeom>
          <a:solidFill>
            <a:srgbClr val="FF6600">
              <a:alpha val="14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 name="Rectangle à coins arrondis 9"/>
          <p:cNvSpPr/>
          <p:nvPr/>
        </p:nvSpPr>
        <p:spPr>
          <a:xfrm>
            <a:off x="4037330" y="2959100"/>
            <a:ext cx="1005840" cy="304800"/>
          </a:xfrm>
          <a:prstGeom prst="roundRect">
            <a:avLst/>
          </a:prstGeom>
          <a:noFill/>
          <a:ln w="28575" cmpd="sng">
            <a:solidFill>
              <a:srgbClr val="3366FF"/>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fr-FR">
              <a:noFill/>
            </a:endParaRPr>
          </a:p>
        </p:txBody>
      </p:sp>
      <p:sp>
        <p:nvSpPr>
          <p:cNvPr id="3" name="ZoneTexte 2"/>
          <p:cNvSpPr txBox="1"/>
          <p:nvPr/>
        </p:nvSpPr>
        <p:spPr>
          <a:xfrm>
            <a:off x="2705100" y="3505200"/>
            <a:ext cx="312030" cy="369332"/>
          </a:xfrm>
          <a:prstGeom prst="rect">
            <a:avLst/>
          </a:prstGeom>
          <a:noFill/>
          <a:ln w="19050" cmpd="sng">
            <a:solidFill>
              <a:srgbClr val="FF0000"/>
            </a:solidFill>
          </a:ln>
        </p:spPr>
        <p:style>
          <a:lnRef idx="1">
            <a:schemeClr val="accent4"/>
          </a:lnRef>
          <a:fillRef idx="2">
            <a:schemeClr val="accent4"/>
          </a:fillRef>
          <a:effectRef idx="1">
            <a:schemeClr val="accent4"/>
          </a:effectRef>
          <a:fontRef idx="minor">
            <a:schemeClr val="dk1"/>
          </a:fontRef>
        </p:style>
        <p:txBody>
          <a:bodyPr wrap="none" rtlCol="0">
            <a:spAutoFit/>
          </a:bodyPr>
          <a:lstStyle/>
          <a:p>
            <a:pPr algn="ctr"/>
            <a:r>
              <a:rPr lang="fr-FR" b="1" dirty="0" smtClean="0"/>
              <a:t>1</a:t>
            </a:r>
            <a:endParaRPr lang="fr-FR" b="1" dirty="0"/>
          </a:p>
        </p:txBody>
      </p:sp>
      <p:sp>
        <p:nvSpPr>
          <p:cNvPr id="14" name="ZoneTexte 13"/>
          <p:cNvSpPr txBox="1"/>
          <p:nvPr/>
        </p:nvSpPr>
        <p:spPr>
          <a:xfrm>
            <a:off x="4010299" y="3505200"/>
            <a:ext cx="307183" cy="369332"/>
          </a:xfrm>
          <a:prstGeom prst="rect">
            <a:avLst/>
          </a:prstGeom>
          <a:noFill/>
          <a:ln>
            <a:noFill/>
          </a:ln>
        </p:spPr>
        <p:style>
          <a:lnRef idx="1">
            <a:schemeClr val="accent4"/>
          </a:lnRef>
          <a:fillRef idx="2">
            <a:schemeClr val="accent4"/>
          </a:fillRef>
          <a:effectRef idx="1">
            <a:schemeClr val="accent4"/>
          </a:effectRef>
          <a:fontRef idx="minor">
            <a:schemeClr val="dk1"/>
          </a:fontRef>
        </p:style>
        <p:txBody>
          <a:bodyPr wrap="none" rtlCol="0">
            <a:spAutoFit/>
          </a:bodyPr>
          <a:lstStyle>
            <a:defPPr>
              <a:defRPr lang="en-US"/>
            </a:defPPr>
            <a:lvl1pPr>
              <a:defRPr b="1">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fr-FR" dirty="0"/>
              <a:t>2</a:t>
            </a:r>
          </a:p>
        </p:txBody>
      </p:sp>
      <p:sp>
        <p:nvSpPr>
          <p:cNvPr id="15" name="ZoneTexte 14"/>
          <p:cNvSpPr txBox="1"/>
          <p:nvPr/>
        </p:nvSpPr>
        <p:spPr>
          <a:xfrm>
            <a:off x="5372100" y="3505200"/>
            <a:ext cx="307183" cy="369332"/>
          </a:xfrm>
          <a:prstGeom prst="rect">
            <a:avLst/>
          </a:prstGeom>
          <a:noFill/>
          <a:ln w="19050" cmpd="sng">
            <a:noFill/>
          </a:ln>
        </p:spPr>
        <p:style>
          <a:lnRef idx="1">
            <a:schemeClr val="accent4"/>
          </a:lnRef>
          <a:fillRef idx="2">
            <a:schemeClr val="accent4"/>
          </a:fillRef>
          <a:effectRef idx="1">
            <a:schemeClr val="accent4"/>
          </a:effectRef>
          <a:fontRef idx="minor">
            <a:schemeClr val="dk1"/>
          </a:fontRef>
        </p:style>
        <p:txBody>
          <a:bodyPr wrap="none" rtlCol="0">
            <a:spAutoFit/>
          </a:bodyPr>
          <a:lstStyle>
            <a:defPPr>
              <a:defRPr lang="en-US"/>
            </a:defPPr>
            <a:lvl1pPr algn="ctr">
              <a:defRPr b="1">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fr-FR" dirty="0"/>
              <a:t>3</a:t>
            </a:r>
          </a:p>
        </p:txBody>
      </p:sp>
      <p:sp>
        <p:nvSpPr>
          <p:cNvPr id="4" name="Ellipse 3"/>
          <p:cNvSpPr/>
          <p:nvPr/>
        </p:nvSpPr>
        <p:spPr>
          <a:xfrm>
            <a:off x="5801066" y="2936592"/>
            <a:ext cx="335868" cy="324417"/>
          </a:xfrm>
          <a:prstGeom prst="ellipse">
            <a:avLst/>
          </a:prstGeom>
          <a:solidFill>
            <a:schemeClr val="accent1">
              <a:alpha val="0"/>
            </a:schemeClr>
          </a:solidFill>
          <a:ln w="1905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 name="Ellipse 15"/>
          <p:cNvSpPr/>
          <p:nvPr/>
        </p:nvSpPr>
        <p:spPr>
          <a:xfrm>
            <a:off x="5358682" y="3546192"/>
            <a:ext cx="335869" cy="324417"/>
          </a:xfrm>
          <a:prstGeom prst="ellipse">
            <a:avLst/>
          </a:prstGeom>
          <a:solidFill>
            <a:schemeClr val="accent1">
              <a:alpha val="0"/>
            </a:schemeClr>
          </a:solidFill>
          <a:ln w="1905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7" name="Connecteur droit avec flèche 6"/>
          <p:cNvCxnSpPr>
            <a:stCxn id="10" idx="2"/>
            <a:endCxn id="21" idx="0"/>
          </p:cNvCxnSpPr>
          <p:nvPr/>
        </p:nvCxnSpPr>
        <p:spPr>
          <a:xfrm flipH="1">
            <a:off x="2841625" y="3263900"/>
            <a:ext cx="1698625" cy="1397000"/>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11" name="Connecteur droit avec flèche 10"/>
          <p:cNvCxnSpPr>
            <a:stCxn id="9" idx="2"/>
          </p:cNvCxnSpPr>
          <p:nvPr/>
        </p:nvCxnSpPr>
        <p:spPr>
          <a:xfrm flipH="1">
            <a:off x="4184650" y="3251200"/>
            <a:ext cx="1244600" cy="1346200"/>
          </a:xfrm>
          <a:prstGeom prst="straightConnector1">
            <a:avLst/>
          </a:prstGeom>
          <a:ln>
            <a:solidFill>
              <a:schemeClr val="accent2">
                <a:lumMod val="40000"/>
                <a:lumOff val="6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18" name="Connecteur droit avec flèche 17"/>
          <p:cNvCxnSpPr>
            <a:stCxn id="4" idx="4"/>
            <a:endCxn id="16" idx="7"/>
          </p:cNvCxnSpPr>
          <p:nvPr/>
        </p:nvCxnSpPr>
        <p:spPr>
          <a:xfrm flipH="1">
            <a:off x="5645364" y="3261009"/>
            <a:ext cx="323636" cy="332693"/>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25" name="Rectangle à coins arrondis 24"/>
          <p:cNvSpPr/>
          <p:nvPr/>
        </p:nvSpPr>
        <p:spPr>
          <a:xfrm>
            <a:off x="4959350" y="4641850"/>
            <a:ext cx="1123950" cy="342900"/>
          </a:xfrm>
          <a:prstGeom prst="roundRect">
            <a:avLst/>
          </a:prstGeom>
          <a:noFill/>
          <a:ln w="28575"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27" name="Connecteur droit avec flèche 26"/>
          <p:cNvCxnSpPr>
            <a:stCxn id="21" idx="3"/>
            <a:endCxn id="25" idx="1"/>
          </p:cNvCxnSpPr>
          <p:nvPr/>
        </p:nvCxnSpPr>
        <p:spPr>
          <a:xfrm>
            <a:off x="3346450" y="4813300"/>
            <a:ext cx="1612900" cy="0"/>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29" name="Connecteur droit avec flèche 28"/>
          <p:cNvCxnSpPr>
            <a:stCxn id="16" idx="4"/>
            <a:endCxn id="25" idx="0"/>
          </p:cNvCxnSpPr>
          <p:nvPr/>
        </p:nvCxnSpPr>
        <p:spPr>
          <a:xfrm flipH="1">
            <a:off x="5521325" y="3870609"/>
            <a:ext cx="5292" cy="771241"/>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2472554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1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up)">
                                      <p:cBhvr>
                                        <p:cTn id="16" dur="2000"/>
                                        <p:tgtEl>
                                          <p:spTgt spid="11"/>
                                        </p:tgtEl>
                                      </p:cBhvr>
                                    </p:animEffect>
                                  </p:childTnLst>
                                </p:cTn>
                              </p:par>
                            </p:childTnLst>
                          </p:cTn>
                        </p:par>
                        <p:par>
                          <p:cTn id="17" fill="hold">
                            <p:stCondLst>
                              <p:cond delay="3000"/>
                            </p:stCondLst>
                            <p:childTnLst>
                              <p:par>
                                <p:cTn id="18" presetID="10"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1000"/>
                                        <p:tgtEl>
                                          <p:spTgt spid="10"/>
                                        </p:tgtEl>
                                      </p:cBhvr>
                                    </p:animEffect>
                                  </p:childTnLst>
                                </p:cTn>
                              </p:par>
                            </p:childTnLst>
                          </p:cTn>
                        </p:par>
                        <p:par>
                          <p:cTn id="26" fill="hold">
                            <p:stCondLst>
                              <p:cond delay="1000"/>
                            </p:stCondLst>
                            <p:childTnLst>
                              <p:par>
                                <p:cTn id="27" presetID="22" presetClass="entr" presetSubtype="1" fill="hold" nodeType="after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up)">
                                      <p:cBhvr>
                                        <p:cTn id="29" dur="1000"/>
                                        <p:tgtEl>
                                          <p:spTgt spid="7"/>
                                        </p:tgtEl>
                                      </p:cBhvr>
                                    </p:animEffect>
                                  </p:childTnLst>
                                </p:cTn>
                              </p:par>
                            </p:childTnLst>
                          </p:cTn>
                        </p:par>
                        <p:par>
                          <p:cTn id="30" fill="hold">
                            <p:stCondLst>
                              <p:cond delay="2000"/>
                            </p:stCondLst>
                            <p:childTnLst>
                              <p:par>
                                <p:cTn id="31" presetID="10" presetClass="entr" presetSubtype="0" fill="hold" grpId="0" nodeType="afterEffect">
                                  <p:stCondLst>
                                    <p:cond delay="0"/>
                                  </p:stCondLst>
                                  <p:childTnLst>
                                    <p:set>
                                      <p:cBhvr>
                                        <p:cTn id="32" dur="1" fill="hold">
                                          <p:stCondLst>
                                            <p:cond delay="0"/>
                                          </p:stCondLst>
                                        </p:cTn>
                                        <p:tgtEl>
                                          <p:spTgt spid="21"/>
                                        </p:tgtEl>
                                        <p:attrNameLst>
                                          <p:attrName>style.visibility</p:attrName>
                                        </p:attrNameLst>
                                      </p:cBhvr>
                                      <p:to>
                                        <p:strVal val="visible"/>
                                      </p:to>
                                    </p:set>
                                    <p:animEffect transition="in" filter="fade">
                                      <p:cBhvr>
                                        <p:cTn id="33" dur="1000"/>
                                        <p:tgtEl>
                                          <p:spTgt spid="21"/>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4"/>
                                        </p:tgtEl>
                                        <p:attrNameLst>
                                          <p:attrName>style.visibility</p:attrName>
                                        </p:attrNameLst>
                                      </p:cBhvr>
                                      <p:to>
                                        <p:strVal val="visible"/>
                                      </p:to>
                                    </p:set>
                                    <p:animEffect transition="in" filter="fade">
                                      <p:cBhvr>
                                        <p:cTn id="38" dur="1000"/>
                                        <p:tgtEl>
                                          <p:spTgt spid="4"/>
                                        </p:tgtEl>
                                      </p:cBhvr>
                                    </p:animEffect>
                                  </p:childTnLst>
                                </p:cTn>
                              </p:par>
                            </p:childTnLst>
                          </p:cTn>
                        </p:par>
                        <p:par>
                          <p:cTn id="39" fill="hold">
                            <p:stCondLst>
                              <p:cond delay="1000"/>
                            </p:stCondLst>
                            <p:childTnLst>
                              <p:par>
                                <p:cTn id="40" presetID="9" presetClass="exit" presetSubtype="0" fill="hold" nodeType="afterEffect">
                                  <p:stCondLst>
                                    <p:cond delay="0"/>
                                  </p:stCondLst>
                                  <p:childTnLst>
                                    <p:animEffect transition="out" filter="dissolve">
                                      <p:cBhvr>
                                        <p:cTn id="41" dur="500"/>
                                        <p:tgtEl>
                                          <p:spTgt spid="7"/>
                                        </p:tgtEl>
                                      </p:cBhvr>
                                    </p:animEffect>
                                    <p:set>
                                      <p:cBhvr>
                                        <p:cTn id="42" dur="1" fill="hold">
                                          <p:stCondLst>
                                            <p:cond delay="499"/>
                                          </p:stCondLst>
                                        </p:cTn>
                                        <p:tgtEl>
                                          <p:spTgt spid="7"/>
                                        </p:tgtEl>
                                        <p:attrNameLst>
                                          <p:attrName>style.visibility</p:attrName>
                                        </p:attrNameLst>
                                      </p:cBhvr>
                                      <p:to>
                                        <p:strVal val="hidden"/>
                                      </p:to>
                                    </p:set>
                                  </p:childTnLst>
                                </p:cTn>
                              </p:par>
                              <p:par>
                                <p:cTn id="43" presetID="9" presetClass="exit" presetSubtype="0" fill="hold" nodeType="withEffect">
                                  <p:stCondLst>
                                    <p:cond delay="0"/>
                                  </p:stCondLst>
                                  <p:childTnLst>
                                    <p:animEffect transition="out" filter="dissolve">
                                      <p:cBhvr>
                                        <p:cTn id="44" dur="500"/>
                                        <p:tgtEl>
                                          <p:spTgt spid="11"/>
                                        </p:tgtEl>
                                      </p:cBhvr>
                                    </p:animEffect>
                                    <p:set>
                                      <p:cBhvr>
                                        <p:cTn id="45" dur="1" fill="hold">
                                          <p:stCondLst>
                                            <p:cond delay="499"/>
                                          </p:stCondLst>
                                        </p:cTn>
                                        <p:tgtEl>
                                          <p:spTgt spid="11"/>
                                        </p:tgtEl>
                                        <p:attrNameLst>
                                          <p:attrName>style.visibility</p:attrName>
                                        </p:attrNameLst>
                                      </p:cBhvr>
                                      <p:to>
                                        <p:strVal val="hidden"/>
                                      </p:to>
                                    </p:set>
                                  </p:childTnLst>
                                </p:cTn>
                              </p:par>
                            </p:childTnLst>
                          </p:cTn>
                        </p:par>
                        <p:par>
                          <p:cTn id="46" fill="hold">
                            <p:stCondLst>
                              <p:cond delay="1500"/>
                            </p:stCondLst>
                            <p:childTnLst>
                              <p:par>
                                <p:cTn id="47" presetID="55" presetClass="entr" presetSubtype="0" fill="hold" grpId="0" nodeType="afterEffect">
                                  <p:stCondLst>
                                    <p:cond delay="0"/>
                                  </p:stCondLst>
                                  <p:childTnLst>
                                    <p:set>
                                      <p:cBhvr>
                                        <p:cTn id="48" dur="1" fill="hold">
                                          <p:stCondLst>
                                            <p:cond delay="0"/>
                                          </p:stCondLst>
                                        </p:cTn>
                                        <p:tgtEl>
                                          <p:spTgt spid="3"/>
                                        </p:tgtEl>
                                        <p:attrNameLst>
                                          <p:attrName>style.visibility</p:attrName>
                                        </p:attrNameLst>
                                      </p:cBhvr>
                                      <p:to>
                                        <p:strVal val="visible"/>
                                      </p:to>
                                    </p:set>
                                    <p:anim calcmode="lin" valueType="num">
                                      <p:cBhvr>
                                        <p:cTn id="49" dur="1000" fill="hold"/>
                                        <p:tgtEl>
                                          <p:spTgt spid="3"/>
                                        </p:tgtEl>
                                        <p:attrNameLst>
                                          <p:attrName>ppt_w</p:attrName>
                                        </p:attrNameLst>
                                      </p:cBhvr>
                                      <p:tavLst>
                                        <p:tav tm="0">
                                          <p:val>
                                            <p:strVal val="#ppt_w*0.70"/>
                                          </p:val>
                                        </p:tav>
                                        <p:tav tm="100000">
                                          <p:val>
                                            <p:strVal val="#ppt_w"/>
                                          </p:val>
                                        </p:tav>
                                      </p:tavLst>
                                    </p:anim>
                                    <p:anim calcmode="lin" valueType="num">
                                      <p:cBhvr>
                                        <p:cTn id="50" dur="1000" fill="hold"/>
                                        <p:tgtEl>
                                          <p:spTgt spid="3"/>
                                        </p:tgtEl>
                                        <p:attrNameLst>
                                          <p:attrName>ppt_h</p:attrName>
                                        </p:attrNameLst>
                                      </p:cBhvr>
                                      <p:tavLst>
                                        <p:tav tm="0">
                                          <p:val>
                                            <p:strVal val="#ppt_h"/>
                                          </p:val>
                                        </p:tav>
                                        <p:tav tm="100000">
                                          <p:val>
                                            <p:strVal val="#ppt_h"/>
                                          </p:val>
                                        </p:tav>
                                      </p:tavLst>
                                    </p:anim>
                                    <p:animEffect transition="in" filter="fade">
                                      <p:cBhvr>
                                        <p:cTn id="51" dur="1000"/>
                                        <p:tgtEl>
                                          <p:spTgt spid="3"/>
                                        </p:tgtEl>
                                      </p:cBhvr>
                                    </p:animEffect>
                                  </p:childTnLst>
                                </p:cTn>
                              </p:par>
                            </p:childTnLst>
                          </p:cTn>
                        </p:par>
                        <p:par>
                          <p:cTn id="52" fill="hold">
                            <p:stCondLst>
                              <p:cond delay="2500"/>
                            </p:stCondLst>
                            <p:childTnLst>
                              <p:par>
                                <p:cTn id="53" presetID="55" presetClass="entr" presetSubtype="0" fill="hold" grpId="0" nodeType="after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p:cTn id="55" dur="1000" fill="hold"/>
                                        <p:tgtEl>
                                          <p:spTgt spid="14"/>
                                        </p:tgtEl>
                                        <p:attrNameLst>
                                          <p:attrName>ppt_w</p:attrName>
                                        </p:attrNameLst>
                                      </p:cBhvr>
                                      <p:tavLst>
                                        <p:tav tm="0">
                                          <p:val>
                                            <p:strVal val="#ppt_w*0.70"/>
                                          </p:val>
                                        </p:tav>
                                        <p:tav tm="100000">
                                          <p:val>
                                            <p:strVal val="#ppt_w"/>
                                          </p:val>
                                        </p:tav>
                                      </p:tavLst>
                                    </p:anim>
                                    <p:anim calcmode="lin" valueType="num">
                                      <p:cBhvr>
                                        <p:cTn id="56" dur="1000" fill="hold"/>
                                        <p:tgtEl>
                                          <p:spTgt spid="14"/>
                                        </p:tgtEl>
                                        <p:attrNameLst>
                                          <p:attrName>ppt_h</p:attrName>
                                        </p:attrNameLst>
                                      </p:cBhvr>
                                      <p:tavLst>
                                        <p:tav tm="0">
                                          <p:val>
                                            <p:strVal val="#ppt_h"/>
                                          </p:val>
                                        </p:tav>
                                        <p:tav tm="100000">
                                          <p:val>
                                            <p:strVal val="#ppt_h"/>
                                          </p:val>
                                        </p:tav>
                                      </p:tavLst>
                                    </p:anim>
                                    <p:animEffect transition="in" filter="fade">
                                      <p:cBhvr>
                                        <p:cTn id="57" dur="1000"/>
                                        <p:tgtEl>
                                          <p:spTgt spid="14"/>
                                        </p:tgtEl>
                                      </p:cBhvr>
                                    </p:animEffect>
                                  </p:childTnLst>
                                </p:cTn>
                              </p:par>
                            </p:childTnLst>
                          </p:cTn>
                        </p:par>
                        <p:par>
                          <p:cTn id="58" fill="hold">
                            <p:stCondLst>
                              <p:cond delay="3500"/>
                            </p:stCondLst>
                            <p:childTnLst>
                              <p:par>
                                <p:cTn id="59" presetID="55" presetClass="entr" presetSubtype="0" fill="hold" grpId="0" nodeType="after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p:cTn id="61" dur="1000" fill="hold"/>
                                        <p:tgtEl>
                                          <p:spTgt spid="15"/>
                                        </p:tgtEl>
                                        <p:attrNameLst>
                                          <p:attrName>ppt_w</p:attrName>
                                        </p:attrNameLst>
                                      </p:cBhvr>
                                      <p:tavLst>
                                        <p:tav tm="0">
                                          <p:val>
                                            <p:strVal val="#ppt_w*0.70"/>
                                          </p:val>
                                        </p:tav>
                                        <p:tav tm="100000">
                                          <p:val>
                                            <p:strVal val="#ppt_w"/>
                                          </p:val>
                                        </p:tav>
                                      </p:tavLst>
                                    </p:anim>
                                    <p:anim calcmode="lin" valueType="num">
                                      <p:cBhvr>
                                        <p:cTn id="62" dur="1000" fill="hold"/>
                                        <p:tgtEl>
                                          <p:spTgt spid="15"/>
                                        </p:tgtEl>
                                        <p:attrNameLst>
                                          <p:attrName>ppt_h</p:attrName>
                                        </p:attrNameLst>
                                      </p:cBhvr>
                                      <p:tavLst>
                                        <p:tav tm="0">
                                          <p:val>
                                            <p:strVal val="#ppt_h"/>
                                          </p:val>
                                        </p:tav>
                                        <p:tav tm="100000">
                                          <p:val>
                                            <p:strVal val="#ppt_h"/>
                                          </p:val>
                                        </p:tav>
                                      </p:tavLst>
                                    </p:anim>
                                    <p:animEffect transition="in" filter="fade">
                                      <p:cBhvr>
                                        <p:cTn id="63" dur="1000"/>
                                        <p:tgtEl>
                                          <p:spTgt spid="15"/>
                                        </p:tgtEl>
                                      </p:cBhvr>
                                    </p:animEffect>
                                  </p:childTnLst>
                                </p:cTn>
                              </p:par>
                            </p:childTnLst>
                          </p:cTn>
                        </p:par>
                        <p:par>
                          <p:cTn id="64" fill="hold">
                            <p:stCondLst>
                              <p:cond delay="4500"/>
                            </p:stCondLst>
                            <p:childTnLst>
                              <p:par>
                                <p:cTn id="65" presetID="22" presetClass="entr" presetSubtype="2" fill="hold" nodeType="after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wipe(right)">
                                      <p:cBhvr>
                                        <p:cTn id="67" dur="1000"/>
                                        <p:tgtEl>
                                          <p:spTgt spid="18"/>
                                        </p:tgtEl>
                                      </p:cBhvr>
                                    </p:animEffect>
                                  </p:childTnLst>
                                </p:cTn>
                              </p:par>
                            </p:childTnLst>
                          </p:cTn>
                        </p:par>
                        <p:par>
                          <p:cTn id="68" fill="hold">
                            <p:stCondLst>
                              <p:cond delay="5500"/>
                            </p:stCondLst>
                            <p:childTnLst>
                              <p:par>
                                <p:cTn id="69" presetID="10" presetClass="entr" presetSubtype="0" fill="hold" grpId="0" nodeType="afterEffect">
                                  <p:stCondLst>
                                    <p:cond delay="0"/>
                                  </p:stCondLst>
                                  <p:childTnLst>
                                    <p:set>
                                      <p:cBhvr>
                                        <p:cTn id="70" dur="1" fill="hold">
                                          <p:stCondLst>
                                            <p:cond delay="0"/>
                                          </p:stCondLst>
                                        </p:cTn>
                                        <p:tgtEl>
                                          <p:spTgt spid="16"/>
                                        </p:tgtEl>
                                        <p:attrNameLst>
                                          <p:attrName>style.visibility</p:attrName>
                                        </p:attrNameLst>
                                      </p:cBhvr>
                                      <p:to>
                                        <p:strVal val="visible"/>
                                      </p:to>
                                    </p:set>
                                    <p:animEffect transition="in" filter="fade">
                                      <p:cBhvr>
                                        <p:cTn id="71" dur="1000"/>
                                        <p:tgtEl>
                                          <p:spTgt spid="16"/>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nodeType="clickEffect">
                                  <p:stCondLst>
                                    <p:cond delay="0"/>
                                  </p:stCondLst>
                                  <p:childTnLst>
                                    <p:set>
                                      <p:cBhvr>
                                        <p:cTn id="75" dur="1" fill="hold">
                                          <p:stCondLst>
                                            <p:cond delay="0"/>
                                          </p:stCondLst>
                                        </p:cTn>
                                        <p:tgtEl>
                                          <p:spTgt spid="27"/>
                                        </p:tgtEl>
                                        <p:attrNameLst>
                                          <p:attrName>style.visibility</p:attrName>
                                        </p:attrNameLst>
                                      </p:cBhvr>
                                      <p:to>
                                        <p:strVal val="visible"/>
                                      </p:to>
                                    </p:set>
                                    <p:animEffect transition="in" filter="wipe(left)">
                                      <p:cBhvr>
                                        <p:cTn id="76" dur="500"/>
                                        <p:tgtEl>
                                          <p:spTgt spid="27"/>
                                        </p:tgtEl>
                                      </p:cBhvr>
                                    </p:animEffect>
                                  </p:childTnLst>
                                </p:cTn>
                              </p:par>
                              <p:par>
                                <p:cTn id="77" presetID="22" presetClass="entr" presetSubtype="1" fill="hold" nodeType="withEffect">
                                  <p:stCondLst>
                                    <p:cond delay="0"/>
                                  </p:stCondLst>
                                  <p:childTnLst>
                                    <p:set>
                                      <p:cBhvr>
                                        <p:cTn id="78" dur="1" fill="hold">
                                          <p:stCondLst>
                                            <p:cond delay="0"/>
                                          </p:stCondLst>
                                        </p:cTn>
                                        <p:tgtEl>
                                          <p:spTgt spid="29"/>
                                        </p:tgtEl>
                                        <p:attrNameLst>
                                          <p:attrName>style.visibility</p:attrName>
                                        </p:attrNameLst>
                                      </p:cBhvr>
                                      <p:to>
                                        <p:strVal val="visible"/>
                                      </p:to>
                                    </p:set>
                                    <p:animEffect transition="in" filter="wipe(up)">
                                      <p:cBhvr>
                                        <p:cTn id="79" dur="500"/>
                                        <p:tgtEl>
                                          <p:spTgt spid="29"/>
                                        </p:tgtEl>
                                      </p:cBhvr>
                                    </p:animEffect>
                                  </p:childTnLst>
                                </p:cTn>
                              </p:par>
                            </p:childTnLst>
                          </p:cTn>
                        </p:par>
                        <p:par>
                          <p:cTn id="80" fill="hold">
                            <p:stCondLst>
                              <p:cond delay="500"/>
                            </p:stCondLst>
                            <p:childTnLst>
                              <p:par>
                                <p:cTn id="81" presetID="53" presetClass="entr" presetSubtype="16" fill="hold" grpId="0" nodeType="afterEffect">
                                  <p:stCondLst>
                                    <p:cond delay="0"/>
                                  </p:stCondLst>
                                  <p:childTnLst>
                                    <p:set>
                                      <p:cBhvr>
                                        <p:cTn id="82" dur="1" fill="hold">
                                          <p:stCondLst>
                                            <p:cond delay="0"/>
                                          </p:stCondLst>
                                        </p:cTn>
                                        <p:tgtEl>
                                          <p:spTgt spid="25"/>
                                        </p:tgtEl>
                                        <p:attrNameLst>
                                          <p:attrName>style.visibility</p:attrName>
                                        </p:attrNameLst>
                                      </p:cBhvr>
                                      <p:to>
                                        <p:strVal val="visible"/>
                                      </p:to>
                                    </p:set>
                                    <p:anim calcmode="lin" valueType="num">
                                      <p:cBhvr>
                                        <p:cTn id="83" dur="500" fill="hold"/>
                                        <p:tgtEl>
                                          <p:spTgt spid="25"/>
                                        </p:tgtEl>
                                        <p:attrNameLst>
                                          <p:attrName>ppt_w</p:attrName>
                                        </p:attrNameLst>
                                      </p:cBhvr>
                                      <p:tavLst>
                                        <p:tav tm="0">
                                          <p:val>
                                            <p:fltVal val="0"/>
                                          </p:val>
                                        </p:tav>
                                        <p:tav tm="100000">
                                          <p:val>
                                            <p:strVal val="#ppt_w"/>
                                          </p:val>
                                        </p:tav>
                                      </p:tavLst>
                                    </p:anim>
                                    <p:anim calcmode="lin" valueType="num">
                                      <p:cBhvr>
                                        <p:cTn id="84" dur="500" fill="hold"/>
                                        <p:tgtEl>
                                          <p:spTgt spid="25"/>
                                        </p:tgtEl>
                                        <p:attrNameLst>
                                          <p:attrName>ppt_h</p:attrName>
                                        </p:attrNameLst>
                                      </p:cBhvr>
                                      <p:tavLst>
                                        <p:tav tm="0">
                                          <p:val>
                                            <p:fltVal val="0"/>
                                          </p:val>
                                        </p:tav>
                                        <p:tav tm="100000">
                                          <p:val>
                                            <p:strVal val="#ppt_h"/>
                                          </p:val>
                                        </p:tav>
                                      </p:tavLst>
                                    </p:anim>
                                    <p:animEffect transition="in" filter="fade">
                                      <p:cBhvr>
                                        <p:cTn id="85" dur="500"/>
                                        <p:tgtEl>
                                          <p:spTgt spid="25"/>
                                        </p:tgtEl>
                                      </p:cBhvr>
                                    </p:animEffect>
                                  </p:childTnLst>
                                </p:cTn>
                              </p:par>
                            </p:childTnLst>
                          </p:cTn>
                        </p:par>
                        <p:par>
                          <p:cTn id="86" fill="hold">
                            <p:stCondLst>
                              <p:cond delay="1000"/>
                            </p:stCondLst>
                            <p:childTnLst>
                              <p:par>
                                <p:cTn id="87" presetID="10" presetClass="entr" presetSubtype="0" fill="hold" grpId="0" nodeType="afterEffect">
                                  <p:stCondLst>
                                    <p:cond delay="0"/>
                                  </p:stCondLst>
                                  <p:childTnLst>
                                    <p:set>
                                      <p:cBhvr>
                                        <p:cTn id="88" dur="1" fill="hold">
                                          <p:stCondLst>
                                            <p:cond delay="0"/>
                                          </p:stCondLst>
                                        </p:cTn>
                                        <p:tgtEl>
                                          <p:spTgt spid="22"/>
                                        </p:tgtEl>
                                        <p:attrNameLst>
                                          <p:attrName>style.visibility</p:attrName>
                                        </p:attrNameLst>
                                      </p:cBhvr>
                                      <p:to>
                                        <p:strVal val="visible"/>
                                      </p:to>
                                    </p:set>
                                    <p:animEffect transition="in" filter="fade">
                                      <p:cBhvr>
                                        <p:cTn id="89" dur="500"/>
                                        <p:tgtEl>
                                          <p:spTgt spid="22"/>
                                        </p:tgtEl>
                                      </p:cBhvr>
                                    </p:animEffect>
                                  </p:childTnLst>
                                </p:cTn>
                              </p:par>
                            </p:childTnLst>
                          </p:cTn>
                        </p:par>
                        <p:par>
                          <p:cTn id="90" fill="hold">
                            <p:stCondLst>
                              <p:cond delay="1500"/>
                            </p:stCondLst>
                            <p:childTnLst>
                              <p:par>
                                <p:cTn id="91" presetID="3" presetClass="emph" presetSubtype="2" fill="hold" nodeType="afterEffect">
                                  <p:stCondLst>
                                    <p:cond delay="0"/>
                                  </p:stCondLst>
                                  <p:childTnLst>
                                    <p:animClr clrSpc="rgb" dir="cw">
                                      <p:cBhvr override="childStyle">
                                        <p:cTn id="92" dur="1000" fill="hold"/>
                                        <p:tgtEl>
                                          <p:spTgt spid="22"/>
                                        </p:tgtEl>
                                        <p:attrNameLst>
                                          <p:attrName>style.color</p:attrName>
                                        </p:attrNameLst>
                                      </p:cBhvr>
                                      <p:to>
                                        <a:srgbClr val="0000FF"/>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0" grpId="0" animBg="1"/>
      <p:bldP spid="21" grpId="0" animBg="1"/>
      <p:bldP spid="22" grpId="0"/>
      <p:bldP spid="9" grpId="0" animBg="1"/>
      <p:bldP spid="10" grpId="0" animBg="1"/>
      <p:bldP spid="3" grpId="0" animBg="1"/>
      <p:bldP spid="14" grpId="0"/>
      <p:bldP spid="15" grpId="0"/>
      <p:bldP spid="4" grpId="0" animBg="1"/>
      <p:bldP spid="16" grpId="0" animBg="1"/>
      <p:bldP spid="2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pPr algn="l" defTabSz="914400">
              <a:spcBef>
                <a:spcPts val="0"/>
              </a:spcBef>
              <a:buNone/>
            </a:pPr>
            <a:r>
              <a:rPr lang="fr-FR" sz="4400" b="0" i="0" dirty="0" err="1" smtClean="0">
                <a:solidFill>
                  <a:srgbClr val="444D26"/>
                </a:solidFill>
                <a:latin typeface="Tw Cen MT"/>
                <a:ea typeface="+mj-ea"/>
                <a:cs typeface="+mj-cs"/>
              </a:rPr>
              <a:t>RechercheV</a:t>
            </a:r>
            <a:r>
              <a:rPr lang="fr-FR" sz="4400" b="0" i="0" dirty="0" smtClean="0">
                <a:solidFill>
                  <a:srgbClr val="444D26"/>
                </a:solidFill>
                <a:latin typeface="Tw Cen MT"/>
                <a:ea typeface="+mj-ea"/>
                <a:cs typeface="+mj-cs"/>
              </a:rPr>
              <a:t> mode valeur proche</a:t>
            </a:r>
            <a:endParaRPr lang="fr-FR" sz="4400" b="0" i="0" dirty="0">
              <a:solidFill>
                <a:srgbClr val="444D26"/>
              </a:solidFill>
              <a:latin typeface="Tw Cen MT"/>
              <a:ea typeface="+mj-ea"/>
              <a:cs typeface="+mj-cs"/>
            </a:endParaRPr>
          </a:p>
        </p:txBody>
      </p:sp>
      <p:sp>
        <p:nvSpPr>
          <p:cNvPr id="5" name="Rectangle 2"/>
          <p:cNvSpPr txBox="1">
            <a:spLocks/>
          </p:cNvSpPr>
          <p:nvPr/>
        </p:nvSpPr>
        <p:spPr>
          <a:xfrm>
            <a:off x="533400" y="1676400"/>
            <a:ext cx="7924800" cy="1149350"/>
          </a:xfrm>
          <a:prstGeom prst="rect">
            <a:avLst/>
          </a:prstGeom>
        </p:spPr>
        <p:txBody>
          <a:bodyPr vert="horz">
            <a:no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lstStyle>
          <a:p>
            <a:pPr marL="0" indent="0" algn="just">
              <a:buClr>
                <a:srgbClr val="F3A447"/>
              </a:buClr>
              <a:buNone/>
            </a:pPr>
            <a:r>
              <a:rPr lang="fr-FR" sz="1200" dirty="0" smtClean="0">
                <a:latin typeface="Arial"/>
                <a:cs typeface="Arial"/>
              </a:rPr>
              <a:t>Le mode Valeur Proche (4</a:t>
            </a:r>
            <a:r>
              <a:rPr lang="fr-FR" sz="1200" baseline="30000" dirty="0" smtClean="0">
                <a:latin typeface="Arial"/>
                <a:cs typeface="Arial"/>
              </a:rPr>
              <a:t>ème</a:t>
            </a:r>
            <a:r>
              <a:rPr lang="fr-FR" sz="1200" dirty="0" smtClean="0">
                <a:latin typeface="Arial"/>
                <a:cs typeface="Arial"/>
              </a:rPr>
              <a:t> paramètre = VRAI) permet de remplacer avantageusement une formule avec de nombreux SI imbriqués. Il sera nécessaire de créer une plage de cellule contenant les intervalles utiles, puisque ceux-ci ne seront plus explicitement saisis dans la formule. Il est aussi évident que les valeurs recherchées doivent faire l’objet de comparaison (&lt;). Ceci est le cas des nombres, mais aussi des textes pour lesquels c’est l’ordre alphabétique qui sera considéré. Dans tous les cas, il est important que les valeurs de la première colonne soient en ordre croissant.</a:t>
            </a:r>
          </a:p>
        </p:txBody>
      </p:sp>
      <p:graphicFrame>
        <p:nvGraphicFramePr>
          <p:cNvPr id="12" name="Tableau 11"/>
          <p:cNvGraphicFramePr>
            <a:graphicFrameLocks noGrp="1"/>
          </p:cNvGraphicFramePr>
          <p:nvPr>
            <p:extLst>
              <p:ext uri="{D42A27DB-BD31-4B8C-83A1-F6EECF244321}">
                <p14:modId xmlns:p14="http://schemas.microsoft.com/office/powerpoint/2010/main" val="884287211"/>
              </p:ext>
            </p:extLst>
          </p:nvPr>
        </p:nvGraphicFramePr>
        <p:xfrm>
          <a:off x="1371600" y="3901440"/>
          <a:ext cx="4876800" cy="2194560"/>
        </p:xfrm>
        <a:graphic>
          <a:graphicData uri="http://schemas.openxmlformats.org/drawingml/2006/table">
            <a:tbl>
              <a:tblPr firstRow="1" bandRow="1">
                <a:tableStyleId>{D7AC3CCA-C797-4891-BE02-D94E43425B78}</a:tableStyleId>
              </a:tblPr>
              <a:tblGrid>
                <a:gridCol w="912191"/>
                <a:gridCol w="1107661"/>
                <a:gridCol w="1561548"/>
                <a:gridCol w="1295400"/>
              </a:tblGrid>
              <a:tr h="0">
                <a:tc>
                  <a:txBody>
                    <a:bodyPr/>
                    <a:lstStyle/>
                    <a:p>
                      <a:endParaRPr lang="fr-FR" sz="1800" b="0" dirty="0">
                        <a:latin typeface="Arial"/>
                        <a:cs typeface="Arial"/>
                      </a:endParaRPr>
                    </a:p>
                  </a:txBody>
                  <a:tcPr>
                    <a:solidFill>
                      <a:schemeClr val="tx2">
                        <a:lumMod val="20000"/>
                        <a:lumOff val="80000"/>
                      </a:schemeClr>
                    </a:solidFill>
                  </a:tcPr>
                </a:tc>
                <a:tc>
                  <a:txBody>
                    <a:bodyPr/>
                    <a:lstStyle/>
                    <a:p>
                      <a:pPr algn="ctr"/>
                      <a:r>
                        <a:rPr lang="fr-FR" sz="1800" b="0" dirty="0" smtClean="0">
                          <a:latin typeface="Arial"/>
                          <a:cs typeface="Arial"/>
                        </a:rPr>
                        <a:t>C</a:t>
                      </a:r>
                      <a:endParaRPr lang="fr-FR" sz="1800" b="0" dirty="0">
                        <a:latin typeface="Arial"/>
                        <a:cs typeface="Arial"/>
                      </a:endParaRPr>
                    </a:p>
                  </a:txBody>
                  <a:tcPr>
                    <a:solidFill>
                      <a:schemeClr val="tx2">
                        <a:lumMod val="20000"/>
                        <a:lumOff val="80000"/>
                      </a:schemeClr>
                    </a:solidFill>
                  </a:tcPr>
                </a:tc>
                <a:tc>
                  <a:txBody>
                    <a:bodyPr/>
                    <a:lstStyle/>
                    <a:p>
                      <a:pPr algn="ctr"/>
                      <a:r>
                        <a:rPr lang="fr-FR" sz="1800" b="0" dirty="0" smtClean="0">
                          <a:latin typeface="Arial"/>
                          <a:cs typeface="Arial"/>
                        </a:rPr>
                        <a:t>D</a:t>
                      </a:r>
                      <a:endParaRPr lang="fr-FR" sz="1800" b="0" dirty="0">
                        <a:latin typeface="Arial"/>
                        <a:cs typeface="Arial"/>
                      </a:endParaRPr>
                    </a:p>
                  </a:txBody>
                  <a:tcPr>
                    <a:solidFill>
                      <a:schemeClr val="tx2">
                        <a:lumMod val="20000"/>
                        <a:lumOff val="80000"/>
                      </a:schemeClr>
                    </a:solidFill>
                  </a:tcPr>
                </a:tc>
                <a:tc>
                  <a:txBody>
                    <a:bodyPr/>
                    <a:lstStyle/>
                    <a:p>
                      <a:pPr algn="ctr"/>
                      <a:r>
                        <a:rPr lang="fr-FR" sz="1800" b="0" dirty="0" smtClean="0">
                          <a:latin typeface="Arial"/>
                          <a:cs typeface="Arial"/>
                        </a:rPr>
                        <a:t>E</a:t>
                      </a:r>
                      <a:endParaRPr lang="fr-FR" sz="1800" b="0" dirty="0">
                        <a:latin typeface="Arial"/>
                        <a:cs typeface="Arial"/>
                      </a:endParaRPr>
                    </a:p>
                  </a:txBody>
                  <a:tcPr>
                    <a:solidFill>
                      <a:schemeClr val="tx2">
                        <a:lumMod val="20000"/>
                        <a:lumOff val="80000"/>
                      </a:schemeClr>
                    </a:solidFill>
                  </a:tcPr>
                </a:tc>
              </a:tr>
              <a:tr h="0">
                <a:tc>
                  <a:txBody>
                    <a:bodyPr/>
                    <a:lstStyle/>
                    <a:p>
                      <a:pPr algn="ctr"/>
                      <a:r>
                        <a:rPr lang="fr-FR" sz="1800" dirty="0" smtClean="0">
                          <a:latin typeface="Arial"/>
                          <a:cs typeface="Arial"/>
                        </a:rPr>
                        <a:t>1</a:t>
                      </a:r>
                      <a:endParaRPr lang="fr-FR" sz="1800" dirty="0">
                        <a:solidFill>
                          <a:srgbClr val="0000FF"/>
                        </a:solidFill>
                        <a:latin typeface="Arial"/>
                        <a:cs typeface="Arial"/>
                      </a:endParaRPr>
                    </a:p>
                  </a:txBody>
                  <a:tcPr>
                    <a:solidFill>
                      <a:schemeClr val="tx2">
                        <a:lumMod val="20000"/>
                        <a:lumOff val="80000"/>
                      </a:schemeClr>
                    </a:solidFill>
                  </a:tcPr>
                </a:tc>
                <a:tc>
                  <a:txBody>
                    <a:bodyPr/>
                    <a:lstStyle/>
                    <a:p>
                      <a:pPr algn="ctr"/>
                      <a:r>
                        <a:rPr lang="fr-FR" b="1" dirty="0" smtClean="0"/>
                        <a:t>CA</a:t>
                      </a:r>
                      <a:endParaRPr lang="fr-FR" b="1" dirty="0"/>
                    </a:p>
                  </a:txBody>
                  <a:tcPr>
                    <a:solidFill>
                      <a:schemeClr val="bg1"/>
                    </a:solidFill>
                  </a:tcPr>
                </a:tc>
                <a:tc>
                  <a:txBody>
                    <a:bodyPr/>
                    <a:lstStyle/>
                    <a:p>
                      <a:pPr algn="ctr"/>
                      <a:r>
                        <a:rPr lang="fr-FR" b="1" dirty="0" smtClean="0"/>
                        <a:t>VRP</a:t>
                      </a:r>
                      <a:endParaRPr lang="fr-FR" b="1" dirty="0"/>
                    </a:p>
                  </a:txBody>
                  <a:tcPr>
                    <a:solidFill>
                      <a:schemeClr val="bg1"/>
                    </a:solidFill>
                  </a:tcPr>
                </a:tc>
                <a:tc>
                  <a:txBody>
                    <a:bodyPr/>
                    <a:lstStyle/>
                    <a:p>
                      <a:endParaRPr lang="fr-FR" dirty="0"/>
                    </a:p>
                  </a:txBody>
                  <a:tcPr>
                    <a:solidFill>
                      <a:schemeClr val="bg1"/>
                    </a:solidFill>
                  </a:tcPr>
                </a:tc>
              </a:tr>
              <a:tr h="0">
                <a:tc>
                  <a:txBody>
                    <a:bodyPr/>
                    <a:lstStyle/>
                    <a:p>
                      <a:pPr algn="ctr"/>
                      <a:r>
                        <a:rPr lang="fr-FR" sz="1800" dirty="0" smtClean="0">
                          <a:latin typeface="Arial"/>
                          <a:cs typeface="Arial"/>
                        </a:rPr>
                        <a:t>2</a:t>
                      </a:r>
                      <a:endParaRPr lang="fr-FR" sz="1800" dirty="0">
                        <a:solidFill>
                          <a:srgbClr val="0000FF"/>
                        </a:solidFill>
                        <a:latin typeface="Arial"/>
                        <a:cs typeface="Arial"/>
                      </a:endParaRPr>
                    </a:p>
                  </a:txBody>
                  <a:tcPr>
                    <a:solidFill>
                      <a:schemeClr val="tx2">
                        <a:lumMod val="20000"/>
                        <a:lumOff val="80000"/>
                      </a:schemeClr>
                    </a:solidFill>
                  </a:tcPr>
                </a:tc>
                <a:tc>
                  <a:txBody>
                    <a:bodyPr/>
                    <a:lstStyle/>
                    <a:p>
                      <a:pPr algn="r"/>
                      <a:r>
                        <a:rPr lang="fr-FR" dirty="0" smtClean="0"/>
                        <a:t>2300</a:t>
                      </a:r>
                      <a:endParaRPr lang="fr-FR" dirty="0"/>
                    </a:p>
                  </a:txBody>
                  <a:tcPr>
                    <a:solidFill>
                      <a:schemeClr val="bg1"/>
                    </a:solidFill>
                  </a:tcPr>
                </a:tc>
                <a:tc>
                  <a:txBody>
                    <a:bodyPr/>
                    <a:lstStyle/>
                    <a:p>
                      <a:pPr algn="ctr"/>
                      <a:r>
                        <a:rPr lang="fr-FR" dirty="0" smtClean="0"/>
                        <a:t>Pierre</a:t>
                      </a:r>
                      <a:endParaRPr lang="fr-FR" dirty="0"/>
                    </a:p>
                  </a:txBody>
                  <a:tcPr>
                    <a:solidFill>
                      <a:schemeClr val="bg1"/>
                    </a:solidFill>
                  </a:tcPr>
                </a:tc>
                <a:tc>
                  <a:txBody>
                    <a:bodyPr/>
                    <a:lstStyle/>
                    <a:p>
                      <a:endParaRPr lang="fr-FR" dirty="0"/>
                    </a:p>
                  </a:txBody>
                  <a:tcPr>
                    <a:solidFill>
                      <a:schemeClr val="bg1"/>
                    </a:solidFill>
                  </a:tcPr>
                </a:tc>
              </a:tr>
              <a:tr h="0">
                <a:tc>
                  <a:txBody>
                    <a:bodyPr/>
                    <a:lstStyle/>
                    <a:p>
                      <a:pPr algn="ctr"/>
                      <a:r>
                        <a:rPr lang="fr-FR" sz="1800" dirty="0" smtClean="0">
                          <a:latin typeface="Arial"/>
                          <a:cs typeface="Arial"/>
                        </a:rPr>
                        <a:t>3</a:t>
                      </a:r>
                      <a:endParaRPr lang="fr-FR" sz="1800" dirty="0">
                        <a:solidFill>
                          <a:srgbClr val="0000FF"/>
                        </a:solidFill>
                        <a:latin typeface="Arial"/>
                        <a:cs typeface="Arial"/>
                      </a:endParaRPr>
                    </a:p>
                  </a:txBody>
                  <a:tcPr>
                    <a:solidFill>
                      <a:schemeClr val="tx2">
                        <a:lumMod val="20000"/>
                        <a:lumOff val="80000"/>
                      </a:schemeClr>
                    </a:solidFill>
                  </a:tcPr>
                </a:tc>
                <a:tc>
                  <a:txBody>
                    <a:bodyPr/>
                    <a:lstStyle/>
                    <a:p>
                      <a:pPr algn="r"/>
                      <a:r>
                        <a:rPr lang="fr-FR" dirty="0" smtClean="0"/>
                        <a:t>4000</a:t>
                      </a:r>
                      <a:endParaRPr lang="fr-FR" dirty="0"/>
                    </a:p>
                  </a:txBody>
                  <a:tcPr>
                    <a:solidFill>
                      <a:schemeClr val="bg1"/>
                    </a:solidFill>
                  </a:tcPr>
                </a:tc>
                <a:tc>
                  <a:txBody>
                    <a:bodyPr/>
                    <a:lstStyle/>
                    <a:p>
                      <a:pPr algn="ctr"/>
                      <a:r>
                        <a:rPr lang="fr-FR" dirty="0" smtClean="0"/>
                        <a:t>Sébastien</a:t>
                      </a:r>
                      <a:endParaRPr lang="fr-FR" dirty="0"/>
                    </a:p>
                  </a:txBody>
                  <a:tcPr>
                    <a:solidFill>
                      <a:schemeClr val="bg1"/>
                    </a:solidFill>
                  </a:tcPr>
                </a:tc>
                <a:tc>
                  <a:txBody>
                    <a:bodyPr/>
                    <a:lstStyle/>
                    <a:p>
                      <a:endParaRPr lang="fr-FR" dirty="0"/>
                    </a:p>
                  </a:txBody>
                  <a:tcPr>
                    <a:solidFill>
                      <a:schemeClr val="bg1"/>
                    </a:solidFill>
                  </a:tcPr>
                </a:tc>
              </a:tr>
              <a:tr h="0">
                <a:tc>
                  <a:txBody>
                    <a:bodyPr/>
                    <a:lstStyle/>
                    <a:p>
                      <a:pPr algn="ctr"/>
                      <a:r>
                        <a:rPr lang="fr-FR" sz="1800" dirty="0" smtClean="0">
                          <a:latin typeface="Arial"/>
                          <a:cs typeface="Arial"/>
                        </a:rPr>
                        <a:t>4</a:t>
                      </a:r>
                      <a:endParaRPr lang="fr-FR" sz="1800" dirty="0">
                        <a:solidFill>
                          <a:srgbClr val="0000FF"/>
                        </a:solidFill>
                        <a:latin typeface="Arial"/>
                        <a:cs typeface="Arial"/>
                      </a:endParaRPr>
                    </a:p>
                  </a:txBody>
                  <a:tcPr>
                    <a:solidFill>
                      <a:schemeClr val="tx2">
                        <a:lumMod val="20000"/>
                        <a:lumOff val="80000"/>
                      </a:schemeClr>
                    </a:solidFill>
                  </a:tcPr>
                </a:tc>
                <a:tc>
                  <a:txBody>
                    <a:bodyPr/>
                    <a:lstStyle/>
                    <a:p>
                      <a:pPr algn="r"/>
                      <a:r>
                        <a:rPr lang="fr-FR" dirty="0" smtClean="0"/>
                        <a:t>6500</a:t>
                      </a:r>
                      <a:endParaRPr lang="fr-FR" dirty="0"/>
                    </a:p>
                  </a:txBody>
                  <a:tcPr>
                    <a:solidFill>
                      <a:schemeClr val="bg1"/>
                    </a:solidFill>
                  </a:tcPr>
                </a:tc>
                <a:tc>
                  <a:txBody>
                    <a:bodyPr/>
                    <a:lstStyle/>
                    <a:p>
                      <a:pPr algn="ctr"/>
                      <a:r>
                        <a:rPr lang="fr-FR" dirty="0" smtClean="0"/>
                        <a:t>Alain</a:t>
                      </a:r>
                      <a:endParaRPr lang="fr-FR" dirty="0"/>
                    </a:p>
                  </a:txBody>
                  <a:tcPr>
                    <a:solidFill>
                      <a:schemeClr val="bg1"/>
                    </a:solidFill>
                  </a:tcPr>
                </a:tc>
                <a:tc>
                  <a:txBody>
                    <a:bodyPr/>
                    <a:lstStyle/>
                    <a:p>
                      <a:endParaRPr lang="fr-FR" dirty="0"/>
                    </a:p>
                  </a:txBody>
                  <a:tcPr>
                    <a:solidFill>
                      <a:schemeClr val="bg1"/>
                    </a:solidFill>
                  </a:tcPr>
                </a:tc>
              </a:tr>
              <a:tr h="0">
                <a:tc>
                  <a:txBody>
                    <a:bodyPr/>
                    <a:lstStyle/>
                    <a:p>
                      <a:pPr algn="ctr"/>
                      <a:r>
                        <a:rPr lang="fr-FR" sz="1800" dirty="0" smtClean="0">
                          <a:solidFill>
                            <a:schemeClr val="tx1"/>
                          </a:solidFill>
                          <a:latin typeface="Arial"/>
                          <a:cs typeface="Arial"/>
                        </a:rPr>
                        <a:t>5</a:t>
                      </a:r>
                      <a:endParaRPr lang="fr-FR" sz="1800" dirty="0">
                        <a:solidFill>
                          <a:schemeClr val="tx1"/>
                        </a:solidFill>
                        <a:latin typeface="Arial"/>
                        <a:cs typeface="Arial"/>
                      </a:endParaRPr>
                    </a:p>
                  </a:txBody>
                  <a:tcPr>
                    <a:solidFill>
                      <a:schemeClr val="tx2">
                        <a:lumMod val="20000"/>
                        <a:lumOff val="80000"/>
                      </a:schemeClr>
                    </a:solidFill>
                  </a:tcPr>
                </a:tc>
                <a:tc>
                  <a:txBody>
                    <a:bodyPr/>
                    <a:lstStyle/>
                    <a:p>
                      <a:pPr algn="r"/>
                      <a:endParaRPr lang="fr-FR" dirty="0"/>
                    </a:p>
                  </a:txBody>
                  <a:tcPr>
                    <a:solidFill>
                      <a:schemeClr val="bg1"/>
                    </a:solidFill>
                  </a:tcPr>
                </a:tc>
                <a:tc>
                  <a:txBody>
                    <a:bodyPr/>
                    <a:lstStyle/>
                    <a:p>
                      <a:pPr algn="ctr"/>
                      <a:endParaRPr lang="fr-FR" dirty="0"/>
                    </a:p>
                  </a:txBody>
                  <a:tcPr>
                    <a:solidFill>
                      <a:schemeClr val="bg1"/>
                    </a:solidFill>
                  </a:tcPr>
                </a:tc>
                <a:tc>
                  <a:txBody>
                    <a:bodyPr/>
                    <a:lstStyle/>
                    <a:p>
                      <a:pPr algn="r"/>
                      <a:endParaRPr lang="fr-FR" dirty="0"/>
                    </a:p>
                  </a:txBody>
                  <a:tcPr>
                    <a:solidFill>
                      <a:schemeClr val="bg1"/>
                    </a:solidFill>
                  </a:tcPr>
                </a:tc>
              </a:tr>
            </a:tbl>
          </a:graphicData>
        </a:graphic>
      </p:graphicFrame>
      <p:sp>
        <p:nvSpPr>
          <p:cNvPr id="13" name="ZoneTexte 12"/>
          <p:cNvSpPr txBox="1"/>
          <p:nvPr/>
        </p:nvSpPr>
        <p:spPr>
          <a:xfrm>
            <a:off x="838200" y="2895600"/>
            <a:ext cx="5686886" cy="369332"/>
          </a:xfrm>
          <a:prstGeom prst="rect">
            <a:avLst/>
          </a:prstGeom>
          <a:noFill/>
        </p:spPr>
        <p:txBody>
          <a:bodyPr wrap="none" rtlCol="0">
            <a:spAutoFit/>
          </a:bodyPr>
          <a:lstStyle/>
          <a:p>
            <a:r>
              <a:rPr lang="fr-FR" dirty="0" smtClean="0">
                <a:latin typeface="Arial"/>
                <a:cs typeface="Arial"/>
              </a:rPr>
              <a:t>Exemple : (E5)= </a:t>
            </a:r>
            <a:r>
              <a:rPr lang="fr-FR" dirty="0" err="1" smtClean="0">
                <a:latin typeface="Arial"/>
                <a:cs typeface="Arial"/>
              </a:rPr>
              <a:t>RechercheV</a:t>
            </a:r>
            <a:r>
              <a:rPr lang="fr-FR" dirty="0" smtClean="0">
                <a:latin typeface="Arial"/>
                <a:cs typeface="Arial"/>
              </a:rPr>
              <a:t>(</a:t>
            </a:r>
            <a:r>
              <a:rPr lang="fr-FR" dirty="0" smtClean="0"/>
              <a:t> 3500 ; C2:D4 ; 2 ; </a:t>
            </a:r>
            <a:r>
              <a:rPr lang="fr-FR" b="1" dirty="0" smtClean="0">
                <a:solidFill>
                  <a:srgbClr val="FF0000"/>
                </a:solidFill>
              </a:rPr>
              <a:t>VRAI</a:t>
            </a:r>
            <a:r>
              <a:rPr lang="fr-FR" dirty="0" smtClean="0"/>
              <a:t>)</a:t>
            </a:r>
            <a:endParaRPr lang="fr-FR" dirty="0">
              <a:latin typeface="Arial"/>
              <a:cs typeface="Arial"/>
            </a:endParaRPr>
          </a:p>
        </p:txBody>
      </p:sp>
      <p:sp>
        <p:nvSpPr>
          <p:cNvPr id="20" name="Rectangle 19"/>
          <p:cNvSpPr/>
          <p:nvPr/>
        </p:nvSpPr>
        <p:spPr>
          <a:xfrm>
            <a:off x="2311400" y="4648200"/>
            <a:ext cx="2609850" cy="1041400"/>
          </a:xfrm>
          <a:prstGeom prst="rect">
            <a:avLst/>
          </a:prstGeom>
          <a:solidFill>
            <a:srgbClr val="FF6600">
              <a:alpha val="14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 name="Rectangle à coins arrondis 20"/>
          <p:cNvSpPr/>
          <p:nvPr/>
        </p:nvSpPr>
        <p:spPr>
          <a:xfrm>
            <a:off x="2717800" y="4660900"/>
            <a:ext cx="628650" cy="304800"/>
          </a:xfrm>
          <a:prstGeom prst="roundRect">
            <a:avLst/>
          </a:prstGeom>
          <a:noFill/>
          <a:ln w="28575" cmpd="sng">
            <a:solidFill>
              <a:srgbClr val="3366FF"/>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fr-FR">
              <a:noFill/>
            </a:endParaRPr>
          </a:p>
        </p:txBody>
      </p:sp>
      <p:sp>
        <p:nvSpPr>
          <p:cNvPr id="22" name="ZoneTexte 21"/>
          <p:cNvSpPr txBox="1"/>
          <p:nvPr/>
        </p:nvSpPr>
        <p:spPr>
          <a:xfrm>
            <a:off x="5269286" y="5733018"/>
            <a:ext cx="742023" cy="369332"/>
          </a:xfrm>
          <a:prstGeom prst="rect">
            <a:avLst/>
          </a:prstGeom>
          <a:noFill/>
        </p:spPr>
        <p:txBody>
          <a:bodyPr wrap="none" rtlCol="0">
            <a:spAutoFit/>
          </a:bodyPr>
          <a:lstStyle/>
          <a:p>
            <a:r>
              <a:rPr lang="fr-FR" b="1" dirty="0" smtClean="0"/>
              <a:t>Pierre</a:t>
            </a:r>
            <a:endParaRPr lang="fr-FR" b="1" dirty="0"/>
          </a:p>
        </p:txBody>
      </p:sp>
      <p:sp>
        <p:nvSpPr>
          <p:cNvPr id="9" name="Rectangle 8"/>
          <p:cNvSpPr/>
          <p:nvPr/>
        </p:nvSpPr>
        <p:spPr>
          <a:xfrm>
            <a:off x="4711700" y="2965450"/>
            <a:ext cx="660400" cy="285750"/>
          </a:xfrm>
          <a:prstGeom prst="rect">
            <a:avLst/>
          </a:prstGeom>
          <a:solidFill>
            <a:srgbClr val="FF6600">
              <a:alpha val="14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 name="Rectangle à coins arrondis 9"/>
          <p:cNvSpPr/>
          <p:nvPr/>
        </p:nvSpPr>
        <p:spPr>
          <a:xfrm>
            <a:off x="4018280" y="2959100"/>
            <a:ext cx="553720" cy="304800"/>
          </a:xfrm>
          <a:prstGeom prst="roundRect">
            <a:avLst/>
          </a:prstGeom>
          <a:noFill/>
          <a:ln w="28575" cmpd="sng">
            <a:solidFill>
              <a:srgbClr val="3366FF"/>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fr-FR">
              <a:noFill/>
            </a:endParaRPr>
          </a:p>
        </p:txBody>
      </p:sp>
      <p:sp>
        <p:nvSpPr>
          <p:cNvPr id="3" name="ZoneTexte 2"/>
          <p:cNvSpPr txBox="1"/>
          <p:nvPr/>
        </p:nvSpPr>
        <p:spPr>
          <a:xfrm>
            <a:off x="2705100" y="3505200"/>
            <a:ext cx="312030" cy="369332"/>
          </a:xfrm>
          <a:prstGeom prst="rect">
            <a:avLst/>
          </a:prstGeom>
          <a:noFill/>
          <a:ln w="19050" cmpd="sng">
            <a:solidFill>
              <a:srgbClr val="FF0000"/>
            </a:solidFill>
          </a:ln>
        </p:spPr>
        <p:style>
          <a:lnRef idx="1">
            <a:schemeClr val="accent4"/>
          </a:lnRef>
          <a:fillRef idx="2">
            <a:schemeClr val="accent4"/>
          </a:fillRef>
          <a:effectRef idx="1">
            <a:schemeClr val="accent4"/>
          </a:effectRef>
          <a:fontRef idx="minor">
            <a:schemeClr val="dk1"/>
          </a:fontRef>
        </p:style>
        <p:txBody>
          <a:bodyPr wrap="none" rtlCol="0">
            <a:spAutoFit/>
          </a:bodyPr>
          <a:lstStyle/>
          <a:p>
            <a:pPr algn="ctr"/>
            <a:r>
              <a:rPr lang="fr-FR" b="1" dirty="0" smtClean="0"/>
              <a:t>1</a:t>
            </a:r>
            <a:endParaRPr lang="fr-FR" b="1" dirty="0"/>
          </a:p>
        </p:txBody>
      </p:sp>
      <p:sp>
        <p:nvSpPr>
          <p:cNvPr id="14" name="ZoneTexte 13"/>
          <p:cNvSpPr txBox="1"/>
          <p:nvPr/>
        </p:nvSpPr>
        <p:spPr>
          <a:xfrm>
            <a:off x="4010299" y="3505200"/>
            <a:ext cx="307183" cy="369332"/>
          </a:xfrm>
          <a:prstGeom prst="rect">
            <a:avLst/>
          </a:prstGeom>
          <a:noFill/>
          <a:ln>
            <a:noFill/>
          </a:ln>
        </p:spPr>
        <p:style>
          <a:lnRef idx="1">
            <a:schemeClr val="accent4"/>
          </a:lnRef>
          <a:fillRef idx="2">
            <a:schemeClr val="accent4"/>
          </a:fillRef>
          <a:effectRef idx="1">
            <a:schemeClr val="accent4"/>
          </a:effectRef>
          <a:fontRef idx="minor">
            <a:schemeClr val="dk1"/>
          </a:fontRef>
        </p:style>
        <p:txBody>
          <a:bodyPr wrap="none" rtlCol="0">
            <a:spAutoFit/>
          </a:bodyPr>
          <a:lstStyle>
            <a:defPPr>
              <a:defRPr lang="en-US"/>
            </a:defPPr>
            <a:lvl1pPr>
              <a:defRPr b="1">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fr-FR" dirty="0"/>
              <a:t>2</a:t>
            </a:r>
          </a:p>
        </p:txBody>
      </p:sp>
      <p:sp>
        <p:nvSpPr>
          <p:cNvPr id="4" name="Ellipse 3"/>
          <p:cNvSpPr/>
          <p:nvPr/>
        </p:nvSpPr>
        <p:spPr>
          <a:xfrm>
            <a:off x="5413716" y="2949292"/>
            <a:ext cx="335868" cy="324417"/>
          </a:xfrm>
          <a:prstGeom prst="ellipse">
            <a:avLst/>
          </a:prstGeom>
          <a:solidFill>
            <a:schemeClr val="accent1">
              <a:alpha val="0"/>
            </a:schemeClr>
          </a:solidFill>
          <a:ln w="1905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 name="Ellipse 15"/>
          <p:cNvSpPr/>
          <p:nvPr/>
        </p:nvSpPr>
        <p:spPr>
          <a:xfrm>
            <a:off x="3987082" y="3546192"/>
            <a:ext cx="335869" cy="324417"/>
          </a:xfrm>
          <a:prstGeom prst="ellipse">
            <a:avLst/>
          </a:prstGeom>
          <a:solidFill>
            <a:schemeClr val="accent1">
              <a:alpha val="0"/>
            </a:schemeClr>
          </a:solidFill>
          <a:ln w="1905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7" name="Connecteur droit avec flèche 6"/>
          <p:cNvCxnSpPr>
            <a:stCxn id="10" idx="2"/>
            <a:endCxn id="39" idx="3"/>
          </p:cNvCxnSpPr>
          <p:nvPr/>
        </p:nvCxnSpPr>
        <p:spPr>
          <a:xfrm flipH="1">
            <a:off x="3885791" y="3263900"/>
            <a:ext cx="409349" cy="362466"/>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11" name="Connecteur droit avec flèche 10"/>
          <p:cNvCxnSpPr>
            <a:stCxn id="9" idx="2"/>
          </p:cNvCxnSpPr>
          <p:nvPr/>
        </p:nvCxnSpPr>
        <p:spPr>
          <a:xfrm flipH="1">
            <a:off x="3797300" y="3251200"/>
            <a:ext cx="1244600" cy="1377950"/>
          </a:xfrm>
          <a:prstGeom prst="straightConnector1">
            <a:avLst/>
          </a:prstGeom>
          <a:ln>
            <a:solidFill>
              <a:schemeClr val="accent2">
                <a:lumMod val="40000"/>
                <a:lumOff val="6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18" name="Connecteur droit avec flèche 17"/>
          <p:cNvCxnSpPr>
            <a:stCxn id="4" idx="4"/>
            <a:endCxn id="16" idx="6"/>
          </p:cNvCxnSpPr>
          <p:nvPr/>
        </p:nvCxnSpPr>
        <p:spPr>
          <a:xfrm flipH="1">
            <a:off x="4322951" y="3273709"/>
            <a:ext cx="1258699" cy="434692"/>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25" name="Rectangle à coins arrondis 24"/>
          <p:cNvSpPr/>
          <p:nvPr/>
        </p:nvSpPr>
        <p:spPr>
          <a:xfrm>
            <a:off x="3816351" y="4669271"/>
            <a:ext cx="692150" cy="294409"/>
          </a:xfrm>
          <a:prstGeom prst="roundRect">
            <a:avLst/>
          </a:prstGeom>
          <a:noFill/>
          <a:ln w="28575"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27" name="Connecteur droit avec flèche 26"/>
          <p:cNvCxnSpPr>
            <a:stCxn id="21" idx="3"/>
            <a:endCxn id="25" idx="1"/>
          </p:cNvCxnSpPr>
          <p:nvPr/>
        </p:nvCxnSpPr>
        <p:spPr>
          <a:xfrm>
            <a:off x="3346450" y="4813300"/>
            <a:ext cx="469901" cy="3176"/>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29" name="Connecteur droit avec flèche 28"/>
          <p:cNvCxnSpPr>
            <a:stCxn id="16" idx="4"/>
            <a:endCxn id="25" idx="0"/>
          </p:cNvCxnSpPr>
          <p:nvPr/>
        </p:nvCxnSpPr>
        <p:spPr>
          <a:xfrm>
            <a:off x="4155017" y="3870609"/>
            <a:ext cx="7409" cy="798662"/>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39" name="ZoneTexte 38"/>
          <p:cNvSpPr txBox="1"/>
          <p:nvPr/>
        </p:nvSpPr>
        <p:spPr>
          <a:xfrm>
            <a:off x="1358900" y="3441700"/>
            <a:ext cx="2526891" cy="369332"/>
          </a:xfrm>
          <a:prstGeom prst="rect">
            <a:avLst/>
          </a:prstGeom>
          <a:noFill/>
          <a:ln>
            <a:solidFill>
              <a:srgbClr val="0000FF"/>
            </a:solidFill>
          </a:ln>
        </p:spPr>
        <p:txBody>
          <a:bodyPr wrap="none" rtlCol="0">
            <a:spAutoFit/>
          </a:bodyPr>
          <a:lstStyle/>
          <a:p>
            <a:r>
              <a:rPr lang="fr-FR" dirty="0" smtClean="0"/>
              <a:t>Valeur inférieure = 2300</a:t>
            </a:r>
            <a:endParaRPr lang="fr-FR" dirty="0"/>
          </a:p>
        </p:txBody>
      </p:sp>
      <p:cxnSp>
        <p:nvCxnSpPr>
          <p:cNvPr id="41" name="Connecteur droit avec flèche 40"/>
          <p:cNvCxnSpPr>
            <a:stCxn id="39" idx="2"/>
            <a:endCxn id="21" idx="0"/>
          </p:cNvCxnSpPr>
          <p:nvPr/>
        </p:nvCxnSpPr>
        <p:spPr>
          <a:xfrm>
            <a:off x="2622346" y="3811032"/>
            <a:ext cx="409779" cy="849868"/>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548658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1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up)">
                                      <p:cBhvr>
                                        <p:cTn id="16" dur="2000"/>
                                        <p:tgtEl>
                                          <p:spTgt spid="11"/>
                                        </p:tgtEl>
                                      </p:cBhvr>
                                    </p:animEffect>
                                  </p:childTnLst>
                                </p:cTn>
                              </p:par>
                            </p:childTnLst>
                          </p:cTn>
                        </p:par>
                        <p:par>
                          <p:cTn id="17" fill="hold">
                            <p:stCondLst>
                              <p:cond delay="3000"/>
                            </p:stCondLst>
                            <p:childTnLst>
                              <p:par>
                                <p:cTn id="18" presetID="10"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500"/>
                                        <p:tgtEl>
                                          <p:spTgt spid="20"/>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1000"/>
                                        <p:tgtEl>
                                          <p:spTgt spid="10"/>
                                        </p:tgtEl>
                                      </p:cBhvr>
                                    </p:animEffect>
                                  </p:childTnLst>
                                </p:cTn>
                              </p:par>
                            </p:childTnLst>
                          </p:cTn>
                        </p:par>
                        <p:par>
                          <p:cTn id="26" fill="hold">
                            <p:stCondLst>
                              <p:cond delay="1000"/>
                            </p:stCondLst>
                            <p:childTnLst>
                              <p:par>
                                <p:cTn id="27" presetID="22" presetClass="entr" presetSubtype="1" fill="hold" nodeType="after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up)">
                                      <p:cBhvr>
                                        <p:cTn id="29" dur="1000"/>
                                        <p:tgtEl>
                                          <p:spTgt spid="7"/>
                                        </p:tgtEl>
                                      </p:cBhvr>
                                    </p:animEffect>
                                  </p:childTnLst>
                                </p:cTn>
                              </p:par>
                            </p:childTnLst>
                          </p:cTn>
                        </p:par>
                        <p:par>
                          <p:cTn id="30" fill="hold">
                            <p:stCondLst>
                              <p:cond delay="2000"/>
                            </p:stCondLst>
                            <p:childTnLst>
                              <p:par>
                                <p:cTn id="31" presetID="22" presetClass="entr" presetSubtype="2" fill="hold" grpId="0" nodeType="afterEffect">
                                  <p:stCondLst>
                                    <p:cond delay="0"/>
                                  </p:stCondLst>
                                  <p:childTnLst>
                                    <p:set>
                                      <p:cBhvr>
                                        <p:cTn id="32" dur="1" fill="hold">
                                          <p:stCondLst>
                                            <p:cond delay="0"/>
                                          </p:stCondLst>
                                        </p:cTn>
                                        <p:tgtEl>
                                          <p:spTgt spid="39"/>
                                        </p:tgtEl>
                                        <p:attrNameLst>
                                          <p:attrName>style.visibility</p:attrName>
                                        </p:attrNameLst>
                                      </p:cBhvr>
                                      <p:to>
                                        <p:strVal val="visible"/>
                                      </p:to>
                                    </p:set>
                                    <p:animEffect transition="in" filter="wipe(right)">
                                      <p:cBhvr>
                                        <p:cTn id="33" dur="500"/>
                                        <p:tgtEl>
                                          <p:spTgt spid="39"/>
                                        </p:tgtEl>
                                      </p:cBhvr>
                                    </p:animEffect>
                                  </p:childTnLst>
                                </p:cTn>
                              </p:par>
                            </p:childTnLst>
                          </p:cTn>
                        </p:par>
                        <p:par>
                          <p:cTn id="34" fill="hold">
                            <p:stCondLst>
                              <p:cond delay="2500"/>
                            </p:stCondLst>
                            <p:childTnLst>
                              <p:par>
                                <p:cTn id="35" presetID="22" presetClass="entr" presetSubtype="1" fill="hold" nodeType="afterEffect">
                                  <p:stCondLst>
                                    <p:cond delay="0"/>
                                  </p:stCondLst>
                                  <p:childTnLst>
                                    <p:set>
                                      <p:cBhvr>
                                        <p:cTn id="36" dur="1" fill="hold">
                                          <p:stCondLst>
                                            <p:cond delay="0"/>
                                          </p:stCondLst>
                                        </p:cTn>
                                        <p:tgtEl>
                                          <p:spTgt spid="41"/>
                                        </p:tgtEl>
                                        <p:attrNameLst>
                                          <p:attrName>style.visibility</p:attrName>
                                        </p:attrNameLst>
                                      </p:cBhvr>
                                      <p:to>
                                        <p:strVal val="visible"/>
                                      </p:to>
                                    </p:set>
                                    <p:animEffect transition="in" filter="wipe(up)">
                                      <p:cBhvr>
                                        <p:cTn id="37" dur="1000"/>
                                        <p:tgtEl>
                                          <p:spTgt spid="41"/>
                                        </p:tgtEl>
                                      </p:cBhvr>
                                    </p:animEffect>
                                  </p:childTnLst>
                                </p:cTn>
                              </p:par>
                            </p:childTnLst>
                          </p:cTn>
                        </p:par>
                        <p:par>
                          <p:cTn id="38" fill="hold">
                            <p:stCondLst>
                              <p:cond delay="3500"/>
                            </p:stCondLst>
                            <p:childTnLst>
                              <p:par>
                                <p:cTn id="39" presetID="10" presetClass="entr" presetSubtype="0" fill="hold" grpId="0" nodeType="after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fade">
                                      <p:cBhvr>
                                        <p:cTn id="41" dur="1000"/>
                                        <p:tgtEl>
                                          <p:spTgt spid="21"/>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4"/>
                                        </p:tgtEl>
                                        <p:attrNameLst>
                                          <p:attrName>style.visibility</p:attrName>
                                        </p:attrNameLst>
                                      </p:cBhvr>
                                      <p:to>
                                        <p:strVal val="visible"/>
                                      </p:to>
                                    </p:set>
                                    <p:animEffect transition="in" filter="fade">
                                      <p:cBhvr>
                                        <p:cTn id="46" dur="1000"/>
                                        <p:tgtEl>
                                          <p:spTgt spid="4"/>
                                        </p:tgtEl>
                                      </p:cBhvr>
                                    </p:animEffect>
                                  </p:childTnLst>
                                </p:cTn>
                              </p:par>
                            </p:childTnLst>
                          </p:cTn>
                        </p:par>
                        <p:par>
                          <p:cTn id="47" fill="hold">
                            <p:stCondLst>
                              <p:cond delay="1000"/>
                            </p:stCondLst>
                            <p:childTnLst>
                              <p:par>
                                <p:cTn id="48" presetID="9" presetClass="exit" presetSubtype="0" fill="hold" nodeType="afterEffect">
                                  <p:stCondLst>
                                    <p:cond delay="0"/>
                                  </p:stCondLst>
                                  <p:childTnLst>
                                    <p:animEffect transition="out" filter="dissolve">
                                      <p:cBhvr>
                                        <p:cTn id="49" dur="500"/>
                                        <p:tgtEl>
                                          <p:spTgt spid="41"/>
                                        </p:tgtEl>
                                      </p:cBhvr>
                                    </p:animEffect>
                                    <p:set>
                                      <p:cBhvr>
                                        <p:cTn id="50" dur="1" fill="hold">
                                          <p:stCondLst>
                                            <p:cond delay="499"/>
                                          </p:stCondLst>
                                        </p:cTn>
                                        <p:tgtEl>
                                          <p:spTgt spid="41"/>
                                        </p:tgtEl>
                                        <p:attrNameLst>
                                          <p:attrName>style.visibility</p:attrName>
                                        </p:attrNameLst>
                                      </p:cBhvr>
                                      <p:to>
                                        <p:strVal val="hidden"/>
                                      </p:to>
                                    </p:set>
                                  </p:childTnLst>
                                </p:cTn>
                              </p:par>
                              <p:par>
                                <p:cTn id="51" presetID="9" presetClass="exit" presetSubtype="0" fill="hold" grpId="1" nodeType="withEffect">
                                  <p:stCondLst>
                                    <p:cond delay="0"/>
                                  </p:stCondLst>
                                  <p:childTnLst>
                                    <p:animEffect transition="out" filter="dissolve">
                                      <p:cBhvr>
                                        <p:cTn id="52" dur="500"/>
                                        <p:tgtEl>
                                          <p:spTgt spid="39"/>
                                        </p:tgtEl>
                                      </p:cBhvr>
                                    </p:animEffect>
                                    <p:set>
                                      <p:cBhvr>
                                        <p:cTn id="53" dur="1" fill="hold">
                                          <p:stCondLst>
                                            <p:cond delay="499"/>
                                          </p:stCondLst>
                                        </p:cTn>
                                        <p:tgtEl>
                                          <p:spTgt spid="39"/>
                                        </p:tgtEl>
                                        <p:attrNameLst>
                                          <p:attrName>style.visibility</p:attrName>
                                        </p:attrNameLst>
                                      </p:cBhvr>
                                      <p:to>
                                        <p:strVal val="hidden"/>
                                      </p:to>
                                    </p:set>
                                  </p:childTnLst>
                                </p:cTn>
                              </p:par>
                              <p:par>
                                <p:cTn id="54" presetID="9" presetClass="exit" presetSubtype="0" fill="hold" nodeType="withEffect">
                                  <p:stCondLst>
                                    <p:cond delay="0"/>
                                  </p:stCondLst>
                                  <p:childTnLst>
                                    <p:animEffect transition="out" filter="dissolve">
                                      <p:cBhvr>
                                        <p:cTn id="55" dur="500"/>
                                        <p:tgtEl>
                                          <p:spTgt spid="7"/>
                                        </p:tgtEl>
                                      </p:cBhvr>
                                    </p:animEffect>
                                    <p:set>
                                      <p:cBhvr>
                                        <p:cTn id="56" dur="1" fill="hold">
                                          <p:stCondLst>
                                            <p:cond delay="499"/>
                                          </p:stCondLst>
                                        </p:cTn>
                                        <p:tgtEl>
                                          <p:spTgt spid="7"/>
                                        </p:tgtEl>
                                        <p:attrNameLst>
                                          <p:attrName>style.visibility</p:attrName>
                                        </p:attrNameLst>
                                      </p:cBhvr>
                                      <p:to>
                                        <p:strVal val="hidden"/>
                                      </p:to>
                                    </p:set>
                                  </p:childTnLst>
                                </p:cTn>
                              </p:par>
                            </p:childTnLst>
                          </p:cTn>
                        </p:par>
                        <p:par>
                          <p:cTn id="57" fill="hold">
                            <p:stCondLst>
                              <p:cond delay="1500"/>
                            </p:stCondLst>
                            <p:childTnLst>
                              <p:par>
                                <p:cTn id="58" presetID="55" presetClass="entr" presetSubtype="0" fill="hold" grpId="0" nodeType="afterEffect">
                                  <p:stCondLst>
                                    <p:cond delay="0"/>
                                  </p:stCondLst>
                                  <p:childTnLst>
                                    <p:set>
                                      <p:cBhvr>
                                        <p:cTn id="59" dur="1" fill="hold">
                                          <p:stCondLst>
                                            <p:cond delay="0"/>
                                          </p:stCondLst>
                                        </p:cTn>
                                        <p:tgtEl>
                                          <p:spTgt spid="3"/>
                                        </p:tgtEl>
                                        <p:attrNameLst>
                                          <p:attrName>style.visibility</p:attrName>
                                        </p:attrNameLst>
                                      </p:cBhvr>
                                      <p:to>
                                        <p:strVal val="visible"/>
                                      </p:to>
                                    </p:set>
                                    <p:anim calcmode="lin" valueType="num">
                                      <p:cBhvr>
                                        <p:cTn id="60" dur="1000" fill="hold"/>
                                        <p:tgtEl>
                                          <p:spTgt spid="3"/>
                                        </p:tgtEl>
                                        <p:attrNameLst>
                                          <p:attrName>ppt_w</p:attrName>
                                        </p:attrNameLst>
                                      </p:cBhvr>
                                      <p:tavLst>
                                        <p:tav tm="0">
                                          <p:val>
                                            <p:strVal val="#ppt_w*0.70"/>
                                          </p:val>
                                        </p:tav>
                                        <p:tav tm="100000">
                                          <p:val>
                                            <p:strVal val="#ppt_w"/>
                                          </p:val>
                                        </p:tav>
                                      </p:tavLst>
                                    </p:anim>
                                    <p:anim calcmode="lin" valueType="num">
                                      <p:cBhvr>
                                        <p:cTn id="61" dur="1000" fill="hold"/>
                                        <p:tgtEl>
                                          <p:spTgt spid="3"/>
                                        </p:tgtEl>
                                        <p:attrNameLst>
                                          <p:attrName>ppt_h</p:attrName>
                                        </p:attrNameLst>
                                      </p:cBhvr>
                                      <p:tavLst>
                                        <p:tav tm="0">
                                          <p:val>
                                            <p:strVal val="#ppt_h"/>
                                          </p:val>
                                        </p:tav>
                                        <p:tav tm="100000">
                                          <p:val>
                                            <p:strVal val="#ppt_h"/>
                                          </p:val>
                                        </p:tav>
                                      </p:tavLst>
                                    </p:anim>
                                    <p:animEffect transition="in" filter="fade">
                                      <p:cBhvr>
                                        <p:cTn id="62" dur="1000"/>
                                        <p:tgtEl>
                                          <p:spTgt spid="3"/>
                                        </p:tgtEl>
                                      </p:cBhvr>
                                    </p:animEffect>
                                  </p:childTnLst>
                                </p:cTn>
                              </p:par>
                            </p:childTnLst>
                          </p:cTn>
                        </p:par>
                        <p:par>
                          <p:cTn id="63" fill="hold">
                            <p:stCondLst>
                              <p:cond delay="2500"/>
                            </p:stCondLst>
                            <p:childTnLst>
                              <p:par>
                                <p:cTn id="64" presetID="55" presetClass="entr" presetSubtype="0" fill="hold" grpId="0" nodeType="afterEffect">
                                  <p:stCondLst>
                                    <p:cond delay="0"/>
                                  </p:stCondLst>
                                  <p:childTnLst>
                                    <p:set>
                                      <p:cBhvr>
                                        <p:cTn id="65" dur="1" fill="hold">
                                          <p:stCondLst>
                                            <p:cond delay="0"/>
                                          </p:stCondLst>
                                        </p:cTn>
                                        <p:tgtEl>
                                          <p:spTgt spid="14"/>
                                        </p:tgtEl>
                                        <p:attrNameLst>
                                          <p:attrName>style.visibility</p:attrName>
                                        </p:attrNameLst>
                                      </p:cBhvr>
                                      <p:to>
                                        <p:strVal val="visible"/>
                                      </p:to>
                                    </p:set>
                                    <p:anim calcmode="lin" valueType="num">
                                      <p:cBhvr>
                                        <p:cTn id="66" dur="1000" fill="hold"/>
                                        <p:tgtEl>
                                          <p:spTgt spid="14"/>
                                        </p:tgtEl>
                                        <p:attrNameLst>
                                          <p:attrName>ppt_w</p:attrName>
                                        </p:attrNameLst>
                                      </p:cBhvr>
                                      <p:tavLst>
                                        <p:tav tm="0">
                                          <p:val>
                                            <p:strVal val="#ppt_w*0.70"/>
                                          </p:val>
                                        </p:tav>
                                        <p:tav tm="100000">
                                          <p:val>
                                            <p:strVal val="#ppt_w"/>
                                          </p:val>
                                        </p:tav>
                                      </p:tavLst>
                                    </p:anim>
                                    <p:anim calcmode="lin" valueType="num">
                                      <p:cBhvr>
                                        <p:cTn id="67" dur="1000" fill="hold"/>
                                        <p:tgtEl>
                                          <p:spTgt spid="14"/>
                                        </p:tgtEl>
                                        <p:attrNameLst>
                                          <p:attrName>ppt_h</p:attrName>
                                        </p:attrNameLst>
                                      </p:cBhvr>
                                      <p:tavLst>
                                        <p:tav tm="0">
                                          <p:val>
                                            <p:strVal val="#ppt_h"/>
                                          </p:val>
                                        </p:tav>
                                        <p:tav tm="100000">
                                          <p:val>
                                            <p:strVal val="#ppt_h"/>
                                          </p:val>
                                        </p:tav>
                                      </p:tavLst>
                                    </p:anim>
                                    <p:animEffect transition="in" filter="fade">
                                      <p:cBhvr>
                                        <p:cTn id="68" dur="1000"/>
                                        <p:tgtEl>
                                          <p:spTgt spid="14"/>
                                        </p:tgtEl>
                                      </p:cBhvr>
                                    </p:animEffect>
                                  </p:childTnLst>
                                </p:cTn>
                              </p:par>
                            </p:childTnLst>
                          </p:cTn>
                        </p:par>
                        <p:par>
                          <p:cTn id="69" fill="hold">
                            <p:stCondLst>
                              <p:cond delay="3500"/>
                            </p:stCondLst>
                            <p:childTnLst>
                              <p:par>
                                <p:cTn id="70" presetID="22" presetClass="entr" presetSubtype="2" fill="hold" nodeType="afterEffect">
                                  <p:stCondLst>
                                    <p:cond delay="0"/>
                                  </p:stCondLst>
                                  <p:childTnLst>
                                    <p:set>
                                      <p:cBhvr>
                                        <p:cTn id="71" dur="1" fill="hold">
                                          <p:stCondLst>
                                            <p:cond delay="0"/>
                                          </p:stCondLst>
                                        </p:cTn>
                                        <p:tgtEl>
                                          <p:spTgt spid="18"/>
                                        </p:tgtEl>
                                        <p:attrNameLst>
                                          <p:attrName>style.visibility</p:attrName>
                                        </p:attrNameLst>
                                      </p:cBhvr>
                                      <p:to>
                                        <p:strVal val="visible"/>
                                      </p:to>
                                    </p:set>
                                    <p:animEffect transition="in" filter="wipe(right)">
                                      <p:cBhvr>
                                        <p:cTn id="72" dur="1000"/>
                                        <p:tgtEl>
                                          <p:spTgt spid="18"/>
                                        </p:tgtEl>
                                      </p:cBhvr>
                                    </p:animEffect>
                                  </p:childTnLst>
                                </p:cTn>
                              </p:par>
                            </p:childTnLst>
                          </p:cTn>
                        </p:par>
                        <p:par>
                          <p:cTn id="73" fill="hold">
                            <p:stCondLst>
                              <p:cond delay="4500"/>
                            </p:stCondLst>
                            <p:childTnLst>
                              <p:par>
                                <p:cTn id="74" presetID="10" presetClass="entr" presetSubtype="0" fill="hold" grpId="0" nodeType="afterEffect">
                                  <p:stCondLst>
                                    <p:cond delay="0"/>
                                  </p:stCondLst>
                                  <p:childTnLst>
                                    <p:set>
                                      <p:cBhvr>
                                        <p:cTn id="75" dur="1" fill="hold">
                                          <p:stCondLst>
                                            <p:cond delay="0"/>
                                          </p:stCondLst>
                                        </p:cTn>
                                        <p:tgtEl>
                                          <p:spTgt spid="16"/>
                                        </p:tgtEl>
                                        <p:attrNameLst>
                                          <p:attrName>style.visibility</p:attrName>
                                        </p:attrNameLst>
                                      </p:cBhvr>
                                      <p:to>
                                        <p:strVal val="visible"/>
                                      </p:to>
                                    </p:set>
                                    <p:animEffect transition="in" filter="fade">
                                      <p:cBhvr>
                                        <p:cTn id="76" dur="1000"/>
                                        <p:tgtEl>
                                          <p:spTgt spid="16"/>
                                        </p:tgtEl>
                                      </p:cBhvr>
                                    </p:animEffect>
                                  </p:childTnLst>
                                </p:cTn>
                              </p:par>
                            </p:childTnLst>
                          </p:cTn>
                        </p:par>
                        <p:par>
                          <p:cTn id="77" fill="hold">
                            <p:stCondLst>
                              <p:cond delay="5500"/>
                            </p:stCondLst>
                            <p:childTnLst>
                              <p:par>
                                <p:cTn id="78" presetID="22" presetClass="entr" presetSubtype="8" fill="hold" nodeType="afterEffect">
                                  <p:stCondLst>
                                    <p:cond delay="0"/>
                                  </p:stCondLst>
                                  <p:childTnLst>
                                    <p:set>
                                      <p:cBhvr>
                                        <p:cTn id="79" dur="1" fill="hold">
                                          <p:stCondLst>
                                            <p:cond delay="0"/>
                                          </p:stCondLst>
                                        </p:cTn>
                                        <p:tgtEl>
                                          <p:spTgt spid="27"/>
                                        </p:tgtEl>
                                        <p:attrNameLst>
                                          <p:attrName>style.visibility</p:attrName>
                                        </p:attrNameLst>
                                      </p:cBhvr>
                                      <p:to>
                                        <p:strVal val="visible"/>
                                      </p:to>
                                    </p:set>
                                    <p:animEffect transition="in" filter="wipe(left)">
                                      <p:cBhvr>
                                        <p:cTn id="80" dur="500"/>
                                        <p:tgtEl>
                                          <p:spTgt spid="27"/>
                                        </p:tgtEl>
                                      </p:cBhvr>
                                    </p:animEffect>
                                  </p:childTnLst>
                                </p:cTn>
                              </p:par>
                              <p:par>
                                <p:cTn id="81" presetID="22" presetClass="entr" presetSubtype="1" fill="hold" nodeType="withEffect">
                                  <p:stCondLst>
                                    <p:cond delay="0"/>
                                  </p:stCondLst>
                                  <p:childTnLst>
                                    <p:set>
                                      <p:cBhvr>
                                        <p:cTn id="82" dur="1" fill="hold">
                                          <p:stCondLst>
                                            <p:cond delay="0"/>
                                          </p:stCondLst>
                                        </p:cTn>
                                        <p:tgtEl>
                                          <p:spTgt spid="29"/>
                                        </p:tgtEl>
                                        <p:attrNameLst>
                                          <p:attrName>style.visibility</p:attrName>
                                        </p:attrNameLst>
                                      </p:cBhvr>
                                      <p:to>
                                        <p:strVal val="visible"/>
                                      </p:to>
                                    </p:set>
                                    <p:animEffect transition="in" filter="wipe(up)">
                                      <p:cBhvr>
                                        <p:cTn id="83" dur="500"/>
                                        <p:tgtEl>
                                          <p:spTgt spid="29"/>
                                        </p:tgtEl>
                                      </p:cBhvr>
                                    </p:animEffect>
                                  </p:childTnLst>
                                </p:cTn>
                              </p:par>
                            </p:childTnLst>
                          </p:cTn>
                        </p:par>
                        <p:par>
                          <p:cTn id="84" fill="hold">
                            <p:stCondLst>
                              <p:cond delay="6000"/>
                            </p:stCondLst>
                            <p:childTnLst>
                              <p:par>
                                <p:cTn id="85" presetID="53" presetClass="entr" presetSubtype="16" fill="hold" grpId="0" nodeType="afterEffect">
                                  <p:stCondLst>
                                    <p:cond delay="0"/>
                                  </p:stCondLst>
                                  <p:childTnLst>
                                    <p:set>
                                      <p:cBhvr>
                                        <p:cTn id="86" dur="1" fill="hold">
                                          <p:stCondLst>
                                            <p:cond delay="0"/>
                                          </p:stCondLst>
                                        </p:cTn>
                                        <p:tgtEl>
                                          <p:spTgt spid="25"/>
                                        </p:tgtEl>
                                        <p:attrNameLst>
                                          <p:attrName>style.visibility</p:attrName>
                                        </p:attrNameLst>
                                      </p:cBhvr>
                                      <p:to>
                                        <p:strVal val="visible"/>
                                      </p:to>
                                    </p:set>
                                    <p:anim calcmode="lin" valueType="num">
                                      <p:cBhvr>
                                        <p:cTn id="87" dur="500" fill="hold"/>
                                        <p:tgtEl>
                                          <p:spTgt spid="25"/>
                                        </p:tgtEl>
                                        <p:attrNameLst>
                                          <p:attrName>ppt_w</p:attrName>
                                        </p:attrNameLst>
                                      </p:cBhvr>
                                      <p:tavLst>
                                        <p:tav tm="0">
                                          <p:val>
                                            <p:fltVal val="0"/>
                                          </p:val>
                                        </p:tav>
                                        <p:tav tm="100000">
                                          <p:val>
                                            <p:strVal val="#ppt_w"/>
                                          </p:val>
                                        </p:tav>
                                      </p:tavLst>
                                    </p:anim>
                                    <p:anim calcmode="lin" valueType="num">
                                      <p:cBhvr>
                                        <p:cTn id="88" dur="500" fill="hold"/>
                                        <p:tgtEl>
                                          <p:spTgt spid="25"/>
                                        </p:tgtEl>
                                        <p:attrNameLst>
                                          <p:attrName>ppt_h</p:attrName>
                                        </p:attrNameLst>
                                      </p:cBhvr>
                                      <p:tavLst>
                                        <p:tav tm="0">
                                          <p:val>
                                            <p:fltVal val="0"/>
                                          </p:val>
                                        </p:tav>
                                        <p:tav tm="100000">
                                          <p:val>
                                            <p:strVal val="#ppt_h"/>
                                          </p:val>
                                        </p:tav>
                                      </p:tavLst>
                                    </p:anim>
                                    <p:animEffect transition="in" filter="fade">
                                      <p:cBhvr>
                                        <p:cTn id="89" dur="500"/>
                                        <p:tgtEl>
                                          <p:spTgt spid="25"/>
                                        </p:tgtEl>
                                      </p:cBhvr>
                                    </p:animEffect>
                                  </p:childTnLst>
                                </p:cTn>
                              </p:par>
                            </p:childTnLst>
                          </p:cTn>
                        </p:par>
                        <p:par>
                          <p:cTn id="90" fill="hold">
                            <p:stCondLst>
                              <p:cond delay="6500"/>
                            </p:stCondLst>
                            <p:childTnLst>
                              <p:par>
                                <p:cTn id="91" presetID="10" presetClass="entr" presetSubtype="0" fill="hold" grpId="0" nodeType="afterEffect">
                                  <p:stCondLst>
                                    <p:cond delay="0"/>
                                  </p:stCondLst>
                                  <p:childTnLst>
                                    <p:set>
                                      <p:cBhvr>
                                        <p:cTn id="92" dur="1" fill="hold">
                                          <p:stCondLst>
                                            <p:cond delay="0"/>
                                          </p:stCondLst>
                                        </p:cTn>
                                        <p:tgtEl>
                                          <p:spTgt spid="22"/>
                                        </p:tgtEl>
                                        <p:attrNameLst>
                                          <p:attrName>style.visibility</p:attrName>
                                        </p:attrNameLst>
                                      </p:cBhvr>
                                      <p:to>
                                        <p:strVal val="visible"/>
                                      </p:to>
                                    </p:set>
                                    <p:animEffect transition="in" filter="fade">
                                      <p:cBhvr>
                                        <p:cTn id="93" dur="500"/>
                                        <p:tgtEl>
                                          <p:spTgt spid="22"/>
                                        </p:tgtEl>
                                      </p:cBhvr>
                                    </p:animEffect>
                                  </p:childTnLst>
                                </p:cTn>
                              </p:par>
                            </p:childTnLst>
                          </p:cTn>
                        </p:par>
                        <p:par>
                          <p:cTn id="94" fill="hold">
                            <p:stCondLst>
                              <p:cond delay="7000"/>
                            </p:stCondLst>
                            <p:childTnLst>
                              <p:par>
                                <p:cTn id="95" presetID="3" presetClass="emph" presetSubtype="2" fill="hold" nodeType="afterEffect">
                                  <p:stCondLst>
                                    <p:cond delay="0"/>
                                  </p:stCondLst>
                                  <p:childTnLst>
                                    <p:animClr clrSpc="rgb" dir="cw">
                                      <p:cBhvr override="childStyle">
                                        <p:cTn id="96" dur="1000" fill="hold"/>
                                        <p:tgtEl>
                                          <p:spTgt spid="22"/>
                                        </p:tgtEl>
                                        <p:attrNameLst>
                                          <p:attrName>style.color</p:attrName>
                                        </p:attrNameLst>
                                      </p:cBhvr>
                                      <p:to>
                                        <a:srgbClr val="0000FF"/>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0" grpId="0" animBg="1"/>
      <p:bldP spid="21" grpId="0" animBg="1"/>
      <p:bldP spid="22" grpId="0"/>
      <p:bldP spid="9" grpId="0" animBg="1"/>
      <p:bldP spid="10" grpId="0" animBg="1"/>
      <p:bldP spid="3" grpId="0" animBg="1"/>
      <p:bldP spid="14" grpId="0"/>
      <p:bldP spid="4" grpId="0" animBg="1"/>
      <p:bldP spid="16" grpId="0" animBg="1"/>
      <p:bldP spid="25" grpId="0" animBg="1"/>
      <p:bldP spid="39" grpId="0" animBg="1"/>
      <p:bldP spid="39"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pPr algn="l" defTabSz="914400">
              <a:spcBef>
                <a:spcPts val="0"/>
              </a:spcBef>
              <a:buNone/>
            </a:pPr>
            <a:r>
              <a:rPr lang="fr-FR" sz="4400" b="0" i="0" dirty="0" smtClean="0">
                <a:solidFill>
                  <a:srgbClr val="444D26"/>
                </a:solidFill>
                <a:latin typeface="Tw Cen MT"/>
                <a:ea typeface="+mj-ea"/>
                <a:cs typeface="+mj-cs"/>
              </a:rPr>
              <a:t>Conclusion</a:t>
            </a:r>
            <a:endParaRPr lang="fr-FR" sz="4400" b="0" i="0" dirty="0">
              <a:solidFill>
                <a:srgbClr val="444D26"/>
              </a:solidFill>
              <a:latin typeface="Tw Cen MT"/>
              <a:ea typeface="+mj-ea"/>
              <a:cs typeface="+mj-cs"/>
            </a:endParaRPr>
          </a:p>
        </p:txBody>
      </p:sp>
      <p:sp>
        <p:nvSpPr>
          <p:cNvPr id="3" name="Rectangle 2"/>
          <p:cNvSpPr>
            <a:spLocks noGrp="1"/>
          </p:cNvSpPr>
          <p:nvPr>
            <p:ph sz="quarter" idx="1"/>
          </p:nvPr>
        </p:nvSpPr>
        <p:spPr/>
        <p:txBody>
          <a:bodyPr>
            <a:normAutofit lnSpcReduction="10000"/>
          </a:bodyPr>
          <a:lstStyle/>
          <a:p>
            <a:pPr marL="320040" indent="-320040" algn="just" defTabSz="914400">
              <a:spcBef>
                <a:spcPts val="700"/>
              </a:spcBef>
              <a:buClr>
                <a:srgbClr val="F3A447"/>
              </a:buClr>
              <a:buSzPct val="60000"/>
              <a:buFont typeface="Wingdings"/>
              <a:buChar char="Ø"/>
            </a:pPr>
            <a:r>
              <a:rPr lang="fr-FR" sz="2000" b="0" i="0" dirty="0" smtClean="0">
                <a:solidFill>
                  <a:schemeClr val="tx1"/>
                </a:solidFill>
                <a:latin typeface="Tw Cen MT"/>
                <a:ea typeface="+mn-ea"/>
                <a:cs typeface="+mn-cs"/>
              </a:rPr>
              <a:t>La fonction </a:t>
            </a:r>
            <a:r>
              <a:rPr lang="fr-FR" sz="2000" b="0" i="0" dirty="0" err="1" smtClean="0">
                <a:solidFill>
                  <a:schemeClr val="tx1"/>
                </a:solidFill>
                <a:latin typeface="Tw Cen MT"/>
                <a:ea typeface="+mn-ea"/>
                <a:cs typeface="+mn-cs"/>
              </a:rPr>
              <a:t>RechercheV</a:t>
            </a:r>
            <a:r>
              <a:rPr lang="fr-FR" sz="2000" b="0" i="0" dirty="0" smtClean="0">
                <a:solidFill>
                  <a:schemeClr val="tx1"/>
                </a:solidFill>
                <a:latin typeface="Tw Cen MT"/>
                <a:ea typeface="+mn-ea"/>
                <a:cs typeface="+mn-cs"/>
              </a:rPr>
              <a:t> est très utile pour structurer facilement des fiches à partir d’une feuille de calcul. On utilisera les listes de validation pour faciliter la sélection de la valeur à rechercher, ou même un contrôle de formulaire (barre de défilement) pour les valeurs numériques. Le mode Valeur Proche permet quant à lui de placer une valeur dans un intervalle donné.</a:t>
            </a:r>
          </a:p>
          <a:p>
            <a:pPr marL="320040" indent="-320040" algn="l" defTabSz="914400">
              <a:spcBef>
                <a:spcPts val="700"/>
              </a:spcBef>
              <a:buClr>
                <a:srgbClr val="F3A447"/>
              </a:buClr>
              <a:buSzPct val="60000"/>
              <a:buFont typeface="Wingdings"/>
              <a:buChar char="Ø"/>
            </a:pPr>
            <a:r>
              <a:rPr lang="fr-FR" sz="2000" dirty="0" smtClean="0">
                <a:latin typeface="Tw Cen MT"/>
              </a:rPr>
              <a:t>Quel que soit le mode utilisé :</a:t>
            </a:r>
          </a:p>
          <a:p>
            <a:pPr lvl="1" indent="-320040">
              <a:spcBef>
                <a:spcPts val="700"/>
              </a:spcBef>
              <a:buClr>
                <a:srgbClr val="F3A447"/>
              </a:buClr>
              <a:buSzPct val="60000"/>
              <a:buFont typeface="Wingdings"/>
              <a:buChar char="Ø"/>
            </a:pPr>
            <a:r>
              <a:rPr lang="fr-FR" sz="1700" b="0" i="0" dirty="0" smtClean="0">
                <a:solidFill>
                  <a:schemeClr val="tx1"/>
                </a:solidFill>
                <a:latin typeface="Tw Cen MT"/>
                <a:ea typeface="+mn-ea"/>
                <a:cs typeface="+mn-cs"/>
              </a:rPr>
              <a:t>- la colonne de récupération doit aussi se trouver dans la plage de recherche.</a:t>
            </a:r>
          </a:p>
          <a:p>
            <a:pPr>
              <a:buClr>
                <a:srgbClr val="F3A447"/>
              </a:buClr>
              <a:buFont typeface="Wingdings"/>
              <a:buChar char="Ø"/>
            </a:pPr>
            <a:r>
              <a:rPr lang="fr-FR" sz="2000" dirty="0" smtClean="0">
                <a:latin typeface="Tw Cen MT"/>
              </a:rPr>
              <a:t>En mode valeur proche :</a:t>
            </a:r>
            <a:endParaRPr lang="fr-FR" sz="2000" b="0" i="0" dirty="0" smtClean="0">
              <a:solidFill>
                <a:schemeClr val="tx1"/>
              </a:solidFill>
              <a:latin typeface="Tw Cen MT"/>
              <a:ea typeface="+mn-ea"/>
              <a:cs typeface="+mn-cs"/>
            </a:endParaRPr>
          </a:p>
          <a:p>
            <a:pPr lvl="1" indent="-320040" algn="just">
              <a:spcBef>
                <a:spcPts val="700"/>
              </a:spcBef>
              <a:buClr>
                <a:srgbClr val="F3A447"/>
              </a:buClr>
              <a:buSzPct val="60000"/>
              <a:buFont typeface="Wingdings"/>
              <a:buChar char="Ø"/>
            </a:pPr>
            <a:r>
              <a:rPr lang="fr-FR" sz="1700" dirty="0" smtClean="0">
                <a:latin typeface="Tw Cen MT"/>
              </a:rPr>
              <a:t>- les données de la première colonne doivent être classées par ordre croissant (alphabétique pour les textes).</a:t>
            </a:r>
          </a:p>
          <a:p>
            <a:pPr algn="just">
              <a:buClr>
                <a:srgbClr val="F3A447"/>
              </a:buClr>
              <a:buFont typeface="Wingdings"/>
              <a:buChar char="Ø"/>
            </a:pPr>
            <a:r>
              <a:rPr lang="fr-FR" sz="2000" b="0" i="0" dirty="0" smtClean="0">
                <a:solidFill>
                  <a:schemeClr val="tx1"/>
                </a:solidFill>
                <a:latin typeface="Tw Cen MT"/>
                <a:ea typeface="+mn-ea"/>
                <a:cs typeface="+mn-cs"/>
              </a:rPr>
              <a:t>Limites : ne recherche qu’à droite de la première colonne d’une plage</a:t>
            </a:r>
          </a:p>
          <a:p>
            <a:pPr lvl="1">
              <a:buClr>
                <a:srgbClr val="F3A447"/>
              </a:buClr>
              <a:buFont typeface="Wingdings"/>
              <a:buChar char="Ø"/>
            </a:pPr>
            <a:r>
              <a:rPr lang="fr-FR" sz="1700" dirty="0" smtClean="0">
                <a:latin typeface="Tw Cen MT"/>
              </a:rPr>
              <a:t>Impossible d’une plage à une autre ou d’une feuille à une autre.</a:t>
            </a:r>
            <a:endParaRPr lang="fr-FR" sz="1700" b="0" i="0" dirty="0" smtClean="0">
              <a:solidFill>
                <a:schemeClr val="tx1"/>
              </a:solidFill>
              <a:latin typeface="Tw Cen MT"/>
              <a:ea typeface="+mn-ea"/>
              <a:cs typeface="+mn-cs"/>
            </a:endParaRPr>
          </a:p>
          <a:p>
            <a:pPr>
              <a:buClr>
                <a:srgbClr val="F3A447"/>
              </a:buClr>
              <a:buFont typeface="Wingdings"/>
              <a:buChar char="Ø"/>
            </a:pPr>
            <a:r>
              <a:rPr lang="fr-FR" sz="2000" b="0" i="0" dirty="0" smtClean="0">
                <a:solidFill>
                  <a:schemeClr val="tx1"/>
                </a:solidFill>
                <a:latin typeface="Tw Cen MT"/>
                <a:ea typeface="+mn-ea"/>
                <a:cs typeface="+mn-cs"/>
              </a:rPr>
              <a:t>A voir aussi : </a:t>
            </a:r>
            <a:r>
              <a:rPr lang="fr-FR" sz="2000" b="0" i="0" dirty="0" err="1" smtClean="0">
                <a:solidFill>
                  <a:schemeClr val="tx1"/>
                </a:solidFill>
                <a:latin typeface="Tw Cen MT"/>
                <a:ea typeface="+mn-ea"/>
                <a:cs typeface="+mn-cs"/>
              </a:rPr>
              <a:t>RechercheH</a:t>
            </a:r>
            <a:r>
              <a:rPr lang="fr-FR" sz="2000" b="0" i="0" dirty="0" smtClean="0">
                <a:solidFill>
                  <a:schemeClr val="tx1"/>
                </a:solidFill>
                <a:latin typeface="Tw Cen MT"/>
                <a:ea typeface="+mn-ea"/>
                <a:cs typeface="+mn-cs"/>
              </a:rPr>
              <a:t> et Recherche, Index et </a:t>
            </a:r>
            <a:r>
              <a:rPr lang="fr-FR" sz="2000" b="0" i="0" dirty="0" err="1" smtClean="0">
                <a:solidFill>
                  <a:schemeClr val="tx1"/>
                </a:solidFill>
                <a:latin typeface="Tw Cen MT"/>
                <a:ea typeface="+mn-ea"/>
                <a:cs typeface="+mn-cs"/>
              </a:rPr>
              <a:t>Equiv</a:t>
            </a:r>
            <a:r>
              <a:rPr lang="fr-FR" sz="2000" b="0" i="0" dirty="0" smtClean="0">
                <a:solidFill>
                  <a:schemeClr val="tx1"/>
                </a:solidFill>
                <a:latin typeface="Tw Cen MT"/>
                <a:ea typeface="+mn-ea"/>
                <a:cs typeface="+mn-cs"/>
              </a:rPr>
              <a:t>.</a:t>
            </a:r>
            <a:endParaRPr lang="fr-FR" sz="2000" b="0" i="0" dirty="0">
              <a:solidFill>
                <a:schemeClr val="tx1"/>
              </a:solidFill>
              <a:latin typeface="Tw Cen MT"/>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TC103524809990">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3534D3FD-D06A-455F-9219-F6CA2F50DB6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TC103524809990</Template>
  <TotalTime>0</TotalTime>
  <Words>575</Words>
  <Application>Microsoft Macintosh PowerPoint</Application>
  <PresentationFormat>Présentation à l'écran (4:3)</PresentationFormat>
  <Paragraphs>96</Paragraphs>
  <Slides>6</Slides>
  <Notes>6</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TC103524809990</vt:lpstr>
      <vt:lpstr>La fonction RECHERCHEV </vt:lpstr>
      <vt:lpstr>Objectifs</vt:lpstr>
      <vt:lpstr>Rappel : écriture d’une fonction</vt:lpstr>
      <vt:lpstr>Fonctions de recherche : RechercheV</vt:lpstr>
      <vt:lpstr>RechercheV mode valeur proche</vt:lpstr>
      <vt:lpstr>Conclusion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modified xsi:type="dcterms:W3CDTF">2014-11-28T06:38:35Z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TC101671251033</vt:lpwstr>
  </property>
</Properties>
</file>