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6"/>
  </p:notesMasterIdLst>
  <p:handoutMasterIdLst>
    <p:handoutMasterId r:id="rId7"/>
  </p:handoutMasterIdLst>
  <p:sldIdLst>
    <p:sldId id="256" r:id="rId3"/>
    <p:sldId id="268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0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3" autoAdjust="0"/>
    <p:restoredTop sz="98289" autoAdjust="0"/>
  </p:normalViewPr>
  <p:slideViewPr>
    <p:cSldViewPr snapToGrid="0">
      <p:cViewPr>
        <p:scale>
          <a:sx n="100" d="100"/>
          <a:sy n="100" d="100"/>
        </p:scale>
        <p:origin x="-132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B6BD1-BBF3-944D-864E-3AA7C8D58C4C}" type="datetimeFigureOut">
              <a:rPr lang="fr-FR" smtClean="0"/>
              <a:t>07/12/2014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D7F75-C41C-5543-B697-481FBCD28B9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614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07/12/2014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94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A5D78FC6-CE17-4259-A63C-DDFC12E048FC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algn="l" defTabSz="914400">
              <a:buNone/>
            </a:pPr>
            <a:r>
              <a:rPr lang="fr-FR" sz="1200" b="0" i="0" noProof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Objectifs</a:t>
            </a:r>
            <a:r>
              <a:rPr lang="fr-FR" sz="1200" b="0" i="0" baseline="0" noProof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 de la formation et résultats attendus et/ou compétences apprises. </a:t>
            </a:r>
            <a:endParaRPr lang="fr-FR" sz="1200" b="0" i="0" baseline="0" noProof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A5D78FC6-CE17-4259-A63C-DDFC12E048FC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algn="l" defTabSz="914400">
              <a:buNone/>
            </a:pPr>
            <a:r>
              <a:rPr lang="fr-FR" sz="1200" b="0" i="0" noProof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Liste de </a:t>
            </a:r>
            <a:r>
              <a:rPr lang="fr-FR" sz="1200" b="0" i="0" baseline="0" noProof="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vocabulaire relative. </a:t>
            </a:r>
            <a:endParaRPr lang="fr-FR" sz="1200" b="0" i="0" baseline="0" noProof="0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A5D78FC6-CE17-4259-A63C-DDFC12E048FC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blipFill dpi="0"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dirty="0" smtClean="0"/>
              <a:t>Cliquez pour modifier le style des sous-titres du masque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07/12/2014 20:36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07/12/2014 20:36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07/12/2014 20:36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07/12/2014 20:36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en-US" smtClean="0"/>
              <a:pPr/>
              <a:t>07/12/2014 20:36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en-US" smtClean="0"/>
              <a:pPr/>
              <a:t>07/12/2014 20:36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07/12/2014 20:36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07/12/2014 20:36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07/12/2014 20:36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pic>
        <p:nvPicPr>
          <p:cNvPr id="8" name="Picture 7" descr="sm_boo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2648" y="1755648"/>
            <a:ext cx="1615307" cy="1688453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20EC5-AC53-4169-941E-EDF10CD23748}" type="datetime8">
              <a:rPr lang="en-US" smtClean="0"/>
              <a:pPr/>
              <a:t>07/12/2014 20:36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1828800" y="3352800"/>
            <a:ext cx="6934200" cy="2438400"/>
          </a:xfrm>
        </p:spPr>
        <p:txBody>
          <a:bodyPr>
            <a:noAutofit/>
          </a:bodyPr>
          <a:lstStyle/>
          <a:p>
            <a:pPr algn="l" defTabSz="914400">
              <a:spcBef>
                <a:spcPts val="0"/>
              </a:spcBef>
              <a:buNone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LA fonction VPM</a:t>
            </a:r>
            <a:b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fr-FR" sz="2600" b="0" i="0" dirty="0" smtClean="0">
                <a:solidFill>
                  <a:srgbClr val="FFFFFF"/>
                </a:solidFill>
              </a:rPr>
              <a:t>FONCTIONS EXCEL</a:t>
            </a:r>
            <a:endParaRPr lang="fr-FR" sz="2600" b="0" i="0" dirty="0">
              <a:solidFill>
                <a:srgbClr val="FFFFFF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09600" y="6248400"/>
            <a:ext cx="1096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T</a:t>
            </a:r>
            <a:r>
              <a:rPr lang="fr-FR" dirty="0" smtClean="0"/>
              <a:t>. BAUSER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914400">
              <a:spcBef>
                <a:spcPts val="0"/>
              </a:spcBef>
              <a:buNone/>
            </a:pPr>
            <a:r>
              <a:rPr lang="fr-FR" sz="4400" b="0" i="0" dirty="0" smtClean="0">
                <a:solidFill>
                  <a:srgbClr val="444D26"/>
                </a:solidFill>
                <a:latin typeface="Tw Cen MT"/>
                <a:ea typeface="+mj-ea"/>
                <a:cs typeface="+mj-cs"/>
              </a:rPr>
              <a:t>Objectifs</a:t>
            </a:r>
            <a:endParaRPr lang="fr-FR" sz="4400" b="0" i="0" dirty="0">
              <a:solidFill>
                <a:srgbClr val="444D26"/>
              </a:solidFill>
              <a:latin typeface="Tw Cen MT"/>
              <a:ea typeface="+mj-ea"/>
              <a:cs typeface="+mj-cs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algn="l" defTabSz="914400">
              <a:spcBef>
                <a:spcPts val="700"/>
              </a:spcBef>
              <a:buClr>
                <a:srgbClr val="F3A447"/>
              </a:buClr>
              <a:buSzPct val="60000"/>
              <a:buFont typeface="Wingdings"/>
              <a:buChar char="Ø"/>
            </a:pPr>
            <a:r>
              <a:rPr lang="fr-FR" sz="2900" b="0" i="0" dirty="0" smtClean="0">
                <a:solidFill>
                  <a:schemeClr val="tx1"/>
                </a:solidFill>
                <a:latin typeface="Tw Cen MT"/>
                <a:ea typeface="+mn-ea"/>
                <a:cs typeface="+mn-cs"/>
              </a:rPr>
              <a:t>Objectifs</a:t>
            </a:r>
            <a:endParaRPr lang="fr-FR" sz="2600" b="0" i="0" dirty="0" smtClean="0">
              <a:solidFill>
                <a:schemeClr val="tx1"/>
              </a:solidFill>
              <a:latin typeface="Tw Cen MT"/>
              <a:ea typeface="+mn-ea"/>
              <a:cs typeface="+mn-cs"/>
            </a:endParaRPr>
          </a:p>
          <a:p>
            <a:pPr marL="640080" lvl="1" indent="-274320" algn="l" defTabSz="914400">
              <a:spcBef>
                <a:spcPts val="550"/>
              </a:spcBef>
              <a:buClr>
                <a:srgbClr val="A5B592"/>
              </a:buClr>
              <a:buSzPct val="70000"/>
              <a:buFont typeface="Wingdings"/>
              <a:buChar char="Ø"/>
            </a:pPr>
            <a:r>
              <a:rPr lang="fr-FR" dirty="0" smtClean="0"/>
              <a:t>Déterminer les remboursements d’un emprunt à taux constant.</a:t>
            </a:r>
          </a:p>
          <a:p>
            <a:pPr marL="365760" lvl="1" indent="0" algn="l" defTabSz="914400">
              <a:spcBef>
                <a:spcPts val="550"/>
              </a:spcBef>
              <a:buClr>
                <a:srgbClr val="A5B592"/>
              </a:buClr>
              <a:buSzPct val="70000"/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0"/>
              </a:spcBef>
              <a:buNone/>
            </a:pPr>
            <a:r>
              <a:rPr lang="fr-FR" sz="4400" b="0" i="0" dirty="0" smtClean="0">
                <a:solidFill>
                  <a:srgbClr val="444D26"/>
                </a:solidFill>
                <a:latin typeface="Tw Cen MT"/>
                <a:ea typeface="+mj-ea"/>
                <a:cs typeface="+mj-cs"/>
              </a:rPr>
              <a:t>La fonction </a:t>
            </a:r>
            <a:r>
              <a:rPr lang="fr-FR" sz="4400" b="0" i="0" dirty="0" smtClean="0">
                <a:solidFill>
                  <a:srgbClr val="444D26"/>
                </a:solidFill>
                <a:latin typeface="Tw Cen MT"/>
                <a:ea typeface="+mj-ea"/>
                <a:cs typeface="+mj-cs"/>
              </a:rPr>
              <a:t>VPM</a:t>
            </a:r>
            <a:endParaRPr lang="fr-FR" sz="4400" b="0" i="0" dirty="0">
              <a:solidFill>
                <a:srgbClr val="444D26"/>
              </a:solidFill>
              <a:latin typeface="Tw Cen MT"/>
              <a:ea typeface="+mj-ea"/>
              <a:cs typeface="+mj-cs"/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>
          <a:xfrm>
            <a:off x="533399" y="1625599"/>
            <a:ext cx="8288867" cy="1397001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2400" dirty="0"/>
              <a:t>Calcule le remboursement d'un emprunt sur la base de remboursements et d'un taux d'intérêt constants</a:t>
            </a:r>
            <a:r>
              <a:rPr lang="fr-FR" sz="2400" dirty="0" smtClean="0"/>
              <a:t>. Les taux et nombre de remboursement doivent être exprimés dans une même référence de durée et en rapport avec le résultat souhaité.</a:t>
            </a:r>
          </a:p>
          <a:p>
            <a:pPr algn="just"/>
            <a:r>
              <a:rPr lang="fr-FR" sz="2400" dirty="0" smtClean="0"/>
              <a:t>Syntaxe </a:t>
            </a:r>
            <a:r>
              <a:rPr lang="fr-FR" sz="2400" dirty="0" smtClean="0"/>
              <a:t>= VPM</a:t>
            </a:r>
            <a:r>
              <a:rPr lang="fr-FR" sz="2400" dirty="0" smtClean="0"/>
              <a:t>(taux, durée, </a:t>
            </a:r>
            <a:r>
              <a:rPr lang="fr-FR" sz="2400" dirty="0" smtClean="0"/>
              <a:t>principal</a:t>
            </a:r>
            <a:r>
              <a:rPr lang="fr-FR" sz="2400" dirty="0" smtClean="0">
                <a:solidFill>
                  <a:schemeClr val="bg1">
                    <a:lumMod val="75000"/>
                  </a:schemeClr>
                </a:solidFill>
              </a:rPr>
              <a:t>, valeur capitalisée, type</a:t>
            </a:r>
            <a:r>
              <a:rPr lang="fr-FR" sz="2400" dirty="0" smtClean="0"/>
              <a:t>)</a:t>
            </a:r>
            <a:endParaRPr lang="fr-FR" sz="2400" dirty="0" smtClean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490190"/>
              </p:ext>
            </p:extLst>
          </p:nvPr>
        </p:nvGraphicFramePr>
        <p:xfrm>
          <a:off x="1638300" y="3998515"/>
          <a:ext cx="5600699" cy="21945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47594"/>
                <a:gridCol w="1911506"/>
                <a:gridCol w="1153913"/>
                <a:gridCol w="1487686"/>
              </a:tblGrid>
              <a:tr h="0">
                <a:tc>
                  <a:txBody>
                    <a:bodyPr/>
                    <a:lstStyle/>
                    <a:p>
                      <a:endParaRPr lang="fr-FR" sz="1800" b="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 smtClean="0">
                          <a:latin typeface="Arial"/>
                          <a:cs typeface="Arial"/>
                        </a:rPr>
                        <a:t>E</a:t>
                      </a:r>
                      <a:endParaRPr lang="fr-FR" sz="1800" b="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 smtClean="0">
                          <a:latin typeface="Arial"/>
                          <a:cs typeface="Arial"/>
                        </a:rPr>
                        <a:t>F</a:t>
                      </a:r>
                      <a:endParaRPr lang="fr-FR" sz="1800" b="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dirty="0" smtClean="0">
                          <a:latin typeface="Arial"/>
                          <a:cs typeface="Arial"/>
                        </a:rPr>
                        <a:t>G</a:t>
                      </a:r>
                      <a:endParaRPr lang="fr-FR" sz="1800" b="0" dirty="0"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Arial"/>
                          <a:cs typeface="Arial"/>
                        </a:rPr>
                        <a:t>1</a:t>
                      </a:r>
                      <a:endParaRPr lang="fr-FR" sz="1800" dirty="0">
                        <a:solidFill>
                          <a:srgbClr val="0000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Nom</a:t>
                      </a:r>
                      <a:endParaRPr lang="fr-FR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Prénom</a:t>
                      </a:r>
                      <a:endParaRPr lang="fr-FR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Arial"/>
                          <a:cs typeface="Arial"/>
                        </a:rPr>
                        <a:t>2</a:t>
                      </a:r>
                      <a:endParaRPr lang="fr-FR" sz="1800" dirty="0">
                        <a:solidFill>
                          <a:srgbClr val="0000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Capital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185000€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Arial"/>
                          <a:cs typeface="Arial"/>
                        </a:rPr>
                        <a:t>3</a:t>
                      </a:r>
                      <a:endParaRPr lang="fr-FR" sz="1800" dirty="0">
                        <a:solidFill>
                          <a:srgbClr val="0000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Taux annuel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5%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latin typeface="Arial"/>
                          <a:cs typeface="Arial"/>
                        </a:rPr>
                        <a:t>4</a:t>
                      </a:r>
                      <a:endParaRPr lang="fr-FR" sz="1800" dirty="0">
                        <a:solidFill>
                          <a:srgbClr val="0000FF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Durée</a:t>
                      </a:r>
                      <a:r>
                        <a:rPr lang="fr-FR" baseline="0" dirty="0" smtClean="0"/>
                        <a:t> d’emprunt</a:t>
                      </a:r>
                      <a:endParaRPr lang="fr-FR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/>
                        <a:t>5 ans</a:t>
                      </a:r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lang="fr-FR" sz="1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-349,12</a:t>
                      </a:r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€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838200" y="3035300"/>
            <a:ext cx="82509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/>
                <a:cs typeface="Arial"/>
              </a:rPr>
              <a:t>Exemple : (G5) = VPM(</a:t>
            </a:r>
            <a:r>
              <a:rPr lang="fr-FR" dirty="0" smtClean="0"/>
              <a:t>F3/12; F4*12 ; F2) Le taux annuel (5%) est converti en taux</a:t>
            </a:r>
          </a:p>
          <a:p>
            <a:r>
              <a:rPr lang="fr-FR" dirty="0" smtClean="0"/>
              <a:t>mensuel (divisé par12) et la durée (5 ans) est convertie en mois (multipliée par 12) pour</a:t>
            </a:r>
          </a:p>
          <a:p>
            <a:r>
              <a:rPr lang="fr-FR" dirty="0" smtClean="0"/>
              <a:t>obtenir un remboursement mensuel.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C103524809990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534D3FD-D06A-455F-9219-F6CA2F50DB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TC103524809990</Template>
  <TotalTime>0</TotalTime>
  <Words>177</Words>
  <Application>Microsoft Macintosh PowerPoint</Application>
  <PresentationFormat>Présentation à l'écran (4:3)</PresentationFormat>
  <Paragraphs>34</Paragraphs>
  <Slides>3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TC103524809990</vt:lpstr>
      <vt:lpstr>LA fonction VPM </vt:lpstr>
      <vt:lpstr>Objectifs</vt:lpstr>
      <vt:lpstr>La fonction VPM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modified xsi:type="dcterms:W3CDTF">2014-12-07T19:42:04Z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TC101671251033</vt:lpwstr>
  </property>
</Properties>
</file>