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6"/>
  </p:notesMasterIdLst>
  <p:handoutMasterIdLst>
    <p:handoutMasterId r:id="rId7"/>
  </p:handoutMasterIdLst>
  <p:sldIdLst>
    <p:sldId id="256" r:id="rId3"/>
    <p:sldId id="268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8289" autoAdjust="0"/>
  </p:normalViewPr>
  <p:slideViewPr>
    <p:cSldViewPr snapToGrid="0">
      <p:cViewPr>
        <p:scale>
          <a:sx n="100" d="100"/>
          <a:sy n="100" d="100"/>
        </p:scale>
        <p:origin x="-13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6BD1-BBF3-944D-864E-3AA7C8D58C4C}" type="datetimeFigureOut">
              <a:rPr lang="fr-FR" smtClean="0"/>
              <a:t>07/12/2014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D7F75-C41C-5543-B697-481FBCD28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1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07/12/2014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Objectifs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de la formation et résultats attendus et/ou compétences apprises.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Liste de 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vocabulaire relative.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07/12/2014 20:36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07/12/2014 20:36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07/12/2014 20:36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07/12/2014 20:36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828800" y="3352800"/>
            <a:ext cx="6934200" cy="2438400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LA fonction VPM</a:t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600" b="0" i="0" dirty="0" smtClean="0">
                <a:solidFill>
                  <a:srgbClr val="FFFFFF"/>
                </a:solidFill>
              </a:rPr>
              <a:t>FONCTIONS EXCEL</a:t>
            </a:r>
            <a:endParaRPr lang="fr-FR" sz="2600" b="0" i="0" dirty="0">
              <a:solidFill>
                <a:srgbClr val="FFFF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9600" y="6248400"/>
            <a:ext cx="109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</a:t>
            </a:r>
            <a:r>
              <a:rPr lang="fr-FR" dirty="0" smtClean="0"/>
              <a:t>. BAUSER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Objectifs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l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r>
              <a:rPr lang="fr-FR" sz="2900" b="0" i="0" dirty="0" smtClean="0">
                <a:solidFill>
                  <a:schemeClr val="tx1"/>
                </a:solidFill>
                <a:latin typeface="Tw Cen MT"/>
                <a:ea typeface="+mn-ea"/>
                <a:cs typeface="+mn-cs"/>
              </a:rPr>
              <a:t>Objectifs</a:t>
            </a:r>
            <a:endParaRPr lang="fr-FR" sz="2600" b="0" i="0" dirty="0" smtClean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640080" lvl="1" indent="-274320" algn="l" defTabSz="914400">
              <a:spcBef>
                <a:spcPts val="550"/>
              </a:spcBef>
              <a:buClr>
                <a:srgbClr val="A5B592"/>
              </a:buClr>
              <a:buSzPct val="70000"/>
              <a:buFont typeface="Wingdings"/>
              <a:buChar char="Ø"/>
            </a:pPr>
            <a:r>
              <a:rPr lang="fr-FR" dirty="0" smtClean="0"/>
              <a:t>Déterminer les remboursements d’un emprunt à taux constant.</a:t>
            </a:r>
          </a:p>
          <a:p>
            <a:pPr marL="365760" lvl="1" indent="0" algn="l" defTabSz="914400">
              <a:spcBef>
                <a:spcPts val="550"/>
              </a:spcBef>
              <a:buClr>
                <a:srgbClr val="A5B592"/>
              </a:buClr>
              <a:buSzPct val="70000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La fonction 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VPM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533399" y="1625599"/>
            <a:ext cx="8288867" cy="1397001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/>
              <a:t>Calcule le remboursement d'un emprunt sur la base de remboursements et d'un taux d'intérêt constants</a:t>
            </a:r>
            <a:r>
              <a:rPr lang="fr-FR" sz="2400" dirty="0" smtClean="0"/>
              <a:t>. Les taux et nombre de remboursement doivent être exprimés dans une même référence de durée et en rapport avec le résultat souhaité.</a:t>
            </a:r>
          </a:p>
          <a:p>
            <a:pPr algn="just"/>
            <a:r>
              <a:rPr lang="fr-FR" sz="2400" dirty="0" smtClean="0"/>
              <a:t>Syntaxe </a:t>
            </a:r>
            <a:r>
              <a:rPr lang="fr-FR" sz="2400" dirty="0" smtClean="0"/>
              <a:t>= VPM</a:t>
            </a:r>
            <a:r>
              <a:rPr lang="fr-FR" sz="2400" dirty="0" smtClean="0"/>
              <a:t>(taux, durée, </a:t>
            </a:r>
            <a:r>
              <a:rPr lang="fr-FR" sz="2400" dirty="0" smtClean="0"/>
              <a:t>principal</a:t>
            </a: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</a:rPr>
              <a:t>, valeur capitalisée, type</a:t>
            </a:r>
            <a:r>
              <a:rPr lang="fr-FR" sz="2400" dirty="0" smtClean="0"/>
              <a:t>)</a:t>
            </a:r>
            <a:endParaRPr lang="fr-FR" sz="24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90190"/>
              </p:ext>
            </p:extLst>
          </p:nvPr>
        </p:nvGraphicFramePr>
        <p:xfrm>
          <a:off x="1638300" y="3998515"/>
          <a:ext cx="5600699" cy="219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47594"/>
                <a:gridCol w="1911506"/>
                <a:gridCol w="1153913"/>
                <a:gridCol w="1487686"/>
              </a:tblGrid>
              <a:tr h="0">
                <a:tc>
                  <a:txBody>
                    <a:bodyPr/>
                    <a:lstStyle/>
                    <a:p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E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F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G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1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Prénom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2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Capital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185000€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3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Taux annuel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5%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4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Durée</a:t>
                      </a:r>
                      <a:r>
                        <a:rPr lang="fr-FR" baseline="0" dirty="0" smtClean="0"/>
                        <a:t> d’emprunt</a:t>
                      </a:r>
                      <a:endParaRPr lang="fr-FR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 ans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-349,12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€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38200" y="3035300"/>
            <a:ext cx="8250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Exemple : (G5) = VPM(</a:t>
            </a:r>
            <a:r>
              <a:rPr lang="fr-FR" dirty="0" smtClean="0"/>
              <a:t>F3/12; F4*12 ; F2) Le taux annuel (5%) est converti en taux</a:t>
            </a:r>
          </a:p>
          <a:p>
            <a:r>
              <a:rPr lang="fr-FR" dirty="0" smtClean="0"/>
              <a:t>mensuel (divisé par12) et la durée (5 ans) est convertie en mois (multipliée par 12) pour</a:t>
            </a:r>
          </a:p>
          <a:p>
            <a:r>
              <a:rPr lang="fr-FR" dirty="0" smtClean="0"/>
              <a:t>obtenir un remboursement mensuel.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C10352480999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TC103524809990</Template>
  <TotalTime>0</TotalTime>
  <Words>177</Words>
  <Application>Microsoft Macintosh PowerPoint</Application>
  <PresentationFormat>Présentation à l'écran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TC103524809990</vt:lpstr>
      <vt:lpstr>LA fonction VPM </vt:lpstr>
      <vt:lpstr>Objectifs</vt:lpstr>
      <vt:lpstr>La fonction VPM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2014-12-07T19:42:04Z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