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808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F6D01E-8F8B-EE41-8B68-F8E98319699B}" type="doc">
      <dgm:prSet loTypeId="urn:microsoft.com/office/officeart/2005/8/layout/hProcess9" loCatId="" qsTypeId="urn:microsoft.com/office/officeart/2005/8/quickstyle/3D9" qsCatId="3D" csTypeId="urn:microsoft.com/office/officeart/2005/8/colors/accent1_2" csCatId="accent1" phldr="1"/>
      <dgm:spPr/>
    </dgm:pt>
    <dgm:pt modelId="{90D6C5D6-B612-2940-8CC0-EB85398474FC}">
      <dgm:prSet phldrT="[Texte]"/>
      <dgm:spPr/>
      <dgm:t>
        <a:bodyPr/>
        <a:lstStyle/>
        <a:p>
          <a:r>
            <a:rPr lang="fr-FR" dirty="0" smtClean="0"/>
            <a:t>Classeur</a:t>
          </a:r>
          <a:endParaRPr lang="fr-FR" dirty="0"/>
        </a:p>
      </dgm:t>
    </dgm:pt>
    <dgm:pt modelId="{180FBE2D-9807-2941-BEE7-AA356174552D}" type="parTrans" cxnId="{210217F2-A759-D042-B413-E19FE8D45BDE}">
      <dgm:prSet/>
      <dgm:spPr/>
      <dgm:t>
        <a:bodyPr/>
        <a:lstStyle/>
        <a:p>
          <a:endParaRPr lang="fr-FR"/>
        </a:p>
      </dgm:t>
    </dgm:pt>
    <dgm:pt modelId="{837890F7-3728-2A46-95A6-D5E477E3A25D}" type="sibTrans" cxnId="{210217F2-A759-D042-B413-E19FE8D45BDE}">
      <dgm:prSet/>
      <dgm:spPr/>
      <dgm:t>
        <a:bodyPr/>
        <a:lstStyle/>
        <a:p>
          <a:endParaRPr lang="fr-FR"/>
        </a:p>
      </dgm:t>
    </dgm:pt>
    <dgm:pt modelId="{45EC8C91-ECC0-E740-8EB7-1896BAAB3BA0}">
      <dgm:prSet phldrT="[Texte]"/>
      <dgm:spPr/>
      <dgm:t>
        <a:bodyPr/>
        <a:lstStyle/>
        <a:p>
          <a:r>
            <a:rPr lang="fr-FR" dirty="0" smtClean="0"/>
            <a:t>Feuilles</a:t>
          </a:r>
          <a:endParaRPr lang="fr-FR" dirty="0"/>
        </a:p>
      </dgm:t>
    </dgm:pt>
    <dgm:pt modelId="{FB2143AB-AAC5-EC4D-A425-3D2E21694C8D}" type="parTrans" cxnId="{F09595DB-59F3-FE49-A19C-6D8CBFC91217}">
      <dgm:prSet/>
      <dgm:spPr/>
      <dgm:t>
        <a:bodyPr/>
        <a:lstStyle/>
        <a:p>
          <a:endParaRPr lang="fr-FR"/>
        </a:p>
      </dgm:t>
    </dgm:pt>
    <dgm:pt modelId="{B9C57510-555C-5342-98E2-67E650AADB86}" type="sibTrans" cxnId="{F09595DB-59F3-FE49-A19C-6D8CBFC91217}">
      <dgm:prSet/>
      <dgm:spPr/>
      <dgm:t>
        <a:bodyPr/>
        <a:lstStyle/>
        <a:p>
          <a:endParaRPr lang="fr-FR"/>
        </a:p>
      </dgm:t>
    </dgm:pt>
    <dgm:pt modelId="{961E69CB-DBAB-B24A-8E58-F7CD84F4FA19}">
      <dgm:prSet phldrT="[Texte]"/>
      <dgm:spPr/>
      <dgm:t>
        <a:bodyPr/>
        <a:lstStyle/>
        <a:p>
          <a:r>
            <a:rPr lang="fr-FR" dirty="0" smtClean="0"/>
            <a:t>cellules</a:t>
          </a:r>
          <a:endParaRPr lang="fr-FR" dirty="0"/>
        </a:p>
      </dgm:t>
    </dgm:pt>
    <dgm:pt modelId="{88C68EBB-0FFB-FC46-92F4-EE9C8EA02B2F}" type="parTrans" cxnId="{32F56B53-FFE3-AF4A-80FF-A92861A343E2}">
      <dgm:prSet/>
      <dgm:spPr/>
      <dgm:t>
        <a:bodyPr/>
        <a:lstStyle/>
        <a:p>
          <a:endParaRPr lang="fr-FR"/>
        </a:p>
      </dgm:t>
    </dgm:pt>
    <dgm:pt modelId="{C0F21417-6F44-E749-9624-712C873F8A51}" type="sibTrans" cxnId="{32F56B53-FFE3-AF4A-80FF-A92861A343E2}">
      <dgm:prSet/>
      <dgm:spPr/>
      <dgm:t>
        <a:bodyPr/>
        <a:lstStyle/>
        <a:p>
          <a:endParaRPr lang="fr-FR"/>
        </a:p>
      </dgm:t>
    </dgm:pt>
    <dgm:pt modelId="{7C8145B4-C3C1-1343-9D27-1404FB6CB7D3}" type="pres">
      <dgm:prSet presAssocID="{CCF6D01E-8F8B-EE41-8B68-F8E98319699B}" presName="CompostProcess" presStyleCnt="0">
        <dgm:presLayoutVars>
          <dgm:dir/>
          <dgm:resizeHandles val="exact"/>
        </dgm:presLayoutVars>
      </dgm:prSet>
      <dgm:spPr/>
    </dgm:pt>
    <dgm:pt modelId="{6D7B936D-F790-A644-A96D-5B9EB85A8506}" type="pres">
      <dgm:prSet presAssocID="{CCF6D01E-8F8B-EE41-8B68-F8E98319699B}" presName="arrow" presStyleLbl="bgShp" presStyleIdx="0" presStyleCnt="1" custLinFactNeighborY="-327"/>
      <dgm:spPr/>
    </dgm:pt>
    <dgm:pt modelId="{243F4986-2148-EB47-82D5-13F4EACEDB55}" type="pres">
      <dgm:prSet presAssocID="{CCF6D01E-8F8B-EE41-8B68-F8E98319699B}" presName="linearProcess" presStyleCnt="0"/>
      <dgm:spPr/>
    </dgm:pt>
    <dgm:pt modelId="{977287C2-AD82-C640-8F08-94708378944B}" type="pres">
      <dgm:prSet presAssocID="{90D6C5D6-B612-2940-8CC0-EB85398474FC}" presName="textNode" presStyleLbl="node1" presStyleIdx="0" presStyleCnt="3">
        <dgm:presLayoutVars>
          <dgm:bulletEnabled val="1"/>
        </dgm:presLayoutVars>
      </dgm:prSet>
      <dgm:spPr/>
    </dgm:pt>
    <dgm:pt modelId="{A62EBF83-F137-9749-8E5E-851985A86956}" type="pres">
      <dgm:prSet presAssocID="{837890F7-3728-2A46-95A6-D5E477E3A25D}" presName="sibTrans" presStyleCnt="0"/>
      <dgm:spPr/>
    </dgm:pt>
    <dgm:pt modelId="{28DB6186-D903-884A-B480-C5E844D171D6}" type="pres">
      <dgm:prSet presAssocID="{45EC8C91-ECC0-E740-8EB7-1896BAAB3BA0}" presName="textNode" presStyleLbl="node1" presStyleIdx="1" presStyleCnt="3">
        <dgm:presLayoutVars>
          <dgm:bulletEnabled val="1"/>
        </dgm:presLayoutVars>
      </dgm:prSet>
      <dgm:spPr/>
    </dgm:pt>
    <dgm:pt modelId="{8EB64373-52E0-7349-8D2B-6345110990DD}" type="pres">
      <dgm:prSet presAssocID="{B9C57510-555C-5342-98E2-67E650AADB86}" presName="sibTrans" presStyleCnt="0"/>
      <dgm:spPr/>
    </dgm:pt>
    <dgm:pt modelId="{E7355403-678E-BE42-B114-263827436A30}" type="pres">
      <dgm:prSet presAssocID="{961E69CB-DBAB-B24A-8E58-F7CD84F4FA19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BB6D7BCE-3891-094B-8C18-8AA8687541A5}" type="presOf" srcId="{45EC8C91-ECC0-E740-8EB7-1896BAAB3BA0}" destId="{28DB6186-D903-884A-B480-C5E844D171D6}" srcOrd="0" destOrd="0" presId="urn:microsoft.com/office/officeart/2005/8/layout/hProcess9"/>
    <dgm:cxn modelId="{068F3433-26D7-E149-B6F4-00B3B5B2B75F}" type="presOf" srcId="{90D6C5D6-B612-2940-8CC0-EB85398474FC}" destId="{977287C2-AD82-C640-8F08-94708378944B}" srcOrd="0" destOrd="0" presId="urn:microsoft.com/office/officeart/2005/8/layout/hProcess9"/>
    <dgm:cxn modelId="{F09595DB-59F3-FE49-A19C-6D8CBFC91217}" srcId="{CCF6D01E-8F8B-EE41-8B68-F8E98319699B}" destId="{45EC8C91-ECC0-E740-8EB7-1896BAAB3BA0}" srcOrd="1" destOrd="0" parTransId="{FB2143AB-AAC5-EC4D-A425-3D2E21694C8D}" sibTransId="{B9C57510-555C-5342-98E2-67E650AADB86}"/>
    <dgm:cxn modelId="{ABA87BD2-63A2-5F45-86FE-F9988F09079D}" type="presOf" srcId="{961E69CB-DBAB-B24A-8E58-F7CD84F4FA19}" destId="{E7355403-678E-BE42-B114-263827436A30}" srcOrd="0" destOrd="0" presId="urn:microsoft.com/office/officeart/2005/8/layout/hProcess9"/>
    <dgm:cxn modelId="{3CF27C56-CADE-5C42-BD92-8FD7F7B89EF2}" type="presOf" srcId="{CCF6D01E-8F8B-EE41-8B68-F8E98319699B}" destId="{7C8145B4-C3C1-1343-9D27-1404FB6CB7D3}" srcOrd="0" destOrd="0" presId="urn:microsoft.com/office/officeart/2005/8/layout/hProcess9"/>
    <dgm:cxn modelId="{32F56B53-FFE3-AF4A-80FF-A92861A343E2}" srcId="{CCF6D01E-8F8B-EE41-8B68-F8E98319699B}" destId="{961E69CB-DBAB-B24A-8E58-F7CD84F4FA19}" srcOrd="2" destOrd="0" parTransId="{88C68EBB-0FFB-FC46-92F4-EE9C8EA02B2F}" sibTransId="{C0F21417-6F44-E749-9624-712C873F8A51}"/>
    <dgm:cxn modelId="{210217F2-A759-D042-B413-E19FE8D45BDE}" srcId="{CCF6D01E-8F8B-EE41-8B68-F8E98319699B}" destId="{90D6C5D6-B612-2940-8CC0-EB85398474FC}" srcOrd="0" destOrd="0" parTransId="{180FBE2D-9807-2941-BEE7-AA356174552D}" sibTransId="{837890F7-3728-2A46-95A6-D5E477E3A25D}"/>
    <dgm:cxn modelId="{CE2E458E-926E-1544-878E-E7348A73199B}" type="presParOf" srcId="{7C8145B4-C3C1-1343-9D27-1404FB6CB7D3}" destId="{6D7B936D-F790-A644-A96D-5B9EB85A8506}" srcOrd="0" destOrd="0" presId="urn:microsoft.com/office/officeart/2005/8/layout/hProcess9"/>
    <dgm:cxn modelId="{ED2CA977-8CCF-CF48-8813-9CF2D6287B8F}" type="presParOf" srcId="{7C8145B4-C3C1-1343-9D27-1404FB6CB7D3}" destId="{243F4986-2148-EB47-82D5-13F4EACEDB55}" srcOrd="1" destOrd="0" presId="urn:microsoft.com/office/officeart/2005/8/layout/hProcess9"/>
    <dgm:cxn modelId="{395B6DAC-6F5C-934E-9B7E-8CD04E5834DA}" type="presParOf" srcId="{243F4986-2148-EB47-82D5-13F4EACEDB55}" destId="{977287C2-AD82-C640-8F08-94708378944B}" srcOrd="0" destOrd="0" presId="urn:microsoft.com/office/officeart/2005/8/layout/hProcess9"/>
    <dgm:cxn modelId="{51EBC127-055D-6D4B-902F-C788F52A0468}" type="presParOf" srcId="{243F4986-2148-EB47-82D5-13F4EACEDB55}" destId="{A62EBF83-F137-9749-8E5E-851985A86956}" srcOrd="1" destOrd="0" presId="urn:microsoft.com/office/officeart/2005/8/layout/hProcess9"/>
    <dgm:cxn modelId="{AB9F96BC-6067-2447-BB6F-94163E370E33}" type="presParOf" srcId="{243F4986-2148-EB47-82D5-13F4EACEDB55}" destId="{28DB6186-D903-884A-B480-C5E844D171D6}" srcOrd="2" destOrd="0" presId="urn:microsoft.com/office/officeart/2005/8/layout/hProcess9"/>
    <dgm:cxn modelId="{829663D7-B4B1-A249-80CF-5CAF2547C722}" type="presParOf" srcId="{243F4986-2148-EB47-82D5-13F4EACEDB55}" destId="{8EB64373-52E0-7349-8D2B-6345110990DD}" srcOrd="3" destOrd="0" presId="urn:microsoft.com/office/officeart/2005/8/layout/hProcess9"/>
    <dgm:cxn modelId="{46CF13AE-B163-CF49-AA48-D1722D763E7C}" type="presParOf" srcId="{243F4986-2148-EB47-82D5-13F4EACEDB55}" destId="{E7355403-678E-BE42-B114-263827436A3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B936D-F790-A644-A96D-5B9EB85A8506}">
      <dsp:nvSpPr>
        <dsp:cNvPr id="0" name=""/>
        <dsp:cNvSpPr/>
      </dsp:nvSpPr>
      <dsp:spPr>
        <a:xfrm>
          <a:off x="553211" y="0"/>
          <a:ext cx="6269736" cy="296681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287C2-AD82-C640-8F08-94708378944B}">
      <dsp:nvSpPr>
        <dsp:cNvPr id="0" name=""/>
        <dsp:cNvSpPr/>
      </dsp:nvSpPr>
      <dsp:spPr>
        <a:xfrm>
          <a:off x="4344" y="890045"/>
          <a:ext cx="2313198" cy="1186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  <a:sp3d extrusionH="28000" prstMaterial="matte"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800" kern="1200" dirty="0" smtClean="0"/>
            <a:t>Classeur</a:t>
          </a:r>
          <a:endParaRPr lang="fr-FR" sz="3800" kern="1200" dirty="0"/>
        </a:p>
      </dsp:txBody>
      <dsp:txXfrm>
        <a:off x="62275" y="947976"/>
        <a:ext cx="2197336" cy="1070865"/>
      </dsp:txXfrm>
    </dsp:sp>
    <dsp:sp modelId="{28DB6186-D903-884A-B480-C5E844D171D6}">
      <dsp:nvSpPr>
        <dsp:cNvPr id="0" name=""/>
        <dsp:cNvSpPr/>
      </dsp:nvSpPr>
      <dsp:spPr>
        <a:xfrm>
          <a:off x="2531480" y="890045"/>
          <a:ext cx="2313198" cy="1186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  <a:sp3d extrusionH="28000" prstMaterial="matte"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800" kern="1200" dirty="0" smtClean="0"/>
            <a:t>Feuilles</a:t>
          </a:r>
          <a:endParaRPr lang="fr-FR" sz="3800" kern="1200" dirty="0"/>
        </a:p>
      </dsp:txBody>
      <dsp:txXfrm>
        <a:off x="2589411" y="947976"/>
        <a:ext cx="2197336" cy="1070865"/>
      </dsp:txXfrm>
    </dsp:sp>
    <dsp:sp modelId="{E7355403-678E-BE42-B114-263827436A30}">
      <dsp:nvSpPr>
        <dsp:cNvPr id="0" name=""/>
        <dsp:cNvSpPr/>
      </dsp:nvSpPr>
      <dsp:spPr>
        <a:xfrm>
          <a:off x="5058616" y="890045"/>
          <a:ext cx="2313198" cy="1186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  <a:sp3d extrusionH="28000" prstMaterial="matte"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800" kern="1200" dirty="0" smtClean="0"/>
            <a:t>cellules</a:t>
          </a:r>
          <a:endParaRPr lang="fr-FR" sz="3800" kern="1200" dirty="0"/>
        </a:p>
      </dsp:txBody>
      <dsp:txXfrm>
        <a:off x="5116547" y="947976"/>
        <a:ext cx="2197336" cy="1070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Mise à niveau OFFICE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Workflow</a:t>
            </a:r>
            <a:r>
              <a:rPr lang="fr-FR" dirty="0" smtClean="0"/>
              <a:t> basique Tableur</a:t>
            </a:r>
          </a:p>
        </p:txBody>
      </p:sp>
    </p:spTree>
    <p:extLst>
      <p:ext uri="{BB962C8B-B14F-4D97-AF65-F5344CB8AC3E}">
        <p14:creationId xmlns:p14="http://schemas.microsoft.com/office/powerpoint/2010/main" val="399892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Paradigme</a:t>
            </a:r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401294863"/>
              </p:ext>
            </p:extLst>
          </p:nvPr>
        </p:nvGraphicFramePr>
        <p:xfrm>
          <a:off x="748202" y="1663078"/>
          <a:ext cx="7376160" cy="2966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7968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Saisie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valeurs sont </a:t>
            </a:r>
            <a:r>
              <a:rPr lang="fr-FR" b="1" dirty="0" smtClean="0"/>
              <a:t>saisies</a:t>
            </a:r>
            <a:r>
              <a:rPr lang="fr-FR" dirty="0" smtClean="0"/>
              <a:t> dans les cellules :</a:t>
            </a:r>
          </a:p>
          <a:p>
            <a:pPr lvl="1"/>
            <a:r>
              <a:rPr lang="fr-FR" dirty="0" smtClean="0"/>
              <a:t>numériques</a:t>
            </a:r>
          </a:p>
          <a:p>
            <a:pPr lvl="1"/>
            <a:r>
              <a:rPr lang="fr-FR" dirty="0" smtClean="0"/>
              <a:t>Textes</a:t>
            </a:r>
          </a:p>
          <a:p>
            <a:pPr lvl="1"/>
            <a:r>
              <a:rPr lang="fr-FR" dirty="0" smtClean="0"/>
              <a:t>Autres (dates, tél.)</a:t>
            </a:r>
          </a:p>
          <a:p>
            <a:r>
              <a:rPr lang="fr-FR" dirty="0" smtClean="0"/>
              <a:t>On peut mettre en forme en utilisant les </a:t>
            </a:r>
            <a:r>
              <a:rPr lang="fr-FR" b="1" dirty="0" smtClean="0"/>
              <a:t>style de cellules</a:t>
            </a:r>
            <a:r>
              <a:rPr lang="fr-FR" dirty="0" smtClean="0"/>
              <a:t> pour les titres </a:t>
            </a:r>
            <a:r>
              <a:rPr lang="fr-FR" dirty="0" smtClean="0">
                <a:solidFill>
                  <a:srgbClr val="FF0000"/>
                </a:solidFill>
              </a:rPr>
              <a:t>MAIS pas pour les données tabulaires</a:t>
            </a:r>
          </a:p>
        </p:txBody>
      </p:sp>
    </p:spTree>
    <p:extLst>
      <p:ext uri="{BB962C8B-B14F-4D97-AF65-F5344CB8AC3E}">
        <p14:creationId xmlns:p14="http://schemas.microsoft.com/office/powerpoint/2010/main" val="4052257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2. Structuration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Nommage éventuel des p</a:t>
            </a:r>
            <a:r>
              <a:rPr lang="fr-FR" dirty="0" smtClean="0"/>
              <a:t>lages</a:t>
            </a:r>
          </a:p>
          <a:p>
            <a:r>
              <a:rPr lang="fr-FR" dirty="0" smtClean="0"/>
              <a:t>Insertion de tableau(x)</a:t>
            </a:r>
          </a:p>
          <a:p>
            <a:pPr lvl="1"/>
            <a:r>
              <a:rPr lang="fr-FR" dirty="0" smtClean="0"/>
              <a:t>Mise en forme à la volée</a:t>
            </a:r>
          </a:p>
          <a:p>
            <a:pPr lvl="1"/>
            <a:r>
              <a:rPr lang="fr-FR" dirty="0" smtClean="0"/>
              <a:t>Répétition des formules auto.</a:t>
            </a:r>
          </a:p>
          <a:p>
            <a:pPr lvl="1"/>
            <a:r>
              <a:rPr lang="fr-FR" dirty="0" smtClean="0"/>
              <a:t>Calculs en colonnes auto.</a:t>
            </a:r>
          </a:p>
          <a:p>
            <a:r>
              <a:rPr lang="fr-FR" dirty="0" smtClean="0"/>
              <a:t>Mise en place des formules de calcul</a:t>
            </a:r>
          </a:p>
        </p:txBody>
      </p:sp>
    </p:spTree>
    <p:extLst>
      <p:ext uri="{BB962C8B-B14F-4D97-AF65-F5344CB8AC3E}">
        <p14:creationId xmlns:p14="http://schemas.microsoft.com/office/powerpoint/2010/main" val="522689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 Faire parler les « chiffres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Mise en forme conditionnelle</a:t>
            </a:r>
          </a:p>
          <a:p>
            <a:r>
              <a:rPr lang="fr-FR" sz="3600" dirty="0" smtClean="0"/>
              <a:t>Tri</a:t>
            </a:r>
          </a:p>
          <a:p>
            <a:r>
              <a:rPr lang="fr-FR" sz="3600" dirty="0" smtClean="0"/>
              <a:t>Filtrage</a:t>
            </a:r>
          </a:p>
          <a:p>
            <a:r>
              <a:rPr lang="fr-FR" sz="3600" dirty="0" smtClean="0"/>
              <a:t>Affichage des valeurs clés</a:t>
            </a:r>
          </a:p>
          <a:p>
            <a:r>
              <a:rPr lang="fr-FR" sz="3600" dirty="0"/>
              <a:t>Graphiques</a:t>
            </a:r>
          </a:p>
          <a:p>
            <a:endParaRPr lang="fr-FR" sz="3600" dirty="0" smtClean="0"/>
          </a:p>
          <a:p>
            <a:pPr marL="36576" indent="0">
              <a:buNone/>
            </a:pP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4064977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 Exploiter les « chiffres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/>
              <a:t>Valeurs cibles</a:t>
            </a:r>
          </a:p>
          <a:p>
            <a:r>
              <a:rPr lang="fr-FR" sz="4000" dirty="0"/>
              <a:t>Scénarios</a:t>
            </a:r>
          </a:p>
          <a:p>
            <a:r>
              <a:rPr lang="fr-FR" sz="4000" dirty="0"/>
              <a:t>Tableaux croisés</a:t>
            </a:r>
          </a:p>
          <a:p>
            <a:r>
              <a:rPr lang="fr-FR" sz="3600" dirty="0" smtClean="0"/>
              <a:t>Graphiques croisés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89511314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qu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Technique.thmx</Template>
  <TotalTime>142</TotalTime>
  <Words>116</Words>
  <Application>Microsoft Macintosh PowerPoint</Application>
  <PresentationFormat>Présentation à l'écran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Technique</vt:lpstr>
      <vt:lpstr>Mise à niveau OFFICE</vt:lpstr>
      <vt:lpstr>Paradigme</vt:lpstr>
      <vt:lpstr>1. Saisie</vt:lpstr>
      <vt:lpstr>2. Structuration</vt:lpstr>
      <vt:lpstr>3. Faire parler les « chiffres »</vt:lpstr>
      <vt:lpstr>4. Exploiter les « chiffres »</vt:lpstr>
    </vt:vector>
  </TitlesOfParts>
  <Company>IUT de Troyes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Mise à niveau OFFICE</dc:title>
  <dc:creator>Thierry BAUSER</dc:creator>
  <cp:lastModifiedBy>Thierry BAUSER</cp:lastModifiedBy>
  <cp:revision>11</cp:revision>
  <dcterms:created xsi:type="dcterms:W3CDTF">2015-10-01T07:07:11Z</dcterms:created>
  <dcterms:modified xsi:type="dcterms:W3CDTF">2015-10-01T09:29:49Z</dcterms:modified>
</cp:coreProperties>
</file>