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80625" cy="7559675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147"/>
  </p:normalViewPr>
  <p:slideViewPr>
    <p:cSldViewPr snapToGrid="0" snapToObjects="1">
      <p:cViewPr>
        <p:scale>
          <a:sx n="94" d="100"/>
          <a:sy n="94" d="100"/>
        </p:scale>
        <p:origin x="-56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Image 36"/>
          <p:cNvPicPr/>
          <p:nvPr/>
        </p:nvPicPr>
        <p:blipFill>
          <a:blip r:embed="rId2"/>
          <a:stretch/>
        </p:blipFill>
        <p:spPr>
          <a:xfrm>
            <a:off x="2290680" y="1769040"/>
            <a:ext cx="5497560" cy="4384800"/>
          </a:xfrm>
          <a:prstGeom prst="rect">
            <a:avLst/>
          </a:prstGeom>
          <a:ln>
            <a:noFill/>
          </a:ln>
        </p:spPr>
      </p:pic>
      <p:pic>
        <p:nvPicPr>
          <p:cNvPr id="38" name="Image 37"/>
          <p:cNvPicPr/>
          <p:nvPr/>
        </p:nvPicPr>
        <p:blipFill>
          <a:blip r:embed="rId2"/>
          <a:stretch/>
        </p:blipFill>
        <p:spPr>
          <a:xfrm>
            <a:off x="2290680" y="1769040"/>
            <a:ext cx="5497560" cy="43848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80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fr-FR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tIns="0" rIns="0" bIns="0"/>
          <a:lstStyle/>
          <a:p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80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</a:p>
          <a:p>
            <a:pPr marL="864000" lvl="1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</a:p>
          <a:p>
            <a:pPr marL="1296000" lvl="2" indent="-288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</a:p>
          <a:p>
            <a:pPr marL="1728000" lvl="3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</a:p>
          <a:p>
            <a:pPr marL="2160000" lvl="4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</a:p>
          <a:p>
            <a:pPr marL="3024000" lvl="6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&lt;date/heure&gt;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&lt;pied de page&gt;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60335D4B-C02B-4125-AE05-BBF5E03631AC}" type="slidenum">
              <a:rPr lang="fr-FR" sz="1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‹#›</a:t>
            </a:fld>
            <a:endParaRPr lang="fr-FR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468360" y="2849040"/>
            <a:ext cx="9071640" cy="14709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432000" indent="-324000" algn="ctr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8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É</a:t>
            </a:r>
            <a:r>
              <a:rPr lang="fr-FR" sz="8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clairage</a:t>
            </a:r>
            <a:endParaRPr lang="fr-FR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É</a:t>
            </a:r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clairage d'une scène</a:t>
            </a:r>
          </a:p>
        </p:txBody>
      </p:sp>
      <p:sp>
        <p:nvSpPr>
          <p:cNvPr id="41" name="TextShape 2"/>
          <p:cNvSpPr txBox="1"/>
          <p:nvPr/>
        </p:nvSpPr>
        <p:spPr>
          <a:xfrm>
            <a:off x="1260000" y="4982760"/>
            <a:ext cx="7920000" cy="26607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Méthode basique d'éclairage en 3 pts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Key light → source principale d'éclairage</a:t>
            </a: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Fill light → atténuation des contrastes</a:t>
            </a: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Back light → détacher le sujet de l'arrière-plan</a:t>
            </a: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</a:t>
            </a:r>
          </a:p>
        </p:txBody>
      </p:sp>
      <p:sp>
        <p:nvSpPr>
          <p:cNvPr id="42" name="TextShape 3"/>
          <p:cNvSpPr txBox="1"/>
          <p:nvPr/>
        </p:nvSpPr>
        <p:spPr>
          <a:xfrm>
            <a:off x="1260000" y="2880000"/>
            <a:ext cx="5580000" cy="1899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Principes de base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1. Éloigner le sujet de tout arrière-plan </a:t>
            </a: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 Utiliser aussi peu de sources que possible</a:t>
            </a: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 Éclairer d'abord le sujet</a:t>
            </a: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4. Éviter les ombres sur le sujet et l'arrière-plan</a:t>
            </a: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	 </a:t>
            </a:r>
          </a:p>
        </p:txBody>
      </p:sp>
      <p:sp>
        <p:nvSpPr>
          <p:cNvPr id="43" name="TextShape 4"/>
          <p:cNvSpPr txBox="1"/>
          <p:nvPr/>
        </p:nvSpPr>
        <p:spPr>
          <a:xfrm>
            <a:off x="1260000" y="1440000"/>
            <a:ext cx="4140000" cy="138636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But de l'éclairage</a:t>
            </a:r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endParaRPr lang="fr-FR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1. éclairer le sujet ;</a:t>
            </a: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2. apporter une atmosphère ;</a:t>
            </a: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3. Permettre les réglages.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É</a:t>
            </a:r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clairage 3 pts</a:t>
            </a:r>
          </a:p>
        </p:txBody>
      </p:sp>
      <p:pic>
        <p:nvPicPr>
          <p:cNvPr id="45" name="Image 44"/>
          <p:cNvPicPr/>
          <p:nvPr/>
        </p:nvPicPr>
        <p:blipFill>
          <a:blip r:embed="rId2"/>
          <a:stretch/>
        </p:blipFill>
        <p:spPr>
          <a:xfrm>
            <a:off x="3834360" y="2520000"/>
            <a:ext cx="2285640" cy="2806200"/>
          </a:xfrm>
          <a:prstGeom prst="rect">
            <a:avLst/>
          </a:prstGeom>
          <a:ln>
            <a:noFill/>
          </a:ln>
        </p:spPr>
      </p:pic>
      <p:sp>
        <p:nvSpPr>
          <p:cNvPr id="46" name="TextShape 2"/>
          <p:cNvSpPr txBox="1"/>
          <p:nvPr/>
        </p:nvSpPr>
        <p:spPr>
          <a:xfrm>
            <a:off x="4500000" y="5400000"/>
            <a:ext cx="108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Caméra</a:t>
            </a:r>
          </a:p>
        </p:txBody>
      </p:sp>
      <p:sp>
        <p:nvSpPr>
          <p:cNvPr id="47" name="TextShape 3"/>
          <p:cNvSpPr txBox="1"/>
          <p:nvPr/>
        </p:nvSpPr>
        <p:spPr>
          <a:xfrm>
            <a:off x="4500000" y="2929320"/>
            <a:ext cx="108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Sujet</a:t>
            </a:r>
          </a:p>
        </p:txBody>
      </p:sp>
      <p:sp>
        <p:nvSpPr>
          <p:cNvPr id="48" name="TextShape 4"/>
          <p:cNvSpPr txBox="1"/>
          <p:nvPr/>
        </p:nvSpPr>
        <p:spPr>
          <a:xfrm>
            <a:off x="4140000" y="2160000"/>
            <a:ext cx="180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 algn="ctr"/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Arrière-plan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É</a:t>
            </a:r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clairage 3 pts</a:t>
            </a:r>
          </a:p>
        </p:txBody>
      </p:sp>
      <p:pic>
        <p:nvPicPr>
          <p:cNvPr id="50" name="Image 49"/>
          <p:cNvPicPr/>
          <p:nvPr/>
        </p:nvPicPr>
        <p:blipFill>
          <a:blip r:embed="rId2"/>
          <a:stretch/>
        </p:blipFill>
        <p:spPr>
          <a:xfrm>
            <a:off x="3276000" y="1984680"/>
            <a:ext cx="4127400" cy="3955320"/>
          </a:xfrm>
          <a:prstGeom prst="rect">
            <a:avLst/>
          </a:prstGeom>
          <a:ln>
            <a:noFill/>
          </a:ln>
        </p:spPr>
      </p:pic>
      <p:sp>
        <p:nvSpPr>
          <p:cNvPr id="51" name="TextShape 2"/>
          <p:cNvSpPr txBox="1"/>
          <p:nvPr/>
        </p:nvSpPr>
        <p:spPr>
          <a:xfrm>
            <a:off x="6120000" y="5220000"/>
            <a:ext cx="180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Key Light</a:t>
            </a:r>
          </a:p>
        </p:txBody>
      </p:sp>
      <p:sp>
        <p:nvSpPr>
          <p:cNvPr id="52" name="TextShape 3"/>
          <p:cNvSpPr txBox="1"/>
          <p:nvPr/>
        </p:nvSpPr>
        <p:spPr>
          <a:xfrm>
            <a:off x="6120000" y="5580360"/>
            <a:ext cx="2340000" cy="603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Éclairage principal</a:t>
            </a: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Éclaire le sujet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É</a:t>
            </a:r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clairage 3 pts</a:t>
            </a:r>
          </a:p>
        </p:txBody>
      </p:sp>
      <p:pic>
        <p:nvPicPr>
          <p:cNvPr id="54" name="Image 53"/>
          <p:cNvPicPr/>
          <p:nvPr/>
        </p:nvPicPr>
        <p:blipFill>
          <a:blip r:embed="rId2"/>
          <a:stretch/>
        </p:blipFill>
        <p:spPr>
          <a:xfrm>
            <a:off x="2088000" y="1980000"/>
            <a:ext cx="5300640" cy="3910320"/>
          </a:xfrm>
          <a:prstGeom prst="rect">
            <a:avLst/>
          </a:prstGeom>
          <a:ln>
            <a:noFill/>
          </a:ln>
        </p:spPr>
      </p:pic>
      <p:sp>
        <p:nvSpPr>
          <p:cNvPr id="55" name="TextShape 2"/>
          <p:cNvSpPr txBox="1"/>
          <p:nvPr/>
        </p:nvSpPr>
        <p:spPr>
          <a:xfrm>
            <a:off x="1440000" y="5233320"/>
            <a:ext cx="180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Fill Light</a:t>
            </a:r>
          </a:p>
        </p:txBody>
      </p:sp>
      <p:sp>
        <p:nvSpPr>
          <p:cNvPr id="56" name="TextShape 3"/>
          <p:cNvSpPr txBox="1"/>
          <p:nvPr/>
        </p:nvSpPr>
        <p:spPr>
          <a:xfrm>
            <a:off x="720000" y="5580720"/>
            <a:ext cx="4320000" cy="859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Éclairage secondaire</a:t>
            </a: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Éclaire ce qui ne l'est pas par la key light</a:t>
            </a: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« Débouche » les ombres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É</a:t>
            </a:r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clairage 3 pts</a:t>
            </a:r>
          </a:p>
        </p:txBody>
      </p:sp>
      <p:pic>
        <p:nvPicPr>
          <p:cNvPr id="58" name="Image 57"/>
          <p:cNvPicPr/>
          <p:nvPr/>
        </p:nvPicPr>
        <p:blipFill>
          <a:blip r:embed="rId2"/>
          <a:stretch/>
        </p:blipFill>
        <p:spPr>
          <a:xfrm>
            <a:off x="2151000" y="1944000"/>
            <a:ext cx="5193000" cy="3900240"/>
          </a:xfrm>
          <a:prstGeom prst="rect">
            <a:avLst/>
          </a:prstGeom>
          <a:ln>
            <a:noFill/>
          </a:ln>
        </p:spPr>
      </p:pic>
      <p:sp>
        <p:nvSpPr>
          <p:cNvPr id="59" name="TextShape 2"/>
          <p:cNvSpPr txBox="1"/>
          <p:nvPr/>
        </p:nvSpPr>
        <p:spPr>
          <a:xfrm>
            <a:off x="1980000" y="5233320"/>
            <a:ext cx="180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Fill Light</a:t>
            </a:r>
          </a:p>
        </p:txBody>
      </p:sp>
      <p:sp>
        <p:nvSpPr>
          <p:cNvPr id="60" name="TextShape 3"/>
          <p:cNvSpPr txBox="1"/>
          <p:nvPr/>
        </p:nvSpPr>
        <p:spPr>
          <a:xfrm>
            <a:off x="972000" y="2605320"/>
            <a:ext cx="1800000" cy="859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Réflecteur</a:t>
            </a: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Atténuation</a:t>
            </a: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importante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Arial"/>
              </a:rPr>
              <a:t>É</a:t>
            </a:r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clairage 3 pts</a:t>
            </a:r>
          </a:p>
        </p:txBody>
      </p:sp>
      <p:pic>
        <p:nvPicPr>
          <p:cNvPr id="62" name="Image 61"/>
          <p:cNvPicPr/>
          <p:nvPr/>
        </p:nvPicPr>
        <p:blipFill>
          <a:blip r:embed="rId2"/>
          <a:stretch/>
        </p:blipFill>
        <p:spPr>
          <a:xfrm>
            <a:off x="2340000" y="1553040"/>
            <a:ext cx="4690800" cy="5286960"/>
          </a:xfrm>
          <a:prstGeom prst="rect">
            <a:avLst/>
          </a:prstGeom>
          <a:ln>
            <a:noFill/>
          </a:ln>
        </p:spPr>
      </p:pic>
      <p:sp>
        <p:nvSpPr>
          <p:cNvPr id="63" name="TextShape 2"/>
          <p:cNvSpPr txBox="1"/>
          <p:nvPr/>
        </p:nvSpPr>
        <p:spPr>
          <a:xfrm>
            <a:off x="5580000" y="1980000"/>
            <a:ext cx="1800000" cy="360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Back Light</a:t>
            </a:r>
          </a:p>
        </p:txBody>
      </p:sp>
      <p:sp>
        <p:nvSpPr>
          <p:cNvPr id="64" name="TextShape 3"/>
          <p:cNvSpPr txBox="1"/>
          <p:nvPr/>
        </p:nvSpPr>
        <p:spPr>
          <a:xfrm>
            <a:off x="5580000" y="2457000"/>
            <a:ext cx="2340000" cy="859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Détache le sujet de l'arrière-plan</a:t>
            </a:r>
          </a:p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Éclaire en plongée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Shape 1"/>
          <p:cNvSpPr txBox="1"/>
          <p:nvPr/>
        </p:nvSpPr>
        <p:spPr>
          <a:xfrm>
            <a:off x="504000" y="346320"/>
            <a:ext cx="9071640" cy="117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fr-FR" sz="4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Remarques</a:t>
            </a:r>
          </a:p>
        </p:txBody>
      </p:sp>
      <p:sp>
        <p:nvSpPr>
          <p:cNvPr id="66" name="TextShape 2"/>
          <p:cNvSpPr txBox="1"/>
          <p:nvPr/>
        </p:nvSpPr>
        <p:spPr>
          <a:xfrm>
            <a:off x="1800000" y="2101320"/>
            <a:ext cx="5940000" cy="669176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Plus l'éclairage est haut, plus les ombres sont faibles (soleil à votre zénith).</a:t>
            </a:r>
          </a:p>
        </p:txBody>
      </p:sp>
      <p:sp>
        <p:nvSpPr>
          <p:cNvPr id="67" name="TextShape 3"/>
          <p:cNvSpPr txBox="1"/>
          <p:nvPr/>
        </p:nvSpPr>
        <p:spPr>
          <a:xfrm>
            <a:off x="1800000" y="2821680"/>
            <a:ext cx="5940000" cy="603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Plus le sujet est loin de la surface qui porte son ombre, plus cette ombre est diffuse.</a:t>
            </a:r>
          </a:p>
        </p:txBody>
      </p:sp>
      <p:sp>
        <p:nvSpPr>
          <p:cNvPr id="68" name="TextShape 4"/>
          <p:cNvSpPr txBox="1"/>
          <p:nvPr/>
        </p:nvSpPr>
        <p:spPr>
          <a:xfrm>
            <a:off x="1800000" y="3542040"/>
            <a:ext cx="5940000" cy="34668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L'utilisation d'un diffuseur produit des ombres adoucies.</a:t>
            </a:r>
          </a:p>
        </p:txBody>
      </p:sp>
      <p:sp>
        <p:nvSpPr>
          <p:cNvPr id="69" name="TextShape 5"/>
          <p:cNvSpPr txBox="1"/>
          <p:nvPr/>
        </p:nvSpPr>
        <p:spPr>
          <a:xfrm>
            <a:off x="1800000" y="4262039"/>
            <a:ext cx="5940000" cy="705745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On peut colorer- un éclairage par adjonction de gels ou en utilisant des éclairages RVB.</a:t>
            </a:r>
          </a:p>
        </p:txBody>
      </p:sp>
      <p:sp>
        <p:nvSpPr>
          <p:cNvPr id="70" name="TextShape 6"/>
          <p:cNvSpPr txBox="1"/>
          <p:nvPr/>
        </p:nvSpPr>
        <p:spPr>
          <a:xfrm>
            <a:off x="1800000" y="6062040"/>
            <a:ext cx="5940000" cy="60300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Un arrière-plan blanc peut aussi prendre toutes les couleurs (→ cyclorama).</a:t>
            </a:r>
          </a:p>
        </p:txBody>
      </p:sp>
      <p:sp>
        <p:nvSpPr>
          <p:cNvPr id="71" name="TextShape 7"/>
          <p:cNvSpPr txBox="1"/>
          <p:nvPr/>
        </p:nvSpPr>
        <p:spPr>
          <a:xfrm>
            <a:off x="1800000" y="4982040"/>
            <a:ext cx="5940000" cy="85932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r>
              <a:rPr lang="fr-FR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L'arrière-plan peut être éclairé – background light – en utilisant des filtres de formes découpées → sculpture de l'arrière-plan.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215</Words>
  <Application>Microsoft Macintosh PowerPoint</Application>
  <PresentationFormat>Personnalisé</PresentationFormat>
  <Paragraphs>53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DejaVu Sans</vt:lpstr>
      <vt:lpstr>Symbol</vt:lpstr>
      <vt:lpstr>Times New Roman</vt:lpstr>
      <vt:lpstr>Wingdings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Thierry BAUSER</dc:creator>
  <dc:description/>
  <cp:lastModifiedBy>T.BAUSER</cp:lastModifiedBy>
  <cp:revision>8</cp:revision>
  <cp:lastPrinted>2011-09-30T09:34:59Z</cp:lastPrinted>
  <dcterms:created xsi:type="dcterms:W3CDTF">2010-12-06T22:47:41Z</dcterms:created>
  <dcterms:modified xsi:type="dcterms:W3CDTF">2021-10-21T06:22:17Z</dcterms:modified>
  <dc:language>fr-FR</dc:language>
</cp:coreProperties>
</file>