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3" r:id="rId5"/>
    <p:sldId id="262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5"/>
  </p:normalViewPr>
  <p:slideViewPr>
    <p:cSldViewPr snapToGrid="0" snapToObjects="1">
      <p:cViewPr varScale="1">
        <p:scale>
          <a:sx n="74" d="100"/>
          <a:sy n="74" d="100"/>
        </p:scale>
        <p:origin x="7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Image 36"/>
          <p:cNvPicPr/>
          <p:nvPr/>
        </p:nvPicPr>
        <p:blipFill>
          <a:blip r:embed="rId2"/>
          <a:stretch/>
        </p:blipFill>
        <p:spPr>
          <a:xfrm>
            <a:off x="2290680" y="1769040"/>
            <a:ext cx="5497560" cy="4384800"/>
          </a:xfrm>
          <a:prstGeom prst="rect">
            <a:avLst/>
          </a:prstGeom>
          <a:ln>
            <a:noFill/>
          </a:ln>
        </p:spPr>
      </p:pic>
      <p:pic>
        <p:nvPicPr>
          <p:cNvPr id="38" name="Image 37"/>
          <p:cNvPicPr/>
          <p:nvPr/>
        </p:nvPicPr>
        <p:blipFill>
          <a:blip r:embed="rId2"/>
          <a:stretch/>
        </p:blipFill>
        <p:spPr>
          <a:xfrm>
            <a:off x="2290680" y="1769040"/>
            <a:ext cx="5497560" cy="438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&lt;date/heure&gt;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&lt;pied de page&gt;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1186ED6A-41D4-4731-8A00-A4A255AD44E6}" type="slidenum"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2340000" y="3060000"/>
            <a:ext cx="5760000" cy="1814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TOURNAGE D'UN DIALOGUE</a:t>
            </a:r>
          </a:p>
          <a:p>
            <a:pPr algn="ctr"/>
            <a:r>
              <a:rPr lang="fr-F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RACCORD EN CHAMP/CONTRE-CHAMP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WR110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50436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Chronologie du tournage</a:t>
            </a:r>
          </a:p>
        </p:txBody>
      </p:sp>
      <p:sp>
        <p:nvSpPr>
          <p:cNvPr id="221" name="Line 2"/>
          <p:cNvSpPr/>
          <p:nvPr/>
        </p:nvSpPr>
        <p:spPr>
          <a:xfrm>
            <a:off x="1116000" y="3960000"/>
            <a:ext cx="792000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2" name="TextShape 3"/>
          <p:cNvSpPr txBox="1"/>
          <p:nvPr/>
        </p:nvSpPr>
        <p:spPr>
          <a:xfrm>
            <a:off x="1116000" y="414000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TextShape 4"/>
          <p:cNvSpPr txBox="1"/>
          <p:nvPr/>
        </p:nvSpPr>
        <p:spPr>
          <a:xfrm>
            <a:off x="2016000" y="414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Moteur!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TextShape 5"/>
          <p:cNvSpPr txBox="1"/>
          <p:nvPr/>
        </p:nvSpPr>
        <p:spPr>
          <a:xfrm>
            <a:off x="1116000" y="414036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TextShape 6"/>
          <p:cNvSpPr txBox="1"/>
          <p:nvPr/>
        </p:nvSpPr>
        <p:spPr>
          <a:xfrm>
            <a:off x="2916000" y="3456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Ça tourne!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TextShape 7"/>
          <p:cNvSpPr txBox="1"/>
          <p:nvPr/>
        </p:nvSpPr>
        <p:spPr>
          <a:xfrm>
            <a:off x="3816000" y="414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ACTION!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Rectangle 8"/>
          <p:cNvSpPr/>
          <p:nvPr/>
        </p:nvSpPr>
        <p:spPr>
          <a:xfrm>
            <a:off x="4644000" y="3780000"/>
            <a:ext cx="1116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P1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Rectangle 9"/>
          <p:cNvSpPr/>
          <p:nvPr/>
        </p:nvSpPr>
        <p:spPr>
          <a:xfrm>
            <a:off x="6120000" y="3780000"/>
            <a:ext cx="1080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P3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Rectangle 10"/>
          <p:cNvSpPr/>
          <p:nvPr/>
        </p:nvSpPr>
        <p:spPr>
          <a:xfrm>
            <a:off x="4392000" y="3780000"/>
            <a:ext cx="252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30" name="Rectangle 11"/>
          <p:cNvSpPr/>
          <p:nvPr/>
        </p:nvSpPr>
        <p:spPr>
          <a:xfrm>
            <a:off x="720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31" name="TextShape 12"/>
          <p:cNvSpPr txBox="1"/>
          <p:nvPr/>
        </p:nvSpPr>
        <p:spPr>
          <a:xfrm>
            <a:off x="4068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2" name="TextShape 13"/>
          <p:cNvSpPr txBox="1"/>
          <p:nvPr/>
        </p:nvSpPr>
        <p:spPr>
          <a:xfrm>
            <a:off x="716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Ellipse 14"/>
          <p:cNvSpPr/>
          <p:nvPr/>
        </p:nvSpPr>
        <p:spPr>
          <a:xfrm>
            <a:off x="129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34" name="Ellipse 15"/>
          <p:cNvSpPr/>
          <p:nvPr/>
        </p:nvSpPr>
        <p:spPr>
          <a:xfrm>
            <a:off x="237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35" name="Ellipse 16"/>
          <p:cNvSpPr/>
          <p:nvPr/>
        </p:nvSpPr>
        <p:spPr>
          <a:xfrm>
            <a:off x="417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36" name="Ellipse 17"/>
          <p:cNvSpPr/>
          <p:nvPr/>
        </p:nvSpPr>
        <p:spPr>
          <a:xfrm>
            <a:off x="3312000" y="3852000"/>
            <a:ext cx="180000" cy="180000"/>
          </a:xfrm>
          <a:prstGeom prst="ellipse">
            <a:avLst/>
          </a:prstGeom>
          <a:solidFill>
            <a:srgbClr val="FFD320"/>
          </a:solidFill>
          <a:ln>
            <a:solidFill>
              <a:srgbClr val="000000"/>
            </a:solidFill>
          </a:ln>
        </p:spPr>
      </p:sp>
      <p:sp>
        <p:nvSpPr>
          <p:cNvPr id="237" name="TextShape 18"/>
          <p:cNvSpPr txBox="1"/>
          <p:nvPr/>
        </p:nvSpPr>
        <p:spPr>
          <a:xfrm>
            <a:off x="576000" y="270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Réglages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TextShape 19"/>
          <p:cNvSpPr txBox="1"/>
          <p:nvPr/>
        </p:nvSpPr>
        <p:spPr>
          <a:xfrm>
            <a:off x="2376000" y="2700000"/>
            <a:ext cx="1404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Enregistrement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Rectangle 20"/>
          <p:cNvSpPr/>
          <p:nvPr/>
        </p:nvSpPr>
        <p:spPr>
          <a:xfrm>
            <a:off x="576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40" name="TextShape 21"/>
          <p:cNvSpPr txBox="1"/>
          <p:nvPr/>
        </p:nvSpPr>
        <p:spPr>
          <a:xfrm>
            <a:off x="572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Line 22"/>
          <p:cNvSpPr/>
          <p:nvPr/>
        </p:nvSpPr>
        <p:spPr>
          <a:xfrm flipV="1">
            <a:off x="252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Line 23"/>
          <p:cNvSpPr/>
          <p:nvPr/>
        </p:nvSpPr>
        <p:spPr>
          <a:xfrm>
            <a:off x="90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Line 24"/>
          <p:cNvSpPr/>
          <p:nvPr/>
        </p:nvSpPr>
        <p:spPr>
          <a:xfrm>
            <a:off x="3240000" y="3060000"/>
            <a:ext cx="180000" cy="36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4" name="TextShape 25"/>
          <p:cNvSpPr txBox="1"/>
          <p:nvPr/>
        </p:nvSpPr>
        <p:spPr>
          <a:xfrm>
            <a:off x="2880000" y="2160000"/>
            <a:ext cx="432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CHEF OPERATEUR/INGENIEUR SON</a:t>
            </a:r>
          </a:p>
        </p:txBody>
      </p:sp>
      <p:sp>
        <p:nvSpPr>
          <p:cNvPr id="245" name="TextShape 26"/>
          <p:cNvSpPr txBox="1"/>
          <p:nvPr/>
        </p:nvSpPr>
        <p:spPr>
          <a:xfrm>
            <a:off x="3960000" y="5040360"/>
            <a:ext cx="180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REALISATEUR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50436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Chronologie du tournage</a:t>
            </a:r>
          </a:p>
        </p:txBody>
      </p:sp>
      <p:sp>
        <p:nvSpPr>
          <p:cNvPr id="247" name="Line 2"/>
          <p:cNvSpPr/>
          <p:nvPr/>
        </p:nvSpPr>
        <p:spPr>
          <a:xfrm>
            <a:off x="1116000" y="3960000"/>
            <a:ext cx="792000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8" name="TextShape 3"/>
          <p:cNvSpPr txBox="1"/>
          <p:nvPr/>
        </p:nvSpPr>
        <p:spPr>
          <a:xfrm>
            <a:off x="1116000" y="414000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TextShape 4"/>
          <p:cNvSpPr txBox="1"/>
          <p:nvPr/>
        </p:nvSpPr>
        <p:spPr>
          <a:xfrm>
            <a:off x="2016000" y="414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Moteur!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TextShape 5"/>
          <p:cNvSpPr txBox="1"/>
          <p:nvPr/>
        </p:nvSpPr>
        <p:spPr>
          <a:xfrm>
            <a:off x="1116000" y="414036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TextShape 6"/>
          <p:cNvSpPr txBox="1"/>
          <p:nvPr/>
        </p:nvSpPr>
        <p:spPr>
          <a:xfrm>
            <a:off x="2916000" y="3456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Ça tourne!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TextShape 7"/>
          <p:cNvSpPr txBox="1"/>
          <p:nvPr/>
        </p:nvSpPr>
        <p:spPr>
          <a:xfrm>
            <a:off x="3816000" y="414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ACTION!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TextShape 8"/>
          <p:cNvSpPr txBox="1"/>
          <p:nvPr/>
        </p:nvSpPr>
        <p:spPr>
          <a:xfrm>
            <a:off x="7416000" y="414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COUPEZ!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4" name="Rectangle 9"/>
          <p:cNvSpPr/>
          <p:nvPr/>
        </p:nvSpPr>
        <p:spPr>
          <a:xfrm>
            <a:off x="4644000" y="3780000"/>
            <a:ext cx="1116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P1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Rectangle 10"/>
          <p:cNvSpPr/>
          <p:nvPr/>
        </p:nvSpPr>
        <p:spPr>
          <a:xfrm>
            <a:off x="6120000" y="3780000"/>
            <a:ext cx="1080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P3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Rectangle 11"/>
          <p:cNvSpPr/>
          <p:nvPr/>
        </p:nvSpPr>
        <p:spPr>
          <a:xfrm>
            <a:off x="4392000" y="3780000"/>
            <a:ext cx="252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57" name="Rectangle 12"/>
          <p:cNvSpPr/>
          <p:nvPr/>
        </p:nvSpPr>
        <p:spPr>
          <a:xfrm>
            <a:off x="720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58" name="TextShape 13"/>
          <p:cNvSpPr txBox="1"/>
          <p:nvPr/>
        </p:nvSpPr>
        <p:spPr>
          <a:xfrm>
            <a:off x="4068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TextShape 14"/>
          <p:cNvSpPr txBox="1"/>
          <p:nvPr/>
        </p:nvSpPr>
        <p:spPr>
          <a:xfrm>
            <a:off x="716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Ellipse 15"/>
          <p:cNvSpPr/>
          <p:nvPr/>
        </p:nvSpPr>
        <p:spPr>
          <a:xfrm>
            <a:off x="129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61" name="Ellipse 16"/>
          <p:cNvSpPr/>
          <p:nvPr/>
        </p:nvSpPr>
        <p:spPr>
          <a:xfrm>
            <a:off x="237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62" name="Ellipse 17"/>
          <p:cNvSpPr/>
          <p:nvPr/>
        </p:nvSpPr>
        <p:spPr>
          <a:xfrm>
            <a:off x="417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63" name="Ellipse 18"/>
          <p:cNvSpPr/>
          <p:nvPr/>
        </p:nvSpPr>
        <p:spPr>
          <a:xfrm>
            <a:off x="759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64" name="Ellipse 19"/>
          <p:cNvSpPr/>
          <p:nvPr/>
        </p:nvSpPr>
        <p:spPr>
          <a:xfrm>
            <a:off x="3312000" y="3852000"/>
            <a:ext cx="180000" cy="180000"/>
          </a:xfrm>
          <a:prstGeom prst="ellipse">
            <a:avLst/>
          </a:prstGeom>
          <a:solidFill>
            <a:srgbClr val="FFD320"/>
          </a:solidFill>
          <a:ln>
            <a:solidFill>
              <a:srgbClr val="000000"/>
            </a:solidFill>
          </a:ln>
        </p:spPr>
      </p:sp>
      <p:sp>
        <p:nvSpPr>
          <p:cNvPr id="265" name="TextShape 20"/>
          <p:cNvSpPr txBox="1"/>
          <p:nvPr/>
        </p:nvSpPr>
        <p:spPr>
          <a:xfrm>
            <a:off x="576000" y="270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Réglages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6" name="TextShape 21"/>
          <p:cNvSpPr txBox="1"/>
          <p:nvPr/>
        </p:nvSpPr>
        <p:spPr>
          <a:xfrm>
            <a:off x="2376000" y="2700000"/>
            <a:ext cx="1404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Enregistrement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TextShape 22"/>
          <p:cNvSpPr txBox="1"/>
          <p:nvPr/>
        </p:nvSpPr>
        <p:spPr>
          <a:xfrm>
            <a:off x="7776000" y="2700000"/>
            <a:ext cx="1224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Pause/Stop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8" name="Rectangle 23"/>
          <p:cNvSpPr/>
          <p:nvPr/>
        </p:nvSpPr>
        <p:spPr>
          <a:xfrm>
            <a:off x="576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69" name="TextShape 24"/>
          <p:cNvSpPr txBox="1"/>
          <p:nvPr/>
        </p:nvSpPr>
        <p:spPr>
          <a:xfrm>
            <a:off x="572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0" name="Line 25"/>
          <p:cNvSpPr/>
          <p:nvPr/>
        </p:nvSpPr>
        <p:spPr>
          <a:xfrm flipV="1">
            <a:off x="252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1" name="Line 26"/>
          <p:cNvSpPr/>
          <p:nvPr/>
        </p:nvSpPr>
        <p:spPr>
          <a:xfrm>
            <a:off x="90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2" name="Line 27"/>
          <p:cNvSpPr/>
          <p:nvPr/>
        </p:nvSpPr>
        <p:spPr>
          <a:xfrm>
            <a:off x="3240000" y="3060000"/>
            <a:ext cx="180000" cy="36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3" name="Line 28"/>
          <p:cNvSpPr/>
          <p:nvPr/>
        </p:nvSpPr>
        <p:spPr>
          <a:xfrm flipV="1">
            <a:off x="774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4" name="TextShape 29"/>
          <p:cNvSpPr txBox="1"/>
          <p:nvPr/>
        </p:nvSpPr>
        <p:spPr>
          <a:xfrm>
            <a:off x="2880000" y="2160000"/>
            <a:ext cx="432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CHEF OPERATEUR/INGENIEUR SON</a:t>
            </a:r>
          </a:p>
        </p:txBody>
      </p:sp>
      <p:sp>
        <p:nvSpPr>
          <p:cNvPr id="275" name="TextShape 30"/>
          <p:cNvSpPr txBox="1"/>
          <p:nvPr/>
        </p:nvSpPr>
        <p:spPr>
          <a:xfrm>
            <a:off x="3960000" y="5040360"/>
            <a:ext cx="180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REALISATEUR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extShape 1"/>
          <p:cNvSpPr txBox="1"/>
          <p:nvPr/>
        </p:nvSpPr>
        <p:spPr>
          <a:xfrm>
            <a:off x="50436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Chronologie du tournage</a:t>
            </a:r>
          </a:p>
        </p:txBody>
      </p:sp>
      <p:sp>
        <p:nvSpPr>
          <p:cNvPr id="277" name="Line 2"/>
          <p:cNvSpPr/>
          <p:nvPr/>
        </p:nvSpPr>
        <p:spPr>
          <a:xfrm>
            <a:off x="1116000" y="3960000"/>
            <a:ext cx="792000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8" name="TextShape 3"/>
          <p:cNvSpPr txBox="1"/>
          <p:nvPr/>
        </p:nvSpPr>
        <p:spPr>
          <a:xfrm>
            <a:off x="1116000" y="414000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TextShape 4"/>
          <p:cNvSpPr txBox="1"/>
          <p:nvPr/>
        </p:nvSpPr>
        <p:spPr>
          <a:xfrm>
            <a:off x="2016000" y="414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Moteur!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0" name="TextShape 5"/>
          <p:cNvSpPr txBox="1"/>
          <p:nvPr/>
        </p:nvSpPr>
        <p:spPr>
          <a:xfrm>
            <a:off x="1116000" y="414036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TextShape 6"/>
          <p:cNvSpPr txBox="1"/>
          <p:nvPr/>
        </p:nvSpPr>
        <p:spPr>
          <a:xfrm>
            <a:off x="2916000" y="3456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Ça tourne!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2" name="TextShape 7"/>
          <p:cNvSpPr txBox="1"/>
          <p:nvPr/>
        </p:nvSpPr>
        <p:spPr>
          <a:xfrm>
            <a:off x="3816000" y="414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ACTION!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3" name="TextShape 8"/>
          <p:cNvSpPr txBox="1"/>
          <p:nvPr/>
        </p:nvSpPr>
        <p:spPr>
          <a:xfrm>
            <a:off x="7416000" y="414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COUPEZ!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4" name="Rectangle 9"/>
          <p:cNvSpPr/>
          <p:nvPr/>
        </p:nvSpPr>
        <p:spPr>
          <a:xfrm>
            <a:off x="4644000" y="3780000"/>
            <a:ext cx="1116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P1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5" name="Rectangle 10"/>
          <p:cNvSpPr/>
          <p:nvPr/>
        </p:nvSpPr>
        <p:spPr>
          <a:xfrm>
            <a:off x="6120000" y="3780000"/>
            <a:ext cx="1080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P3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6" name="Rectangle 11"/>
          <p:cNvSpPr/>
          <p:nvPr/>
        </p:nvSpPr>
        <p:spPr>
          <a:xfrm>
            <a:off x="4392000" y="3780000"/>
            <a:ext cx="252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87" name="Rectangle 12"/>
          <p:cNvSpPr/>
          <p:nvPr/>
        </p:nvSpPr>
        <p:spPr>
          <a:xfrm>
            <a:off x="720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88" name="TextShape 13"/>
          <p:cNvSpPr txBox="1"/>
          <p:nvPr/>
        </p:nvSpPr>
        <p:spPr>
          <a:xfrm>
            <a:off x="4068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9" name="TextShape 14"/>
          <p:cNvSpPr txBox="1"/>
          <p:nvPr/>
        </p:nvSpPr>
        <p:spPr>
          <a:xfrm>
            <a:off x="716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0" name="Ellipse 15"/>
          <p:cNvSpPr/>
          <p:nvPr/>
        </p:nvSpPr>
        <p:spPr>
          <a:xfrm>
            <a:off x="129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91" name="Ellipse 16"/>
          <p:cNvSpPr/>
          <p:nvPr/>
        </p:nvSpPr>
        <p:spPr>
          <a:xfrm>
            <a:off x="237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92" name="Ellipse 17"/>
          <p:cNvSpPr/>
          <p:nvPr/>
        </p:nvSpPr>
        <p:spPr>
          <a:xfrm>
            <a:off x="417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93" name="Ellipse 18"/>
          <p:cNvSpPr/>
          <p:nvPr/>
        </p:nvSpPr>
        <p:spPr>
          <a:xfrm>
            <a:off x="759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94" name="Ellipse 19"/>
          <p:cNvSpPr/>
          <p:nvPr/>
        </p:nvSpPr>
        <p:spPr>
          <a:xfrm>
            <a:off x="3312000" y="3852000"/>
            <a:ext cx="180000" cy="180000"/>
          </a:xfrm>
          <a:prstGeom prst="ellipse">
            <a:avLst/>
          </a:prstGeom>
          <a:solidFill>
            <a:srgbClr val="FFD320"/>
          </a:solidFill>
          <a:ln>
            <a:solidFill>
              <a:srgbClr val="000000"/>
            </a:solidFill>
          </a:ln>
        </p:spPr>
      </p:sp>
      <p:sp>
        <p:nvSpPr>
          <p:cNvPr id="295" name="TextShape 20"/>
          <p:cNvSpPr txBox="1"/>
          <p:nvPr/>
        </p:nvSpPr>
        <p:spPr>
          <a:xfrm>
            <a:off x="576000" y="270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Réglages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6" name="TextShape 21"/>
          <p:cNvSpPr txBox="1"/>
          <p:nvPr/>
        </p:nvSpPr>
        <p:spPr>
          <a:xfrm>
            <a:off x="2376000" y="2700000"/>
            <a:ext cx="1404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Enregistrement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7" name="TextShape 22"/>
          <p:cNvSpPr txBox="1"/>
          <p:nvPr/>
        </p:nvSpPr>
        <p:spPr>
          <a:xfrm>
            <a:off x="7776000" y="2700000"/>
            <a:ext cx="1224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Pause/Stop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8" name="Rectangle 23"/>
          <p:cNvSpPr/>
          <p:nvPr/>
        </p:nvSpPr>
        <p:spPr>
          <a:xfrm>
            <a:off x="576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99" name="TextShape 24"/>
          <p:cNvSpPr txBox="1"/>
          <p:nvPr/>
        </p:nvSpPr>
        <p:spPr>
          <a:xfrm>
            <a:off x="572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0" name="Line 25"/>
          <p:cNvSpPr/>
          <p:nvPr/>
        </p:nvSpPr>
        <p:spPr>
          <a:xfrm flipV="1">
            <a:off x="252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1" name="Line 26"/>
          <p:cNvSpPr/>
          <p:nvPr/>
        </p:nvSpPr>
        <p:spPr>
          <a:xfrm>
            <a:off x="90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2" name="Line 27"/>
          <p:cNvSpPr/>
          <p:nvPr/>
        </p:nvSpPr>
        <p:spPr>
          <a:xfrm>
            <a:off x="3240000" y="3060000"/>
            <a:ext cx="180000" cy="36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3" name="Line 28"/>
          <p:cNvSpPr/>
          <p:nvPr/>
        </p:nvSpPr>
        <p:spPr>
          <a:xfrm flipV="1">
            <a:off x="774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4" name="TextShape 29"/>
          <p:cNvSpPr txBox="1"/>
          <p:nvPr/>
        </p:nvSpPr>
        <p:spPr>
          <a:xfrm>
            <a:off x="2880000" y="2160000"/>
            <a:ext cx="432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CHEF OPERATEUR/INGENIEUR SON</a:t>
            </a:r>
          </a:p>
        </p:txBody>
      </p:sp>
      <p:sp>
        <p:nvSpPr>
          <p:cNvPr id="305" name="TextShape 30"/>
          <p:cNvSpPr txBox="1"/>
          <p:nvPr/>
        </p:nvSpPr>
        <p:spPr>
          <a:xfrm>
            <a:off x="3960000" y="5040360"/>
            <a:ext cx="180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REALISATEUR</a:t>
            </a:r>
          </a:p>
        </p:txBody>
      </p:sp>
      <p:sp>
        <p:nvSpPr>
          <p:cNvPr id="306" name="TextShape 31"/>
          <p:cNvSpPr txBox="1"/>
          <p:nvPr/>
        </p:nvSpPr>
        <p:spPr>
          <a:xfrm>
            <a:off x="1440000" y="6120000"/>
            <a:ext cx="7200000" cy="1109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note les éléments importants (scène → plan →  prise – indications particulières) sur un document particulier (script) !!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TextShape 32"/>
          <p:cNvSpPr txBox="1"/>
          <p:nvPr/>
        </p:nvSpPr>
        <p:spPr>
          <a:xfrm>
            <a:off x="2088000" y="4680000"/>
            <a:ext cx="547668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 ordres écrits en rouge se retrouvent sur le rush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extShape 1"/>
          <p:cNvSpPr txBox="1"/>
          <p:nvPr/>
        </p:nvSpPr>
        <p:spPr>
          <a:xfrm>
            <a:off x="50472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Réglage avant tournage</a:t>
            </a:r>
          </a:p>
        </p:txBody>
      </p:sp>
      <p:sp>
        <p:nvSpPr>
          <p:cNvPr id="309" name="TextShape 2"/>
          <p:cNvSpPr txBox="1"/>
          <p:nvPr/>
        </p:nvSpPr>
        <p:spPr>
          <a:xfrm>
            <a:off x="1080000" y="1980000"/>
            <a:ext cx="7200000" cy="4572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 Vérification du matériel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stockage (carte → espace → vide ?)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- batterie (chargée ?)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- mode d'enregistrement (H264-1920x1080i-25ips ?)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- son (piles → connectique → niveaux → casque?)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faire un test !!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 Mise en place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stabilité (épaule/pied/autre ?)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- cadre* (valeur/orientation ?)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- mise au point* (profondeur de champ ?)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- exposition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- balance des blancs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*variables (mouvements de caméra/d'acteurs)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Composition</a:t>
            </a:r>
          </a:p>
        </p:txBody>
      </p:sp>
      <p:pic>
        <p:nvPicPr>
          <p:cNvPr id="44" name="Image 43"/>
          <p:cNvPicPr/>
          <p:nvPr/>
        </p:nvPicPr>
        <p:blipFill>
          <a:blip r:embed="rId2"/>
          <a:stretch/>
        </p:blipFill>
        <p:spPr>
          <a:xfrm>
            <a:off x="263160" y="2016720"/>
            <a:ext cx="9653760" cy="3556440"/>
          </a:xfrm>
          <a:prstGeom prst="rect">
            <a:avLst/>
          </a:prstGeom>
          <a:ln>
            <a:noFill/>
          </a:ln>
        </p:spPr>
      </p:pic>
      <p:sp>
        <p:nvSpPr>
          <p:cNvPr id="45" name="TextShape 2"/>
          <p:cNvSpPr txBox="1"/>
          <p:nvPr/>
        </p:nvSpPr>
        <p:spPr>
          <a:xfrm>
            <a:off x="1440000" y="5760000"/>
            <a:ext cx="21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PLANS 1 et 3</a:t>
            </a:r>
          </a:p>
        </p:txBody>
      </p:sp>
      <p:sp>
        <p:nvSpPr>
          <p:cNvPr id="46" name="TextShape 3"/>
          <p:cNvSpPr txBox="1"/>
          <p:nvPr/>
        </p:nvSpPr>
        <p:spPr>
          <a:xfrm>
            <a:off x="6120000" y="5760360"/>
            <a:ext cx="21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PLANS 2 et 4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B563B416-45C1-AC40-9282-55E6803F38B4}"/>
              </a:ext>
            </a:extLst>
          </p:cNvPr>
          <p:cNvCxnSpPr/>
          <p:nvPr/>
        </p:nvCxnSpPr>
        <p:spPr>
          <a:xfrm>
            <a:off x="396815" y="3278038"/>
            <a:ext cx="926477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2E6DF2E-F05F-8944-B9C1-D748FAEBB95E}"/>
              </a:ext>
            </a:extLst>
          </p:cNvPr>
          <p:cNvCxnSpPr>
            <a:cxnSpLocks/>
          </p:cNvCxnSpPr>
          <p:nvPr/>
        </p:nvCxnSpPr>
        <p:spPr>
          <a:xfrm>
            <a:off x="1894935" y="2153728"/>
            <a:ext cx="0" cy="331541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120D688-8139-8147-8CA4-B9791B10441B}"/>
              </a:ext>
            </a:extLst>
          </p:cNvPr>
          <p:cNvCxnSpPr>
            <a:cxnSpLocks/>
          </p:cNvCxnSpPr>
          <p:nvPr/>
        </p:nvCxnSpPr>
        <p:spPr>
          <a:xfrm>
            <a:off x="8154837" y="2150852"/>
            <a:ext cx="0" cy="3266537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 46"/>
          <p:cNvPicPr/>
          <p:nvPr/>
        </p:nvPicPr>
        <p:blipFill>
          <a:blip r:embed="rId2"/>
          <a:stretch/>
        </p:blipFill>
        <p:spPr>
          <a:xfrm>
            <a:off x="3666240" y="4973400"/>
            <a:ext cx="1047240" cy="1171080"/>
          </a:xfrm>
          <a:prstGeom prst="rect">
            <a:avLst/>
          </a:prstGeom>
          <a:ln>
            <a:noFill/>
          </a:ln>
        </p:spPr>
      </p:pic>
      <p:sp>
        <p:nvSpPr>
          <p:cNvPr id="48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Mise en espace</a:t>
            </a:r>
          </a:p>
        </p:txBody>
      </p:sp>
      <p:pic>
        <p:nvPicPr>
          <p:cNvPr id="49" name="Image 48"/>
          <p:cNvPicPr/>
          <p:nvPr/>
        </p:nvPicPr>
        <p:blipFill>
          <a:blip r:embed="rId3"/>
          <a:stretch/>
        </p:blipFill>
        <p:spPr>
          <a:xfrm>
            <a:off x="3636000" y="2196000"/>
            <a:ext cx="1047240" cy="1171080"/>
          </a:xfrm>
          <a:prstGeom prst="rect">
            <a:avLst/>
          </a:prstGeom>
          <a:ln>
            <a:noFill/>
          </a:ln>
        </p:spPr>
      </p:pic>
      <p:pic>
        <p:nvPicPr>
          <p:cNvPr id="50" name="Image 49"/>
          <p:cNvPicPr/>
          <p:nvPr/>
        </p:nvPicPr>
        <p:blipFill>
          <a:blip r:embed="rId3"/>
          <a:stretch/>
        </p:blipFill>
        <p:spPr>
          <a:xfrm flipH="1">
            <a:off x="4536000" y="2196360"/>
            <a:ext cx="1152360" cy="1171080"/>
          </a:xfrm>
          <a:prstGeom prst="rect">
            <a:avLst/>
          </a:prstGeom>
          <a:ln>
            <a:noFill/>
          </a:ln>
        </p:spPr>
      </p:pic>
      <p:pic>
        <p:nvPicPr>
          <p:cNvPr id="51" name="Image 50"/>
          <p:cNvPicPr/>
          <p:nvPr/>
        </p:nvPicPr>
        <p:blipFill>
          <a:blip r:embed="rId2"/>
          <a:stretch/>
        </p:blipFill>
        <p:spPr>
          <a:xfrm flipH="1">
            <a:off x="4641840" y="4973760"/>
            <a:ext cx="1116720" cy="1171080"/>
          </a:xfrm>
          <a:prstGeom prst="rect">
            <a:avLst/>
          </a:prstGeom>
          <a:ln>
            <a:noFill/>
          </a:ln>
        </p:spPr>
      </p:pic>
      <p:sp>
        <p:nvSpPr>
          <p:cNvPr id="52" name="Line 2"/>
          <p:cNvSpPr/>
          <p:nvPr/>
        </p:nvSpPr>
        <p:spPr>
          <a:xfrm>
            <a:off x="1080000" y="3348000"/>
            <a:ext cx="7920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Line 3"/>
          <p:cNvSpPr/>
          <p:nvPr/>
        </p:nvSpPr>
        <p:spPr>
          <a:xfrm>
            <a:off x="4608000" y="1980000"/>
            <a:ext cx="0" cy="4320000"/>
          </a:xfrm>
          <a:prstGeom prst="line">
            <a:avLst/>
          </a:prstGeom>
          <a:ln>
            <a:solidFill>
              <a:srgbClr val="00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TextShape 4"/>
          <p:cNvSpPr txBox="1"/>
          <p:nvPr/>
        </p:nvSpPr>
        <p:spPr>
          <a:xfrm>
            <a:off x="4089328" y="1391094"/>
            <a:ext cx="1080000" cy="430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Profil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TextShape 5"/>
          <p:cNvSpPr txBox="1"/>
          <p:nvPr/>
        </p:nvSpPr>
        <p:spPr>
          <a:xfrm>
            <a:off x="4003064" y="4521826"/>
            <a:ext cx="1440000" cy="430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Dessus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TextShape 6"/>
          <p:cNvSpPr txBox="1"/>
          <p:nvPr/>
        </p:nvSpPr>
        <p:spPr>
          <a:xfrm>
            <a:off x="1620000" y="1980000"/>
            <a:ext cx="221364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Personnage féminin</a:t>
            </a:r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id="{4AD3612B-5999-F642-AF57-E182B432B681}"/>
              </a:ext>
            </a:extLst>
          </p:cNvPr>
          <p:cNvSpPr/>
          <p:nvPr/>
        </p:nvSpPr>
        <p:spPr>
          <a:xfrm>
            <a:off x="1080000" y="2340000"/>
            <a:ext cx="792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Line 3">
            <a:extLst>
              <a:ext uri="{FF2B5EF4-FFF2-40B4-BE49-F238E27FC236}">
                <a16:creationId xmlns:a16="http://schemas.microsoft.com/office/drawing/2014/main" id="{1EFBF044-C000-D944-B63C-1DC414B8C8FB}"/>
              </a:ext>
            </a:extLst>
          </p:cNvPr>
          <p:cNvSpPr/>
          <p:nvPr/>
        </p:nvSpPr>
        <p:spPr>
          <a:xfrm>
            <a:off x="1080000" y="5580000"/>
            <a:ext cx="792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TextShape 7">
            <a:extLst>
              <a:ext uri="{FF2B5EF4-FFF2-40B4-BE49-F238E27FC236}">
                <a16:creationId xmlns:a16="http://schemas.microsoft.com/office/drawing/2014/main" id="{92603518-A87E-4A49-A7B1-79F55AEB0A5A}"/>
              </a:ext>
            </a:extLst>
          </p:cNvPr>
          <p:cNvSpPr txBox="1"/>
          <p:nvPr/>
        </p:nvSpPr>
        <p:spPr>
          <a:xfrm>
            <a:off x="7020000" y="1980360"/>
            <a:ext cx="141804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Axe d'action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Retour au champ</a:t>
            </a:r>
          </a:p>
        </p:txBody>
      </p:sp>
      <p:pic>
        <p:nvPicPr>
          <p:cNvPr id="98" name="Image 97"/>
          <p:cNvPicPr/>
          <p:nvPr/>
        </p:nvPicPr>
        <p:blipFill>
          <a:blip r:embed="rId2"/>
          <a:stretch/>
        </p:blipFill>
        <p:spPr>
          <a:xfrm>
            <a:off x="263160" y="2016720"/>
            <a:ext cx="9653760" cy="3556440"/>
          </a:xfrm>
          <a:prstGeom prst="rect">
            <a:avLst/>
          </a:prstGeom>
          <a:ln>
            <a:noFill/>
          </a:ln>
        </p:spPr>
      </p:pic>
      <p:sp>
        <p:nvSpPr>
          <p:cNvPr id="99" name="TextShape 2"/>
          <p:cNvSpPr txBox="1"/>
          <p:nvPr/>
        </p:nvSpPr>
        <p:spPr>
          <a:xfrm>
            <a:off x="1440000" y="5760000"/>
            <a:ext cx="21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PLANS 1 et 3</a:t>
            </a:r>
          </a:p>
        </p:txBody>
      </p:sp>
      <p:sp>
        <p:nvSpPr>
          <p:cNvPr id="100" name="TextShape 3"/>
          <p:cNvSpPr txBox="1"/>
          <p:nvPr/>
        </p:nvSpPr>
        <p:spPr>
          <a:xfrm>
            <a:off x="6120000" y="5760360"/>
            <a:ext cx="21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PLANS 2 et 4</a:t>
            </a:r>
          </a:p>
        </p:txBody>
      </p:sp>
      <p:sp>
        <p:nvSpPr>
          <p:cNvPr id="101" name="TextShape 4"/>
          <p:cNvSpPr txBox="1"/>
          <p:nvPr/>
        </p:nvSpPr>
        <p:spPr>
          <a:xfrm>
            <a:off x="1764000" y="6480000"/>
            <a:ext cx="6874200" cy="408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2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 personnage féminin est à gauche dans le cadre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Image 77"/>
          <p:cNvPicPr/>
          <p:nvPr/>
        </p:nvPicPr>
        <p:blipFill>
          <a:blip r:embed="rId2"/>
          <a:stretch/>
        </p:blipFill>
        <p:spPr>
          <a:xfrm>
            <a:off x="3666240" y="4973400"/>
            <a:ext cx="1047240" cy="1171080"/>
          </a:xfrm>
          <a:prstGeom prst="rect">
            <a:avLst/>
          </a:prstGeom>
          <a:ln>
            <a:noFill/>
          </a:ln>
        </p:spPr>
      </p:pic>
      <p:sp>
        <p:nvSpPr>
          <p:cNvPr id="79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Mise en espace</a:t>
            </a:r>
          </a:p>
        </p:txBody>
      </p:sp>
      <p:pic>
        <p:nvPicPr>
          <p:cNvPr id="80" name="Image 79"/>
          <p:cNvPicPr/>
          <p:nvPr/>
        </p:nvPicPr>
        <p:blipFill>
          <a:blip r:embed="rId3"/>
          <a:stretch/>
        </p:blipFill>
        <p:spPr>
          <a:xfrm>
            <a:off x="3636000" y="2196000"/>
            <a:ext cx="1047240" cy="1171080"/>
          </a:xfrm>
          <a:prstGeom prst="rect">
            <a:avLst/>
          </a:prstGeom>
          <a:ln>
            <a:noFill/>
          </a:ln>
        </p:spPr>
      </p:pic>
      <p:pic>
        <p:nvPicPr>
          <p:cNvPr id="81" name="Image 80"/>
          <p:cNvPicPr/>
          <p:nvPr/>
        </p:nvPicPr>
        <p:blipFill>
          <a:blip r:embed="rId3"/>
          <a:stretch/>
        </p:blipFill>
        <p:spPr>
          <a:xfrm flipH="1">
            <a:off x="4536000" y="2196360"/>
            <a:ext cx="1152360" cy="1171080"/>
          </a:xfrm>
          <a:prstGeom prst="rect">
            <a:avLst/>
          </a:prstGeom>
          <a:ln>
            <a:noFill/>
          </a:ln>
        </p:spPr>
      </p:pic>
      <p:pic>
        <p:nvPicPr>
          <p:cNvPr id="82" name="Image 81"/>
          <p:cNvPicPr/>
          <p:nvPr/>
        </p:nvPicPr>
        <p:blipFill>
          <a:blip r:embed="rId2"/>
          <a:stretch/>
        </p:blipFill>
        <p:spPr>
          <a:xfrm flipH="1">
            <a:off x="4641840" y="4973760"/>
            <a:ext cx="1116720" cy="1171080"/>
          </a:xfrm>
          <a:prstGeom prst="rect">
            <a:avLst/>
          </a:prstGeom>
          <a:ln>
            <a:noFill/>
          </a:ln>
        </p:spPr>
      </p:pic>
      <p:sp>
        <p:nvSpPr>
          <p:cNvPr id="83" name="Line 2"/>
          <p:cNvSpPr/>
          <p:nvPr/>
        </p:nvSpPr>
        <p:spPr>
          <a:xfrm>
            <a:off x="1080000" y="2340000"/>
            <a:ext cx="792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Line 3"/>
          <p:cNvSpPr/>
          <p:nvPr/>
        </p:nvSpPr>
        <p:spPr>
          <a:xfrm>
            <a:off x="1080000" y="5580000"/>
            <a:ext cx="792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Line 4"/>
          <p:cNvSpPr/>
          <p:nvPr/>
        </p:nvSpPr>
        <p:spPr>
          <a:xfrm>
            <a:off x="1080000" y="3348000"/>
            <a:ext cx="7920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Line 5"/>
          <p:cNvSpPr/>
          <p:nvPr/>
        </p:nvSpPr>
        <p:spPr>
          <a:xfrm>
            <a:off x="4608000" y="1980000"/>
            <a:ext cx="0" cy="4320000"/>
          </a:xfrm>
          <a:prstGeom prst="line">
            <a:avLst/>
          </a:prstGeom>
          <a:ln>
            <a:solidFill>
              <a:srgbClr val="00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Line 9"/>
          <p:cNvSpPr/>
          <p:nvPr/>
        </p:nvSpPr>
        <p:spPr>
          <a:xfrm flipH="1" flipV="1">
            <a:off x="2700000" y="5364000"/>
            <a:ext cx="5400000" cy="900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" name="TextShape 10"/>
          <p:cNvSpPr txBox="1"/>
          <p:nvPr/>
        </p:nvSpPr>
        <p:spPr>
          <a:xfrm>
            <a:off x="7020000" y="6840000"/>
            <a:ext cx="12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Plans 1/3</a:t>
            </a:r>
          </a:p>
        </p:txBody>
      </p:sp>
      <p:sp>
        <p:nvSpPr>
          <p:cNvPr id="21" name="Line 6">
            <a:extLst>
              <a:ext uri="{FF2B5EF4-FFF2-40B4-BE49-F238E27FC236}">
                <a16:creationId xmlns:a16="http://schemas.microsoft.com/office/drawing/2014/main" id="{92144404-C4E6-AC42-9095-DBEE909EE73D}"/>
              </a:ext>
            </a:extLst>
          </p:cNvPr>
          <p:cNvSpPr/>
          <p:nvPr/>
        </p:nvSpPr>
        <p:spPr>
          <a:xfrm flipV="1">
            <a:off x="6300543" y="1980000"/>
            <a:ext cx="0" cy="4320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421B3BD-5253-F146-AA08-6599CBB701DA}"/>
              </a:ext>
            </a:extLst>
          </p:cNvPr>
          <p:cNvGrpSpPr/>
          <p:nvPr/>
        </p:nvGrpSpPr>
        <p:grpSpPr>
          <a:xfrm rot="486062">
            <a:off x="5934236" y="5830596"/>
            <a:ext cx="581040" cy="252000"/>
            <a:chOff x="2590062" y="2193125"/>
            <a:chExt cx="581040" cy="252000"/>
          </a:xfrm>
        </p:grpSpPr>
        <p:sp>
          <p:nvSpPr>
            <p:cNvPr id="23" name="CustomShape 7">
              <a:extLst>
                <a:ext uri="{FF2B5EF4-FFF2-40B4-BE49-F238E27FC236}">
                  <a16:creationId xmlns:a16="http://schemas.microsoft.com/office/drawing/2014/main" id="{CA684C41-9C43-2046-97FE-D53AE21C867D}"/>
                </a:ext>
              </a:extLst>
            </p:cNvPr>
            <p:cNvSpPr/>
            <p:nvPr/>
          </p:nvSpPr>
          <p:spPr>
            <a:xfrm rot="16225200">
              <a:off x="2590062" y="2207858"/>
              <a:ext cx="218880" cy="218880"/>
            </a:xfrm>
            <a:custGeom>
              <a:avLst/>
              <a:gdLst/>
              <a:ahLst/>
              <a:cxnLst/>
              <a:rect l="0" t="0" r="r" b="b"/>
              <a:pathLst>
                <a:path w="610" h="611">
                  <a:moveTo>
                    <a:pt x="0" y="2"/>
                  </a:moveTo>
                  <a:lnTo>
                    <a:pt x="609" y="0"/>
                  </a:lnTo>
                  <a:lnTo>
                    <a:pt x="458" y="610"/>
                  </a:lnTo>
                  <a:lnTo>
                    <a:pt x="154" y="610"/>
                  </a:lnTo>
                  <a:lnTo>
                    <a:pt x="0" y="2"/>
                  </a:lnTo>
                </a:path>
              </a:pathLst>
            </a:custGeom>
            <a:solidFill>
              <a:srgbClr val="99CCFF"/>
            </a:solidFill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345A8051-7B3C-5D4F-8DFB-68E1DBC53513}"/>
                </a:ext>
              </a:extLst>
            </p:cNvPr>
            <p:cNvSpPr/>
            <p:nvPr/>
          </p:nvSpPr>
          <p:spPr>
            <a:xfrm>
              <a:off x="2811102" y="2193125"/>
              <a:ext cx="360000" cy="252000"/>
            </a:xfrm>
            <a:prstGeom prst="rect">
              <a:avLst/>
            </a:prstGeom>
            <a:solidFill>
              <a:srgbClr val="99CCFF"/>
            </a:solidFill>
            <a:ln>
              <a:solidFill>
                <a:srgbClr val="000000"/>
              </a:solidFill>
            </a:ln>
          </p:spPr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D921CAF6-5CE6-6B4B-9E71-4B8AB068AFB5}"/>
              </a:ext>
            </a:extLst>
          </p:cNvPr>
          <p:cNvGrpSpPr/>
          <p:nvPr/>
        </p:nvGrpSpPr>
        <p:grpSpPr>
          <a:xfrm>
            <a:off x="5968741" y="2207502"/>
            <a:ext cx="581040" cy="252000"/>
            <a:chOff x="2590062" y="2193125"/>
            <a:chExt cx="581040" cy="252000"/>
          </a:xfrm>
        </p:grpSpPr>
        <p:sp>
          <p:nvSpPr>
            <p:cNvPr id="26" name="CustomShape 7">
              <a:extLst>
                <a:ext uri="{FF2B5EF4-FFF2-40B4-BE49-F238E27FC236}">
                  <a16:creationId xmlns:a16="http://schemas.microsoft.com/office/drawing/2014/main" id="{8BB9339E-326E-6744-82EF-00835B439219}"/>
                </a:ext>
              </a:extLst>
            </p:cNvPr>
            <p:cNvSpPr/>
            <p:nvPr/>
          </p:nvSpPr>
          <p:spPr>
            <a:xfrm rot="16225200">
              <a:off x="2590062" y="2207858"/>
              <a:ext cx="218880" cy="218880"/>
            </a:xfrm>
            <a:custGeom>
              <a:avLst/>
              <a:gdLst/>
              <a:ahLst/>
              <a:cxnLst/>
              <a:rect l="0" t="0" r="r" b="b"/>
              <a:pathLst>
                <a:path w="610" h="611">
                  <a:moveTo>
                    <a:pt x="0" y="2"/>
                  </a:moveTo>
                  <a:lnTo>
                    <a:pt x="609" y="0"/>
                  </a:lnTo>
                  <a:lnTo>
                    <a:pt x="458" y="610"/>
                  </a:lnTo>
                  <a:lnTo>
                    <a:pt x="154" y="610"/>
                  </a:lnTo>
                  <a:lnTo>
                    <a:pt x="0" y="2"/>
                  </a:lnTo>
                </a:path>
              </a:pathLst>
            </a:custGeom>
            <a:solidFill>
              <a:srgbClr val="99CCFF"/>
            </a:solidFill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" name="Rectangle 8">
              <a:extLst>
                <a:ext uri="{FF2B5EF4-FFF2-40B4-BE49-F238E27FC236}">
                  <a16:creationId xmlns:a16="http://schemas.microsoft.com/office/drawing/2014/main" id="{2C73FC45-E95B-8F4E-8077-790CFDBBF107}"/>
                </a:ext>
              </a:extLst>
            </p:cNvPr>
            <p:cNvSpPr/>
            <p:nvPr/>
          </p:nvSpPr>
          <p:spPr>
            <a:xfrm>
              <a:off x="2811102" y="2193125"/>
              <a:ext cx="360000" cy="252000"/>
            </a:xfrm>
            <a:prstGeom prst="rect">
              <a:avLst/>
            </a:prstGeom>
            <a:solidFill>
              <a:srgbClr val="99CCFF"/>
            </a:solidFill>
            <a:ln>
              <a:solidFill>
                <a:srgbClr val="000000"/>
              </a:solidFill>
            </a:ln>
          </p:spPr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Retour au champ</a:t>
            </a:r>
          </a:p>
        </p:txBody>
      </p:sp>
      <p:pic>
        <p:nvPicPr>
          <p:cNvPr id="147" name="Image 146"/>
          <p:cNvPicPr/>
          <p:nvPr/>
        </p:nvPicPr>
        <p:blipFill>
          <a:blip r:embed="rId2"/>
          <a:stretch/>
        </p:blipFill>
        <p:spPr>
          <a:xfrm>
            <a:off x="263160" y="2016720"/>
            <a:ext cx="9653760" cy="3556440"/>
          </a:xfrm>
          <a:prstGeom prst="rect">
            <a:avLst/>
          </a:prstGeom>
          <a:ln>
            <a:noFill/>
          </a:ln>
        </p:spPr>
      </p:pic>
      <p:sp>
        <p:nvSpPr>
          <p:cNvPr id="148" name="TextShape 2"/>
          <p:cNvSpPr txBox="1"/>
          <p:nvPr/>
        </p:nvSpPr>
        <p:spPr>
          <a:xfrm>
            <a:off x="1440000" y="5760000"/>
            <a:ext cx="21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PLANS 1 et 3</a:t>
            </a:r>
          </a:p>
        </p:txBody>
      </p:sp>
      <p:sp>
        <p:nvSpPr>
          <p:cNvPr id="149" name="TextShape 3"/>
          <p:cNvSpPr txBox="1"/>
          <p:nvPr/>
        </p:nvSpPr>
        <p:spPr>
          <a:xfrm>
            <a:off x="6120000" y="5760360"/>
            <a:ext cx="21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PLANS 2 et 4</a:t>
            </a:r>
          </a:p>
        </p:txBody>
      </p:sp>
      <p:sp>
        <p:nvSpPr>
          <p:cNvPr id="150" name="TextShape 4"/>
          <p:cNvSpPr txBox="1"/>
          <p:nvPr/>
        </p:nvSpPr>
        <p:spPr>
          <a:xfrm>
            <a:off x="1764000" y="6480000"/>
            <a:ext cx="6936480" cy="408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2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 personnage ne change pas de côté dans le plan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mage 150"/>
          <p:cNvPicPr/>
          <p:nvPr/>
        </p:nvPicPr>
        <p:blipFill>
          <a:blip r:embed="rId2"/>
          <a:stretch/>
        </p:blipFill>
        <p:spPr>
          <a:xfrm>
            <a:off x="3666240" y="4973400"/>
            <a:ext cx="1047240" cy="1171080"/>
          </a:xfrm>
          <a:prstGeom prst="rect">
            <a:avLst/>
          </a:prstGeom>
          <a:ln>
            <a:noFill/>
          </a:ln>
        </p:spPr>
      </p:pic>
      <p:sp>
        <p:nvSpPr>
          <p:cNvPr id="152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Mise en espace</a:t>
            </a:r>
          </a:p>
        </p:txBody>
      </p:sp>
      <p:pic>
        <p:nvPicPr>
          <p:cNvPr id="153" name="Image 152"/>
          <p:cNvPicPr/>
          <p:nvPr/>
        </p:nvPicPr>
        <p:blipFill>
          <a:blip r:embed="rId3"/>
          <a:stretch/>
        </p:blipFill>
        <p:spPr>
          <a:xfrm>
            <a:off x="3636000" y="2196000"/>
            <a:ext cx="1047240" cy="1171080"/>
          </a:xfrm>
          <a:prstGeom prst="rect">
            <a:avLst/>
          </a:prstGeom>
          <a:ln>
            <a:noFill/>
          </a:ln>
        </p:spPr>
      </p:pic>
      <p:pic>
        <p:nvPicPr>
          <p:cNvPr id="154" name="Image 153"/>
          <p:cNvPicPr/>
          <p:nvPr/>
        </p:nvPicPr>
        <p:blipFill>
          <a:blip r:embed="rId3"/>
          <a:stretch/>
        </p:blipFill>
        <p:spPr>
          <a:xfrm flipH="1">
            <a:off x="4536000" y="2196360"/>
            <a:ext cx="1152360" cy="1171080"/>
          </a:xfrm>
          <a:prstGeom prst="rect">
            <a:avLst/>
          </a:prstGeom>
          <a:ln>
            <a:noFill/>
          </a:ln>
        </p:spPr>
      </p:pic>
      <p:pic>
        <p:nvPicPr>
          <p:cNvPr id="155" name="Image 154"/>
          <p:cNvPicPr/>
          <p:nvPr/>
        </p:nvPicPr>
        <p:blipFill>
          <a:blip r:embed="rId2"/>
          <a:stretch/>
        </p:blipFill>
        <p:spPr>
          <a:xfrm flipH="1">
            <a:off x="4641840" y="4973760"/>
            <a:ext cx="1116720" cy="1171080"/>
          </a:xfrm>
          <a:prstGeom prst="rect">
            <a:avLst/>
          </a:prstGeom>
          <a:ln>
            <a:noFill/>
          </a:ln>
        </p:spPr>
      </p:pic>
      <p:sp>
        <p:nvSpPr>
          <p:cNvPr id="156" name="Line 2"/>
          <p:cNvSpPr/>
          <p:nvPr/>
        </p:nvSpPr>
        <p:spPr>
          <a:xfrm>
            <a:off x="1080000" y="2340000"/>
            <a:ext cx="792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7" name="Line 3"/>
          <p:cNvSpPr/>
          <p:nvPr/>
        </p:nvSpPr>
        <p:spPr>
          <a:xfrm>
            <a:off x="1080000" y="5580000"/>
            <a:ext cx="792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Line 4"/>
          <p:cNvSpPr/>
          <p:nvPr/>
        </p:nvSpPr>
        <p:spPr>
          <a:xfrm>
            <a:off x="1080000" y="3348000"/>
            <a:ext cx="7920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Line 5"/>
          <p:cNvSpPr/>
          <p:nvPr/>
        </p:nvSpPr>
        <p:spPr>
          <a:xfrm>
            <a:off x="4608000" y="1980000"/>
            <a:ext cx="0" cy="4320000"/>
          </a:xfrm>
          <a:prstGeom prst="line">
            <a:avLst/>
          </a:prstGeom>
          <a:ln>
            <a:solidFill>
              <a:srgbClr val="00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Line 6"/>
          <p:cNvSpPr/>
          <p:nvPr/>
        </p:nvSpPr>
        <p:spPr>
          <a:xfrm flipV="1">
            <a:off x="6300543" y="1980000"/>
            <a:ext cx="0" cy="4320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Line 11"/>
          <p:cNvSpPr/>
          <p:nvPr/>
        </p:nvSpPr>
        <p:spPr>
          <a:xfrm flipH="1" flipV="1">
            <a:off x="2700000" y="5364000"/>
            <a:ext cx="5400000" cy="900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TextShape 12"/>
          <p:cNvSpPr txBox="1"/>
          <p:nvPr/>
        </p:nvSpPr>
        <p:spPr>
          <a:xfrm>
            <a:off x="7020000" y="6840000"/>
            <a:ext cx="12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Plans 1/3</a:t>
            </a:r>
          </a:p>
        </p:txBody>
      </p:sp>
      <p:sp>
        <p:nvSpPr>
          <p:cNvPr id="167" name="TextShape 13"/>
          <p:cNvSpPr txBox="1"/>
          <p:nvPr/>
        </p:nvSpPr>
        <p:spPr>
          <a:xfrm>
            <a:off x="1620000" y="6840360"/>
            <a:ext cx="12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Plans 2/4</a:t>
            </a:r>
          </a:p>
        </p:txBody>
      </p:sp>
      <p:sp>
        <p:nvSpPr>
          <p:cNvPr id="170" name="Line 16"/>
          <p:cNvSpPr/>
          <p:nvPr/>
        </p:nvSpPr>
        <p:spPr>
          <a:xfrm flipV="1">
            <a:off x="1260000" y="5364000"/>
            <a:ext cx="5400000" cy="900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" name="Line 19"/>
          <p:cNvSpPr/>
          <p:nvPr/>
        </p:nvSpPr>
        <p:spPr>
          <a:xfrm>
            <a:off x="1080000" y="3348000"/>
            <a:ext cx="7920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145D2A5-F7D7-C94D-B996-77DD0B971855}"/>
              </a:ext>
            </a:extLst>
          </p:cNvPr>
          <p:cNvGrpSpPr/>
          <p:nvPr/>
        </p:nvGrpSpPr>
        <p:grpSpPr>
          <a:xfrm rot="10800000">
            <a:off x="2866109" y="2210378"/>
            <a:ext cx="581040" cy="252000"/>
            <a:chOff x="2590062" y="2193125"/>
            <a:chExt cx="581040" cy="252000"/>
          </a:xfrm>
        </p:grpSpPr>
        <p:sp>
          <p:nvSpPr>
            <p:cNvPr id="29" name="CustomShape 7">
              <a:extLst>
                <a:ext uri="{FF2B5EF4-FFF2-40B4-BE49-F238E27FC236}">
                  <a16:creationId xmlns:a16="http://schemas.microsoft.com/office/drawing/2014/main" id="{68460F51-7212-9D49-9EDE-005D25880659}"/>
                </a:ext>
              </a:extLst>
            </p:cNvPr>
            <p:cNvSpPr/>
            <p:nvPr/>
          </p:nvSpPr>
          <p:spPr>
            <a:xfrm rot="16225200">
              <a:off x="2590062" y="2207858"/>
              <a:ext cx="218880" cy="218880"/>
            </a:xfrm>
            <a:custGeom>
              <a:avLst/>
              <a:gdLst/>
              <a:ahLst/>
              <a:cxnLst/>
              <a:rect l="0" t="0" r="r" b="b"/>
              <a:pathLst>
                <a:path w="610" h="611">
                  <a:moveTo>
                    <a:pt x="0" y="2"/>
                  </a:moveTo>
                  <a:lnTo>
                    <a:pt x="609" y="0"/>
                  </a:lnTo>
                  <a:lnTo>
                    <a:pt x="458" y="610"/>
                  </a:lnTo>
                  <a:lnTo>
                    <a:pt x="154" y="610"/>
                  </a:lnTo>
                  <a:lnTo>
                    <a:pt x="0" y="2"/>
                  </a:lnTo>
                </a:path>
              </a:pathLst>
            </a:custGeom>
            <a:solidFill>
              <a:srgbClr val="99CCFF"/>
            </a:solidFill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" name="Rectangle 8">
              <a:extLst>
                <a:ext uri="{FF2B5EF4-FFF2-40B4-BE49-F238E27FC236}">
                  <a16:creationId xmlns:a16="http://schemas.microsoft.com/office/drawing/2014/main" id="{F65D4654-B23F-194E-AEE6-AA765C123995}"/>
                </a:ext>
              </a:extLst>
            </p:cNvPr>
            <p:cNvSpPr/>
            <p:nvPr/>
          </p:nvSpPr>
          <p:spPr>
            <a:xfrm>
              <a:off x="2811102" y="2193125"/>
              <a:ext cx="360000" cy="252000"/>
            </a:xfrm>
            <a:prstGeom prst="rect">
              <a:avLst/>
            </a:prstGeom>
            <a:solidFill>
              <a:srgbClr val="99CCFF"/>
            </a:solidFill>
            <a:ln>
              <a:solidFill>
                <a:srgbClr val="000000"/>
              </a:solidFill>
            </a:ln>
          </p:spPr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B5272FCA-EA42-EB4D-842A-59BA0FCB8B5C}"/>
              </a:ext>
            </a:extLst>
          </p:cNvPr>
          <p:cNvGrpSpPr/>
          <p:nvPr/>
        </p:nvGrpSpPr>
        <p:grpSpPr>
          <a:xfrm rot="486062">
            <a:off x="5934236" y="5830596"/>
            <a:ext cx="581040" cy="252000"/>
            <a:chOff x="2590062" y="2193125"/>
            <a:chExt cx="581040" cy="252000"/>
          </a:xfrm>
        </p:grpSpPr>
        <p:sp>
          <p:nvSpPr>
            <p:cNvPr id="33" name="CustomShape 7">
              <a:extLst>
                <a:ext uri="{FF2B5EF4-FFF2-40B4-BE49-F238E27FC236}">
                  <a16:creationId xmlns:a16="http://schemas.microsoft.com/office/drawing/2014/main" id="{7DC4398F-8654-8D45-BECB-51C4B6A23352}"/>
                </a:ext>
              </a:extLst>
            </p:cNvPr>
            <p:cNvSpPr/>
            <p:nvPr/>
          </p:nvSpPr>
          <p:spPr>
            <a:xfrm rot="16225200">
              <a:off x="2590062" y="2207858"/>
              <a:ext cx="218880" cy="218880"/>
            </a:xfrm>
            <a:custGeom>
              <a:avLst/>
              <a:gdLst/>
              <a:ahLst/>
              <a:cxnLst/>
              <a:rect l="0" t="0" r="r" b="b"/>
              <a:pathLst>
                <a:path w="610" h="611">
                  <a:moveTo>
                    <a:pt x="0" y="2"/>
                  </a:moveTo>
                  <a:lnTo>
                    <a:pt x="609" y="0"/>
                  </a:lnTo>
                  <a:lnTo>
                    <a:pt x="458" y="610"/>
                  </a:lnTo>
                  <a:lnTo>
                    <a:pt x="154" y="610"/>
                  </a:lnTo>
                  <a:lnTo>
                    <a:pt x="0" y="2"/>
                  </a:lnTo>
                </a:path>
              </a:pathLst>
            </a:custGeom>
            <a:solidFill>
              <a:srgbClr val="99CCFF"/>
            </a:solidFill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Rectangle 8">
              <a:extLst>
                <a:ext uri="{FF2B5EF4-FFF2-40B4-BE49-F238E27FC236}">
                  <a16:creationId xmlns:a16="http://schemas.microsoft.com/office/drawing/2014/main" id="{D35EF140-2186-6147-B403-14493F6BABCD}"/>
                </a:ext>
              </a:extLst>
            </p:cNvPr>
            <p:cNvSpPr/>
            <p:nvPr/>
          </p:nvSpPr>
          <p:spPr>
            <a:xfrm>
              <a:off x="2811102" y="2193125"/>
              <a:ext cx="360000" cy="252000"/>
            </a:xfrm>
            <a:prstGeom prst="rect">
              <a:avLst/>
            </a:prstGeom>
            <a:solidFill>
              <a:srgbClr val="99CCFF"/>
            </a:solidFill>
            <a:ln>
              <a:solidFill>
                <a:srgbClr val="000000"/>
              </a:solidFill>
            </a:ln>
          </p:spPr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559A35CD-76F7-594C-911E-955E9F73D5E4}"/>
              </a:ext>
            </a:extLst>
          </p:cNvPr>
          <p:cNvGrpSpPr/>
          <p:nvPr/>
        </p:nvGrpSpPr>
        <p:grpSpPr>
          <a:xfrm>
            <a:off x="5968741" y="2207502"/>
            <a:ext cx="581040" cy="252000"/>
            <a:chOff x="2590062" y="2193125"/>
            <a:chExt cx="581040" cy="252000"/>
          </a:xfrm>
        </p:grpSpPr>
        <p:sp>
          <p:nvSpPr>
            <p:cNvPr id="36" name="CustomShape 7">
              <a:extLst>
                <a:ext uri="{FF2B5EF4-FFF2-40B4-BE49-F238E27FC236}">
                  <a16:creationId xmlns:a16="http://schemas.microsoft.com/office/drawing/2014/main" id="{A270142B-B58A-A74F-BE39-E43B049F9DCB}"/>
                </a:ext>
              </a:extLst>
            </p:cNvPr>
            <p:cNvSpPr/>
            <p:nvPr/>
          </p:nvSpPr>
          <p:spPr>
            <a:xfrm rot="16225200">
              <a:off x="2590062" y="2207858"/>
              <a:ext cx="218880" cy="218880"/>
            </a:xfrm>
            <a:custGeom>
              <a:avLst/>
              <a:gdLst/>
              <a:ahLst/>
              <a:cxnLst/>
              <a:rect l="0" t="0" r="r" b="b"/>
              <a:pathLst>
                <a:path w="610" h="611">
                  <a:moveTo>
                    <a:pt x="0" y="2"/>
                  </a:moveTo>
                  <a:lnTo>
                    <a:pt x="609" y="0"/>
                  </a:lnTo>
                  <a:lnTo>
                    <a:pt x="458" y="610"/>
                  </a:lnTo>
                  <a:lnTo>
                    <a:pt x="154" y="610"/>
                  </a:lnTo>
                  <a:lnTo>
                    <a:pt x="0" y="2"/>
                  </a:lnTo>
                </a:path>
              </a:pathLst>
            </a:custGeom>
            <a:solidFill>
              <a:srgbClr val="99CCFF"/>
            </a:solidFill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" name="Rectangle 8">
              <a:extLst>
                <a:ext uri="{FF2B5EF4-FFF2-40B4-BE49-F238E27FC236}">
                  <a16:creationId xmlns:a16="http://schemas.microsoft.com/office/drawing/2014/main" id="{B5A61E9B-C774-044D-B115-44037C266A37}"/>
                </a:ext>
              </a:extLst>
            </p:cNvPr>
            <p:cNvSpPr/>
            <p:nvPr/>
          </p:nvSpPr>
          <p:spPr>
            <a:xfrm>
              <a:off x="2811102" y="2193125"/>
              <a:ext cx="360000" cy="252000"/>
            </a:xfrm>
            <a:prstGeom prst="rect">
              <a:avLst/>
            </a:prstGeom>
            <a:solidFill>
              <a:srgbClr val="99CCFF"/>
            </a:solidFill>
            <a:ln>
              <a:solidFill>
                <a:srgbClr val="000000"/>
              </a:solidFill>
            </a:ln>
          </p:spPr>
        </p:sp>
      </p:grpSp>
      <p:sp>
        <p:nvSpPr>
          <p:cNvPr id="38" name="Line 6">
            <a:extLst>
              <a:ext uri="{FF2B5EF4-FFF2-40B4-BE49-F238E27FC236}">
                <a16:creationId xmlns:a16="http://schemas.microsoft.com/office/drawing/2014/main" id="{FB723810-4660-494A-BB93-521D61711025}"/>
              </a:ext>
            </a:extLst>
          </p:cNvPr>
          <p:cNvSpPr/>
          <p:nvPr/>
        </p:nvSpPr>
        <p:spPr>
          <a:xfrm flipV="1">
            <a:off x="3105894" y="2149653"/>
            <a:ext cx="0" cy="4320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CF79ADE8-D499-6C4B-95A8-3BC6A3BFDDBB}"/>
              </a:ext>
            </a:extLst>
          </p:cNvPr>
          <p:cNvGrpSpPr/>
          <p:nvPr/>
        </p:nvGrpSpPr>
        <p:grpSpPr>
          <a:xfrm rot="10065934">
            <a:off x="2860355" y="5844975"/>
            <a:ext cx="581040" cy="252000"/>
            <a:chOff x="2590062" y="2193125"/>
            <a:chExt cx="581040" cy="252000"/>
          </a:xfrm>
        </p:grpSpPr>
        <p:sp>
          <p:nvSpPr>
            <p:cNvPr id="40" name="CustomShape 7">
              <a:extLst>
                <a:ext uri="{FF2B5EF4-FFF2-40B4-BE49-F238E27FC236}">
                  <a16:creationId xmlns:a16="http://schemas.microsoft.com/office/drawing/2014/main" id="{FC337C75-4C7A-FE45-ACC5-DCEFC9F12CF5}"/>
                </a:ext>
              </a:extLst>
            </p:cNvPr>
            <p:cNvSpPr/>
            <p:nvPr/>
          </p:nvSpPr>
          <p:spPr>
            <a:xfrm rot="16225200">
              <a:off x="2590062" y="2207858"/>
              <a:ext cx="218880" cy="218880"/>
            </a:xfrm>
            <a:custGeom>
              <a:avLst/>
              <a:gdLst/>
              <a:ahLst/>
              <a:cxnLst/>
              <a:rect l="0" t="0" r="r" b="b"/>
              <a:pathLst>
                <a:path w="610" h="611">
                  <a:moveTo>
                    <a:pt x="0" y="2"/>
                  </a:moveTo>
                  <a:lnTo>
                    <a:pt x="609" y="0"/>
                  </a:lnTo>
                  <a:lnTo>
                    <a:pt x="458" y="610"/>
                  </a:lnTo>
                  <a:lnTo>
                    <a:pt x="154" y="610"/>
                  </a:lnTo>
                  <a:lnTo>
                    <a:pt x="0" y="2"/>
                  </a:lnTo>
                </a:path>
              </a:pathLst>
            </a:custGeom>
            <a:solidFill>
              <a:srgbClr val="99CCFF"/>
            </a:solidFill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884FD145-FDB9-8D4C-B5B3-1AED8F6004CC}"/>
                </a:ext>
              </a:extLst>
            </p:cNvPr>
            <p:cNvSpPr/>
            <p:nvPr/>
          </p:nvSpPr>
          <p:spPr>
            <a:xfrm>
              <a:off x="2811102" y="2193125"/>
              <a:ext cx="360000" cy="252000"/>
            </a:xfrm>
            <a:prstGeom prst="rect">
              <a:avLst/>
            </a:prstGeom>
            <a:solidFill>
              <a:srgbClr val="99CCFF"/>
            </a:solidFill>
            <a:ln>
              <a:solidFill>
                <a:srgbClr val="000000"/>
              </a:solidFill>
            </a:ln>
          </p:spPr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50436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Chronologie du tournage</a:t>
            </a:r>
          </a:p>
        </p:txBody>
      </p:sp>
      <p:sp>
        <p:nvSpPr>
          <p:cNvPr id="179" name="Line 2"/>
          <p:cNvSpPr/>
          <p:nvPr/>
        </p:nvSpPr>
        <p:spPr>
          <a:xfrm>
            <a:off x="1116000" y="3960000"/>
            <a:ext cx="792000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0" name="TextShape 3"/>
          <p:cNvSpPr txBox="1"/>
          <p:nvPr/>
        </p:nvSpPr>
        <p:spPr>
          <a:xfrm>
            <a:off x="1116000" y="414000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TextShape 4"/>
          <p:cNvSpPr txBox="1"/>
          <p:nvPr/>
        </p:nvSpPr>
        <p:spPr>
          <a:xfrm>
            <a:off x="1116000" y="414036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Rectangle 5"/>
          <p:cNvSpPr/>
          <p:nvPr/>
        </p:nvSpPr>
        <p:spPr>
          <a:xfrm>
            <a:off x="4644000" y="3780000"/>
            <a:ext cx="1116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P1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Rectangle 6"/>
          <p:cNvSpPr/>
          <p:nvPr/>
        </p:nvSpPr>
        <p:spPr>
          <a:xfrm>
            <a:off x="6120000" y="3780000"/>
            <a:ext cx="1080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P3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Rectangle 7"/>
          <p:cNvSpPr/>
          <p:nvPr/>
        </p:nvSpPr>
        <p:spPr>
          <a:xfrm>
            <a:off x="4392000" y="3780000"/>
            <a:ext cx="252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185" name="Rectangle 8"/>
          <p:cNvSpPr/>
          <p:nvPr/>
        </p:nvSpPr>
        <p:spPr>
          <a:xfrm>
            <a:off x="720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186" name="TextShape 9"/>
          <p:cNvSpPr txBox="1"/>
          <p:nvPr/>
        </p:nvSpPr>
        <p:spPr>
          <a:xfrm>
            <a:off x="4068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TextShape 10"/>
          <p:cNvSpPr txBox="1"/>
          <p:nvPr/>
        </p:nvSpPr>
        <p:spPr>
          <a:xfrm>
            <a:off x="716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Ellipse 11"/>
          <p:cNvSpPr/>
          <p:nvPr/>
        </p:nvSpPr>
        <p:spPr>
          <a:xfrm>
            <a:off x="129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189" name="Rectangle 12"/>
          <p:cNvSpPr/>
          <p:nvPr/>
        </p:nvSpPr>
        <p:spPr>
          <a:xfrm>
            <a:off x="576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190" name="TextShape 13"/>
          <p:cNvSpPr txBox="1"/>
          <p:nvPr/>
        </p:nvSpPr>
        <p:spPr>
          <a:xfrm>
            <a:off x="572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Line 14"/>
          <p:cNvSpPr/>
          <p:nvPr/>
        </p:nvSpPr>
        <p:spPr>
          <a:xfrm>
            <a:off x="90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TextShape 15"/>
          <p:cNvSpPr txBox="1"/>
          <p:nvPr/>
        </p:nvSpPr>
        <p:spPr>
          <a:xfrm>
            <a:off x="2880000" y="2160000"/>
            <a:ext cx="432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CHEF OPERATEUR/INGENIEUR SON</a:t>
            </a:r>
          </a:p>
        </p:txBody>
      </p:sp>
      <p:sp>
        <p:nvSpPr>
          <p:cNvPr id="193" name="TextShape 16"/>
          <p:cNvSpPr txBox="1"/>
          <p:nvPr/>
        </p:nvSpPr>
        <p:spPr>
          <a:xfrm>
            <a:off x="3960000" y="5040360"/>
            <a:ext cx="180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REALISATEUR</a:t>
            </a:r>
          </a:p>
        </p:txBody>
      </p:sp>
      <p:sp>
        <p:nvSpPr>
          <p:cNvPr id="194" name="TextShape 17"/>
          <p:cNvSpPr txBox="1"/>
          <p:nvPr/>
        </p:nvSpPr>
        <p:spPr>
          <a:xfrm>
            <a:off x="2880000" y="2160360"/>
            <a:ext cx="432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CHEF OPERATEUR/INGENIEUR SON</a:t>
            </a:r>
          </a:p>
        </p:txBody>
      </p:sp>
      <p:sp>
        <p:nvSpPr>
          <p:cNvPr id="195" name="TextShape 18"/>
          <p:cNvSpPr txBox="1"/>
          <p:nvPr/>
        </p:nvSpPr>
        <p:spPr>
          <a:xfrm>
            <a:off x="576000" y="270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Réglages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50436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Chronologie du tournage</a:t>
            </a:r>
          </a:p>
        </p:txBody>
      </p:sp>
      <p:sp>
        <p:nvSpPr>
          <p:cNvPr id="197" name="Line 2"/>
          <p:cNvSpPr/>
          <p:nvPr/>
        </p:nvSpPr>
        <p:spPr>
          <a:xfrm>
            <a:off x="1116000" y="3960000"/>
            <a:ext cx="792000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8" name="TextShape 3"/>
          <p:cNvSpPr txBox="1"/>
          <p:nvPr/>
        </p:nvSpPr>
        <p:spPr>
          <a:xfrm>
            <a:off x="1116000" y="414000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TextShape 4"/>
          <p:cNvSpPr txBox="1"/>
          <p:nvPr/>
        </p:nvSpPr>
        <p:spPr>
          <a:xfrm>
            <a:off x="2016000" y="414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Moteur!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TextShape 5"/>
          <p:cNvSpPr txBox="1"/>
          <p:nvPr/>
        </p:nvSpPr>
        <p:spPr>
          <a:xfrm>
            <a:off x="1116000" y="4140360"/>
            <a:ext cx="1080000" cy="48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Silence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tourne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TextShape 6"/>
          <p:cNvSpPr txBox="1"/>
          <p:nvPr/>
        </p:nvSpPr>
        <p:spPr>
          <a:xfrm>
            <a:off x="2916000" y="3456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Ça tourne!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Rectangle 7"/>
          <p:cNvSpPr/>
          <p:nvPr/>
        </p:nvSpPr>
        <p:spPr>
          <a:xfrm>
            <a:off x="4644000" y="3780000"/>
            <a:ext cx="1116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P1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Rectangle 8"/>
          <p:cNvSpPr/>
          <p:nvPr/>
        </p:nvSpPr>
        <p:spPr>
          <a:xfrm>
            <a:off x="6120000" y="3780000"/>
            <a:ext cx="1080000" cy="18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  <p:txBody>
          <a:bodyPr lIns="90000" tIns="45000" rIns="90000" bIns="45000" anchor="ctr" anchorCtr="1"/>
          <a:lstStyle/>
          <a:p>
            <a:pPr algn="ctr"/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P3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Rectangle 9"/>
          <p:cNvSpPr/>
          <p:nvPr/>
        </p:nvSpPr>
        <p:spPr>
          <a:xfrm>
            <a:off x="4392000" y="3780000"/>
            <a:ext cx="252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05" name="Rectangle 10"/>
          <p:cNvSpPr/>
          <p:nvPr/>
        </p:nvSpPr>
        <p:spPr>
          <a:xfrm>
            <a:off x="720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06" name="TextShape 11"/>
          <p:cNvSpPr txBox="1"/>
          <p:nvPr/>
        </p:nvSpPr>
        <p:spPr>
          <a:xfrm>
            <a:off x="4068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TextShape 12"/>
          <p:cNvSpPr txBox="1"/>
          <p:nvPr/>
        </p:nvSpPr>
        <p:spPr>
          <a:xfrm>
            <a:off x="716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Ellipse 13"/>
          <p:cNvSpPr/>
          <p:nvPr/>
        </p:nvSpPr>
        <p:spPr>
          <a:xfrm>
            <a:off x="129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09" name="Ellipse 14"/>
          <p:cNvSpPr/>
          <p:nvPr/>
        </p:nvSpPr>
        <p:spPr>
          <a:xfrm>
            <a:off x="2376000" y="3852000"/>
            <a:ext cx="180000" cy="180000"/>
          </a:xfrm>
          <a:prstGeom prst="ellipse">
            <a:avLst/>
          </a:prstGeom>
          <a:solidFill>
            <a:srgbClr val="FF420E"/>
          </a:solidFill>
          <a:ln>
            <a:solidFill>
              <a:srgbClr val="000000"/>
            </a:solidFill>
          </a:ln>
        </p:spPr>
      </p:sp>
      <p:sp>
        <p:nvSpPr>
          <p:cNvPr id="210" name="Ellipse 15"/>
          <p:cNvSpPr/>
          <p:nvPr/>
        </p:nvSpPr>
        <p:spPr>
          <a:xfrm>
            <a:off x="3312000" y="3852000"/>
            <a:ext cx="180000" cy="180000"/>
          </a:xfrm>
          <a:prstGeom prst="ellipse">
            <a:avLst/>
          </a:prstGeom>
          <a:solidFill>
            <a:srgbClr val="FFD320"/>
          </a:solidFill>
          <a:ln>
            <a:solidFill>
              <a:srgbClr val="000000"/>
            </a:solidFill>
          </a:ln>
        </p:spPr>
      </p:sp>
      <p:sp>
        <p:nvSpPr>
          <p:cNvPr id="211" name="TextShape 16"/>
          <p:cNvSpPr txBox="1"/>
          <p:nvPr/>
        </p:nvSpPr>
        <p:spPr>
          <a:xfrm>
            <a:off x="576000" y="2700000"/>
            <a:ext cx="108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Réglages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TextShape 17"/>
          <p:cNvSpPr txBox="1"/>
          <p:nvPr/>
        </p:nvSpPr>
        <p:spPr>
          <a:xfrm>
            <a:off x="2376000" y="2700000"/>
            <a:ext cx="1404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2300D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Enregistrement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Rectangle 18"/>
          <p:cNvSpPr/>
          <p:nvPr/>
        </p:nvSpPr>
        <p:spPr>
          <a:xfrm>
            <a:off x="5760000" y="3780000"/>
            <a:ext cx="360000" cy="180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solidFill>
              <a:srgbClr val="000000"/>
            </a:solidFill>
          </a:ln>
        </p:spPr>
      </p:sp>
      <p:sp>
        <p:nvSpPr>
          <p:cNvPr id="214" name="TextShape 19"/>
          <p:cNvSpPr txBox="1"/>
          <p:nvPr/>
        </p:nvSpPr>
        <p:spPr>
          <a:xfrm>
            <a:off x="5724000" y="3492000"/>
            <a:ext cx="720000" cy="29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sec.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Line 20"/>
          <p:cNvSpPr/>
          <p:nvPr/>
        </p:nvSpPr>
        <p:spPr>
          <a:xfrm flipV="1">
            <a:off x="252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6" name="Line 21"/>
          <p:cNvSpPr/>
          <p:nvPr/>
        </p:nvSpPr>
        <p:spPr>
          <a:xfrm>
            <a:off x="900000" y="3060000"/>
            <a:ext cx="360000" cy="72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Line 22"/>
          <p:cNvSpPr/>
          <p:nvPr/>
        </p:nvSpPr>
        <p:spPr>
          <a:xfrm>
            <a:off x="3240000" y="3060000"/>
            <a:ext cx="180000" cy="36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8" name="TextShape 23"/>
          <p:cNvSpPr txBox="1"/>
          <p:nvPr/>
        </p:nvSpPr>
        <p:spPr>
          <a:xfrm>
            <a:off x="2880000" y="2160000"/>
            <a:ext cx="432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CHEF OPERATEUR/INGENIEUR SON</a:t>
            </a:r>
          </a:p>
        </p:txBody>
      </p:sp>
      <p:sp>
        <p:nvSpPr>
          <p:cNvPr id="219" name="TextShape 24"/>
          <p:cNvSpPr txBox="1"/>
          <p:nvPr/>
        </p:nvSpPr>
        <p:spPr>
          <a:xfrm>
            <a:off x="3960000" y="5040360"/>
            <a:ext cx="180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REALISATEUR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403</Words>
  <Application>Microsoft Macintosh PowerPoint</Application>
  <PresentationFormat>Personnalisé</PresentationFormat>
  <Paragraphs>126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DejaVu Sans</vt:lpstr>
      <vt:lpstr>Symbol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Thierry BAUSER</dc:creator>
  <dc:description/>
  <cp:lastModifiedBy>THIERRY BAUSER</cp:lastModifiedBy>
  <cp:revision>25</cp:revision>
  <dcterms:created xsi:type="dcterms:W3CDTF">2010-09-15T08:09:00Z</dcterms:created>
  <dcterms:modified xsi:type="dcterms:W3CDTF">2022-10-25T06:00:15Z</dcterms:modified>
  <dc:language>fr-FR</dc:language>
</cp:coreProperties>
</file>