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36"/>
  </p:notesMasterIdLst>
  <p:sldIdLst>
    <p:sldId id="256" r:id="rId2"/>
    <p:sldId id="257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0" r:id="rId22"/>
    <p:sldId id="266" r:id="rId23"/>
    <p:sldId id="267" r:id="rId24"/>
    <p:sldId id="268" r:id="rId25"/>
    <p:sldId id="288" r:id="rId26"/>
    <p:sldId id="261" r:id="rId27"/>
    <p:sldId id="262" r:id="rId28"/>
    <p:sldId id="263" r:id="rId29"/>
    <p:sldId id="264" r:id="rId30"/>
    <p:sldId id="265" r:id="rId31"/>
    <p:sldId id="289" r:id="rId32"/>
    <p:sldId id="258" r:id="rId33"/>
    <p:sldId id="259" r:id="rId34"/>
    <p:sldId id="26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4"/>
    <p:restoredTop sz="86341"/>
  </p:normalViewPr>
  <p:slideViewPr>
    <p:cSldViewPr snapToGrid="0" snapToObjects="1">
      <p:cViewPr>
        <p:scale>
          <a:sx n="76" d="100"/>
          <a:sy n="76" d="100"/>
        </p:scale>
        <p:origin x="1080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1D76D-8536-404B-B4D6-ACE7411B6D6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7E2A-53AB-404C-A800-25B8E5B595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5179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8CD155-1183-4003-8500-3B9A2368FACD}" type="slidenum">
              <a:rPr lang="fr-FR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91AF4-94DC-4DCA-9D3C-32C362EE7F7A}" type="slidenum">
              <a:rPr lang="fr-FR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3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40F2E6-3F99-441C-A881-364A6AADFFCA}" type="slidenum">
              <a:rPr lang="fr-FR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90DE6-297C-4F54-B30D-55BDB99B54C6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12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DD079-C44C-461A-8DE2-FE0DD314E313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B1F81-8F9D-443B-B69B-623ABD92C62E}" type="slidenum">
              <a:rPr lang="fr-FR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1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7E2A-53AB-404C-A800-25B8E5B5956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70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809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5906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667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38D16-266C-4618-B5B0-546DF24F5528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1194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36F-FEA5-40C2-9ADC-58F11C4409C5}" type="slidenum">
              <a:rPr lang="fr-FR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11A84-5823-4AD4-A513-126D25FC9AEA}" type="slidenum">
              <a:rPr lang="fr-FR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9089A-7750-4EC2-8883-C3836F73FF60}" type="slidenum">
              <a:rPr lang="fr-FR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425451"/>
            <a:ext cx="10970684" cy="14335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981201"/>
            <a:ext cx="5382684" cy="42338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5484" y="1981200"/>
            <a:ext cx="5384800" cy="2039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5484" y="4173539"/>
            <a:ext cx="5384800" cy="204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8414-F27F-4F89-B72B-528784886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21955"/>
      </p:ext>
    </p:extLst>
  </p:cSld>
  <p:clrMapOvr>
    <a:masterClrMapping/>
  </p:clrMapOvr>
  <p:transition spd="med" advTm="6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46A3-A1CC-485C-923F-3C71DEA760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2906"/>
      </p:ext>
    </p:extLst>
  </p:cSld>
  <p:clrMapOvr>
    <a:masterClrMapping/>
  </p:clrMapOvr>
  <p:transition spd="med"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36D36C-FD79-ED4D-B968-676CC57A2721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72897D-9194-E043-84F0-FA17EE31D4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file:////C:/Users/Thierry%20BAUSER/Desktop/Mes_Travaux/NUM/num_src1/wavfiles/artefacts.wav" TargetMode="External"/><Relationship Id="rId4" Type="http://schemas.openxmlformats.org/officeDocument/2006/relationships/slideLayout" Target="../slideLayouts/slideLayout18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8.jpeg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microsoft.com/office/2007/relationships/media" Target="file:////C:/Users/Thierry%20BAUSER/Desktop/Mes_Travaux/NUM/num_src1/wavfiles/artefacts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0.png"/><Relationship Id="rId1" Type="http://schemas.microsoft.com/office/2007/relationships/media" Target="file:////C:/Users/Thierry%20BAUSER/Desktop/Mes_Travaux/NUM/num_src2/dia_aiff/d37.aif" TargetMode="External"/><Relationship Id="rId2" Type="http://schemas.openxmlformats.org/officeDocument/2006/relationships/audio" Target="file:////C:/Users/Thierry%20BAUSER/Desktop/Mes_Travaux/NUM/num_src2/dia_aiff/d37.a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/C:/Users/Thierry%20BAUSER/Desktop/Mes_Travaux/NUM/num_src2/dia_aiff/d38.aif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microsoft.com/office/2007/relationships/media" Target="file:////C:/Users/Thierry%20BAUSER/Desktop/Mes_Travaux/NUM/num_src2/dia_aiff/d38.a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microsoft.com/office/2007/relationships/media" Target="file:////C:/Users/Thierry%20BAUSER/Desktop/Mes_Travaux/NUM/num_src2/dia_aiff/d40.aif" TargetMode="External"/><Relationship Id="rId2" Type="http://schemas.openxmlformats.org/officeDocument/2006/relationships/audio" Target="file:////C:/Users/Thierry%20BAUSER/Desktop/Mes_Travaux/NUM/num_src2/dia_aiff/d40.aif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png"/><Relationship Id="rId1" Type="http://schemas.microsoft.com/office/2007/relationships/media" Target="file:////C:/Users/Thierry%20BAUSER/Desktop/Mes_Travaux/NUM/num_src2/dia_aiff/d41.aif" TargetMode="External"/><Relationship Id="rId2" Type="http://schemas.openxmlformats.org/officeDocument/2006/relationships/audio" Target="file:////C:/Users/Thierry%20BAUSER/Desktop/Mes_Travaux/NUM/num_src2/dia_aiff/d41.aif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file:////C:/Users/Thierry%20BAUSER/Desktop/Mes_Travaux/NUM/num_src2/dia_aiff/d42.aif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2" Type="http://schemas.microsoft.com/office/2007/relationships/media" Target="file:////C:/Users/Thierry%20BAUSER/Desktop/Mes_Travaux/NUM/num_src2/dia_aiff/d42.a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5.png"/><Relationship Id="rId1" Type="http://schemas.microsoft.com/office/2007/relationships/media" Target="file:////C:/Users/Thierry%20BAUSER/Desktop/Mes_Travaux/NUM/num_src2/dia_aiff/d44.aif" TargetMode="External"/><Relationship Id="rId2" Type="http://schemas.openxmlformats.org/officeDocument/2006/relationships/audio" Target="file:////C:/Users/Thierry%20BAUSER/Desktop/Mes_Travaux/NUM/num_src2/dia_aiff/d44.a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1" Type="http://schemas.microsoft.com/office/2007/relationships/media" Target="file:////C:/Users/Thierry%20BAUSER/Desktop/Mes_Travaux/NUM/num_src2/dia_aiff/d45.aif" TargetMode="External"/><Relationship Id="rId2" Type="http://schemas.openxmlformats.org/officeDocument/2006/relationships/audio" Target="file:////C:/Users/Thierry%20BAUSER/Desktop/Mes_Travaux/NUM/num_src2/dia_aiff/d45.a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32.xml"/><Relationship Id="rId5" Type="http://schemas.openxmlformats.org/officeDocument/2006/relationships/slide" Target="slide33.xml"/><Relationship Id="rId6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#Diapo 38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slide" Target="slide6.xml"/><Relationship Id="rId5" Type="http://schemas.openxmlformats.org/officeDocument/2006/relationships/hyperlink" Target="#Diapo 30"/><Relationship Id="rId6" Type="http://schemas.openxmlformats.org/officeDocument/2006/relationships/slide" Target="slide15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slide" Target="slide6.xml"/><Relationship Id="rId5" Type="http://schemas.openxmlformats.org/officeDocument/2006/relationships/hyperlink" Target="#Diapo 30"/><Relationship Id="rId6" Type="http://schemas.openxmlformats.org/officeDocument/2006/relationships/slide" Target="slide15.xml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slide" Target="slide6.xml"/><Relationship Id="rId5" Type="http://schemas.openxmlformats.org/officeDocument/2006/relationships/hyperlink" Target="#Diapo 30"/><Relationship Id="rId6" Type="http://schemas.openxmlformats.org/officeDocument/2006/relationships/slide" Target="slide17.xml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M1201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Vidéo pour le Web</a:t>
            </a:r>
          </a:p>
        </p:txBody>
      </p:sp>
    </p:spTree>
    <p:extLst>
      <p:ext uri="{BB962C8B-B14F-4D97-AF65-F5344CB8AC3E}">
        <p14:creationId xmlns:p14="http://schemas.microsoft.com/office/powerpoint/2010/main" val="17961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Algorithme JPEG et altérations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27239" y="1981200"/>
          <a:ext cx="39465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4" imgW="3365079" imgH="3314286" progId="">
                  <p:embed/>
                </p:oleObj>
              </mc:Choice>
              <mc:Fallback>
                <p:oleObj name="Image" r:id="rId4" imgW="3365079" imgH="33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9" y="1981200"/>
                        <a:ext cx="3946525" cy="3886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18239" y="1981200"/>
          <a:ext cx="39465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6" imgW="3365079" imgH="3314286" progId="">
                  <p:embed/>
                </p:oleObj>
              </mc:Choice>
              <mc:Fallback>
                <p:oleObj name="Image" r:id="rId6" imgW="3365079" imgH="33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9" y="1981200"/>
                        <a:ext cx="3946525" cy="3886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962276" y="5992813"/>
            <a:ext cx="177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Image d’origine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200901" y="5994401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Image compressée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6024564" y="3397251"/>
            <a:ext cx="898525" cy="898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7110414" y="3511551"/>
            <a:ext cx="898525" cy="898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7935914" y="2493964"/>
            <a:ext cx="898525" cy="898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559425" y="423862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Flou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748588" y="4310063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Pertes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313738" y="34147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artefacts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548438" y="5176838"/>
            <a:ext cx="135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DCT 8x8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516689" y="4656138"/>
            <a:ext cx="458787" cy="487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847529" y="3410943"/>
            <a:ext cx="898525" cy="898525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933379" y="3525243"/>
            <a:ext cx="898525" cy="898525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758879" y="2507656"/>
            <a:ext cx="898525" cy="898525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339654" y="4669830"/>
            <a:ext cx="458787" cy="487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229600" cy="1371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/>
              <a:t>Pertes d’informations ?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1"/>
            <a:ext cx="7883525" cy="943744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dirty="0"/>
              <a:t>La compression d’image JPEG ne convient pas aux transitoires francs et entraîne un flou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3788" y="3298825"/>
            <a:ext cx="3916362" cy="258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392863" y="3324225"/>
          <a:ext cx="3581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7" imgW="7085714" imgH="5015873" progId="">
                  <p:embed/>
                </p:oleObj>
              </mc:Choice>
              <mc:Fallback>
                <p:oleObj r:id="rId7" imgW="7085714" imgH="50158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3324225"/>
                        <a:ext cx="3581400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rtefacts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972616" y="46531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8199"/>
      </p:ext>
    </p:extLst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MPEG : compresser, en exploitant..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fr-FR" sz="2800" dirty="0"/>
              <a:t>les redondances spatiales (intra-images) : plages uniformes d’une image.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2800" dirty="0"/>
              <a:t> les redondances temporelles (inter-images) faibles changements entre des images successives.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2800" dirty="0"/>
              <a:t> la redondance subjective : la vision des détails fins.</a:t>
            </a:r>
          </a:p>
          <a:p>
            <a:pPr algn="l" eaLnBrk="1" hangingPunct="1">
              <a:lnSpc>
                <a:spcPct val="90000"/>
              </a:lnSpc>
            </a:pPr>
            <a:r>
              <a:rPr lang="fr-FR" sz="2800" dirty="0"/>
              <a:t> la redondance statistique : fréquence  d’apparition de certains codes.</a:t>
            </a:r>
          </a:p>
        </p:txBody>
      </p:sp>
      <p:pic>
        <p:nvPicPr>
          <p:cNvPr id="6" name="d37.aif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684584" y="57332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Redondances spatiales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11639" y="1905000"/>
          <a:ext cx="37179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" r:id="rId6" imgW="4482540" imgH="4685714" progId="">
                  <p:embed/>
                </p:oleObj>
              </mc:Choice>
              <mc:Fallback>
                <p:oleObj name="Image" r:id="rId6" imgW="4482540" imgH="46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9" y="1905000"/>
                        <a:ext cx="37179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65525" y="6040438"/>
            <a:ext cx="461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/>
              <a:t>Exploiter les similarités des zones adjacentes.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84651" y="1905000"/>
            <a:ext cx="3756025" cy="1028700"/>
            <a:chOff x="1676" y="1200"/>
            <a:chExt cx="2366" cy="648"/>
          </a:xfrm>
        </p:grpSpPr>
        <p:sp>
          <p:nvSpPr>
            <p:cNvPr id="2057" name="Line 6"/>
            <p:cNvSpPr>
              <a:spLocks noChangeShapeType="1"/>
            </p:cNvSpPr>
            <p:nvPr/>
          </p:nvSpPr>
          <p:spPr bwMode="auto">
            <a:xfrm>
              <a:off x="1676" y="1816"/>
              <a:ext cx="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Line 7"/>
            <p:cNvSpPr>
              <a:spLocks noChangeShapeType="1"/>
            </p:cNvSpPr>
            <p:nvPr/>
          </p:nvSpPr>
          <p:spPr bwMode="auto">
            <a:xfrm flipV="1">
              <a:off x="2169" y="1784"/>
              <a:ext cx="391" cy="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Line 8"/>
            <p:cNvSpPr>
              <a:spLocks noChangeShapeType="1"/>
            </p:cNvSpPr>
            <p:nvPr/>
          </p:nvSpPr>
          <p:spPr bwMode="auto">
            <a:xfrm>
              <a:off x="2557" y="1784"/>
              <a:ext cx="34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Line 9"/>
            <p:cNvSpPr>
              <a:spLocks noChangeShapeType="1"/>
            </p:cNvSpPr>
            <p:nvPr/>
          </p:nvSpPr>
          <p:spPr bwMode="auto">
            <a:xfrm>
              <a:off x="2901" y="1785"/>
              <a:ext cx="419" cy="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Line 10"/>
            <p:cNvSpPr>
              <a:spLocks noChangeShapeType="1"/>
            </p:cNvSpPr>
            <p:nvPr/>
          </p:nvSpPr>
          <p:spPr bwMode="auto">
            <a:xfrm>
              <a:off x="3319" y="1840"/>
              <a:ext cx="233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>
              <a:off x="3547" y="1848"/>
              <a:ext cx="16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Line 12"/>
            <p:cNvSpPr>
              <a:spLocks noChangeShapeType="1"/>
            </p:cNvSpPr>
            <p:nvPr/>
          </p:nvSpPr>
          <p:spPr bwMode="auto">
            <a:xfrm flipV="1">
              <a:off x="3707" y="1736"/>
              <a:ext cx="329" cy="1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Line 13"/>
            <p:cNvSpPr>
              <a:spLocks noChangeShapeType="1"/>
            </p:cNvSpPr>
            <p:nvPr/>
          </p:nvSpPr>
          <p:spPr bwMode="auto">
            <a:xfrm flipV="1">
              <a:off x="4032" y="1200"/>
              <a:ext cx="0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 flipH="1">
              <a:off x="1677" y="1200"/>
              <a:ext cx="236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1688" y="1208"/>
              <a:ext cx="0" cy="6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4438651" y="2052638"/>
            <a:ext cx="198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signal basses fréquences</a:t>
            </a:r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5830888" y="4827588"/>
            <a:ext cx="168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signal hautes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>
                <a:solidFill>
                  <a:srgbClr val="FF0000"/>
                </a:solidFill>
              </a:rPr>
              <a:t>fréquences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5276850" y="3432176"/>
            <a:ext cx="1881188" cy="646331"/>
          </a:xfrm>
          <a:prstGeom prst="rect">
            <a:avLst/>
          </a:prstGeom>
          <a:solidFill>
            <a:schemeClr val="folHlink">
              <a:alpha val="6901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tx2"/>
                </a:solidFill>
              </a:rPr>
              <a:t>Transformée en cosinus discrête</a:t>
            </a:r>
          </a:p>
        </p:txBody>
      </p:sp>
      <p:pic>
        <p:nvPicPr>
          <p:cNvPr id="19" name="d38.aif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19200" y="48691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Redondances temporelles</a:t>
            </a:r>
          </a:p>
        </p:txBody>
      </p:sp>
      <p:pic>
        <p:nvPicPr>
          <p:cNvPr id="54275" name="Picture 9" descr="encodage_video0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81200" y="2211389"/>
            <a:ext cx="8229600" cy="3425825"/>
          </a:xfrm>
          <a:noFill/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3159125" y="5722939"/>
            <a:ext cx="593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/>
              <a:t>Coder les différences entre images successives et ne transmettre que les changements (estimation des mouvements).</a:t>
            </a:r>
          </a:p>
        </p:txBody>
      </p:sp>
      <p:pic>
        <p:nvPicPr>
          <p:cNvPr id="5" name="d40.aif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540568" y="47251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Estimation de mouvement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27426" y="1901826"/>
            <a:ext cx="4943475" cy="2519363"/>
            <a:chOff x="748" y="1455"/>
            <a:chExt cx="4676" cy="2383"/>
          </a:xfrm>
        </p:grpSpPr>
        <p:pic>
          <p:nvPicPr>
            <p:cNvPr id="55301" name="Picture 3" descr="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" y="1456"/>
              <a:ext cx="1497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4" descr="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2" y="1455"/>
              <a:ext cx="1498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5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" y="1457"/>
              <a:ext cx="1496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6" descr="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" y="2815"/>
              <a:ext cx="1498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7" descr="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6" y="2815"/>
              <a:ext cx="1498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6" name="Picture 8" descr="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23" y="2815"/>
              <a:ext cx="1501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0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3100915" y="4867275"/>
            <a:ext cx="5845175" cy="1455738"/>
          </a:xfrm>
          <a:noFill/>
        </p:spPr>
      </p:pic>
      <p:pic>
        <p:nvPicPr>
          <p:cNvPr id="11" name="d41.aif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828600" y="53012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Redondances subjectives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49824"/>
              </p:ext>
            </p:extLst>
          </p:nvPr>
        </p:nvGraphicFramePr>
        <p:xfrm>
          <a:off x="3714750" y="2247428"/>
          <a:ext cx="45593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6" imgW="4101587" imgH="3085714" progId="">
                  <p:embed/>
                </p:oleObj>
              </mc:Choice>
              <mc:Fallback>
                <p:oleObj name="Image" r:id="rId6" imgW="4101587" imgH="30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247428"/>
                        <a:ext cx="45593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64200" y="3028478"/>
            <a:ext cx="2667000" cy="914400"/>
            <a:chOff x="2608" y="1544"/>
            <a:chExt cx="1680" cy="576"/>
          </a:xfrm>
        </p:grpSpPr>
        <p:sp>
          <p:nvSpPr>
            <p:cNvPr id="4101" name="Oval 6"/>
            <p:cNvSpPr>
              <a:spLocks noChangeArrowheads="1"/>
            </p:cNvSpPr>
            <p:nvPr/>
          </p:nvSpPr>
          <p:spPr bwMode="auto">
            <a:xfrm>
              <a:off x="2608" y="1544"/>
              <a:ext cx="1680" cy="5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3006" y="1711"/>
              <a:ext cx="81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Détails fins</a:t>
              </a:r>
            </a:p>
            <a:p>
              <a:endParaRPr lang="fr-FR"/>
            </a:p>
          </p:txBody>
        </p:sp>
      </p:grpSp>
      <p:pic>
        <p:nvPicPr>
          <p:cNvPr id="8" name="d42.aif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12576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Redondances statistiques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fr-FR" dirty="0" smtClean="0"/>
          </a:p>
          <a:p>
            <a:pPr algn="l" eaLnBrk="1" hangingPunct="1"/>
            <a:r>
              <a:rPr lang="fr-FR" dirty="0" smtClean="0"/>
              <a:t>Codage RLE</a:t>
            </a:r>
          </a:p>
          <a:p>
            <a:pPr algn="l" eaLnBrk="1" hangingPunct="1"/>
            <a:endParaRPr lang="fr-FR" dirty="0" smtClean="0"/>
          </a:p>
          <a:p>
            <a:pPr algn="l" eaLnBrk="1" hangingPunct="1"/>
            <a:endParaRPr lang="fr-FR" dirty="0" smtClean="0"/>
          </a:p>
          <a:p>
            <a:pPr algn="l" eaLnBrk="1" hangingPunct="1"/>
            <a:r>
              <a:rPr lang="fr-FR" dirty="0" smtClean="0"/>
              <a:t>Codage entropique de </a:t>
            </a:r>
            <a:r>
              <a:rPr lang="fr-FR" dirty="0" err="1" smtClean="0"/>
              <a:t>Huffman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77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MPEG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7747000" cy="3886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sz="2000" dirty="0"/>
              <a:t>Images I (intra </a:t>
            </a:r>
            <a:r>
              <a:rPr lang="fr-FR" sz="2000" dirty="0" err="1"/>
              <a:t>coded</a:t>
            </a:r>
            <a:r>
              <a:rPr lang="fr-FR" sz="2000" dirty="0"/>
              <a:t> frames)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fr-FR" sz="1800" dirty="0"/>
              <a:t>– images de références codées intégralement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fr-FR" sz="1800" dirty="0"/>
              <a:t>– accès instantané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fr-FR" sz="1800" dirty="0"/>
              <a:t>– compression la moins efficace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dirty="0"/>
              <a:t>Images P (</a:t>
            </a:r>
            <a:r>
              <a:rPr lang="fr-FR" sz="2000" dirty="0" err="1"/>
              <a:t>predicted</a:t>
            </a:r>
            <a:r>
              <a:rPr lang="fr-FR" sz="2000" dirty="0"/>
              <a:t> frames)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fr-FR" sz="1800" dirty="0"/>
              <a:t>– contient l ’information différentielle permettant de reconstituer une image à partir de l ’image I ou P précédente (prédiction)</a:t>
            </a:r>
          </a:p>
          <a:p>
            <a:pPr lvl="1" algn="l" eaLnBrk="1" hangingPunct="1">
              <a:lnSpc>
                <a:spcPct val="80000"/>
              </a:lnSpc>
            </a:pPr>
            <a:endParaRPr lang="fr-FR" sz="1800" dirty="0"/>
          </a:p>
          <a:p>
            <a:pPr algn="l" eaLnBrk="1" hangingPunct="1">
              <a:lnSpc>
                <a:spcPct val="80000"/>
              </a:lnSpc>
            </a:pPr>
            <a:r>
              <a:rPr lang="fr-FR" sz="2000" dirty="0"/>
              <a:t> Images B (</a:t>
            </a:r>
            <a:r>
              <a:rPr lang="fr-FR" sz="2000" dirty="0" err="1"/>
              <a:t>bidirectionnal</a:t>
            </a:r>
            <a:r>
              <a:rPr lang="fr-FR" sz="2000" dirty="0"/>
              <a:t> frames)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fr-FR" sz="1800" dirty="0"/>
              <a:t>– contient l ’information permettant de reconstituer une image à partir des images I et/ou P qui l’encadrent (interpolation)</a:t>
            </a:r>
          </a:p>
        </p:txBody>
      </p:sp>
      <p:pic>
        <p:nvPicPr>
          <p:cNvPr id="4" name="d44.aif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56592" y="54452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MPEG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81201" y="2347442"/>
            <a:ext cx="8308975" cy="3025775"/>
          </a:xfrm>
          <a:noFill/>
        </p:spPr>
      </p:pic>
      <p:pic>
        <p:nvPicPr>
          <p:cNvPr id="4" name="d45.aif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468560" y="5661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Vidéo (s)</a:t>
            </a:r>
            <a:endParaRPr lang="fr-FR" baseline="0" dirty="0" smtClean="0"/>
          </a:p>
          <a:p>
            <a:pPr lvl="1"/>
            <a:r>
              <a:rPr lang="fr-FR" dirty="0" smtClean="0">
                <a:hlinkClick r:id="rId2" action="ppaction://hlinksldjump"/>
              </a:rPr>
              <a:t>Images</a:t>
            </a:r>
            <a:r>
              <a:rPr lang="fr-FR" dirty="0" smtClean="0"/>
              <a:t> -&gt; cadence (</a:t>
            </a:r>
            <a:r>
              <a:rPr lang="fr-FR" dirty="0" err="1" smtClean="0"/>
              <a:t>ips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Son -&gt; synchronisation</a:t>
            </a:r>
            <a:r>
              <a:rPr lang="fr-FR" baseline="0" dirty="0" smtClean="0"/>
              <a:t> avec les images</a:t>
            </a:r>
          </a:p>
          <a:p>
            <a:pPr lvl="1"/>
            <a:r>
              <a:rPr lang="fr-FR" dirty="0">
                <a:hlinkClick r:id="rId3" action="ppaction://hlinksldjump"/>
              </a:rPr>
              <a:t>Entrelacé/Progressif</a:t>
            </a:r>
            <a:endParaRPr lang="fr-FR" baseline="0" dirty="0" smtClean="0"/>
          </a:p>
          <a:p>
            <a:pPr lvl="0"/>
            <a:r>
              <a:rPr lang="fr-FR" dirty="0" smtClean="0">
                <a:hlinkClick r:id="rId4" action="ppaction://hlinksldjump"/>
              </a:rPr>
              <a:t>Définition</a:t>
            </a:r>
            <a:r>
              <a:rPr lang="fr-FR" dirty="0" smtClean="0"/>
              <a:t> (s)</a:t>
            </a:r>
          </a:p>
          <a:p>
            <a:r>
              <a:rPr lang="fr-FR" dirty="0" smtClean="0">
                <a:hlinkClick r:id="rId5" action="ppaction://hlinksldjump"/>
              </a:rPr>
              <a:t>Conteneur</a:t>
            </a:r>
            <a:r>
              <a:rPr lang="fr-FR" dirty="0" smtClean="0"/>
              <a:t> (s)</a:t>
            </a:r>
          </a:p>
          <a:p>
            <a:r>
              <a:rPr lang="fr-FR" dirty="0" smtClean="0">
                <a:hlinkClick r:id="rId6" action="ppaction://hlinksldjump"/>
              </a:rPr>
              <a:t>Encodage</a:t>
            </a:r>
            <a:r>
              <a:rPr lang="fr-FR" dirty="0" smtClean="0"/>
              <a:t> (s)</a:t>
            </a:r>
          </a:p>
        </p:txBody>
      </p:sp>
    </p:spTree>
    <p:extLst>
      <p:ext uri="{BB962C8B-B14F-4D97-AF65-F5344CB8AC3E}">
        <p14:creationId xmlns:p14="http://schemas.microsoft.com/office/powerpoint/2010/main" val="546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04664"/>
            <a:ext cx="8229600" cy="1371600"/>
          </a:xfrm>
        </p:spPr>
        <p:txBody>
          <a:bodyPr/>
          <a:lstStyle/>
          <a:p>
            <a:pPr eaLnBrk="1" hangingPunct="1"/>
            <a:r>
              <a:rPr lang="fr-FR"/>
              <a:t>Les images I, P, B et leur «poids»</a:t>
            </a:r>
          </a:p>
        </p:txBody>
      </p:sp>
      <p:graphicFrame>
        <p:nvGraphicFramePr>
          <p:cNvPr id="206851" name="Group 3"/>
          <p:cNvGraphicFramePr>
            <a:graphicFrameLocks noGrp="1"/>
          </p:cNvGraphicFramePr>
          <p:nvPr>
            <p:ph idx="1"/>
          </p:nvPr>
        </p:nvGraphicFramePr>
        <p:xfrm>
          <a:off x="3073400" y="2019300"/>
          <a:ext cx="6032500" cy="3854450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971550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302000" y="6000751"/>
            <a:ext cx="55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latin typeface="Times New Roman" pitchFamily="16" charset="0"/>
                <a:cs typeface="Times New Roman" pitchFamily="16" charset="0"/>
              </a:rPr>
              <a:t>I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765800" y="6000751"/>
            <a:ext cx="55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latin typeface="Times New Roman" pitchFamily="16" charset="0"/>
                <a:cs typeface="Times New Roman" pitchFamily="16" charset="0"/>
              </a:rPr>
              <a:t>B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8229600" y="6000751"/>
            <a:ext cx="55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latin typeface="Times New Roman" pitchFamily="16" charset="0"/>
                <a:cs typeface="Times New Roman" pitchFamily="16" charset="0"/>
              </a:rPr>
              <a:t>P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1993900" y="1854201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100 %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095500" y="3759201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50 %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2095500" y="5626101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0 %</a:t>
            </a: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3073400" y="2032000"/>
            <a:ext cx="1206500" cy="3822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34" name="Rectangle 42"/>
          <p:cNvSpPr>
            <a:spLocks noChangeArrowheads="1"/>
          </p:cNvSpPr>
          <p:nvPr/>
        </p:nvSpPr>
        <p:spPr bwMode="auto">
          <a:xfrm>
            <a:off x="7912100" y="3975100"/>
            <a:ext cx="1181100" cy="187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5499100" y="4914900"/>
            <a:ext cx="1181100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73194"/>
      </p:ext>
    </p:extLst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pour la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Windows media </a:t>
            </a:r>
            <a:r>
              <a:rPr lang="fr-FR" dirty="0" err="1" smtClean="0"/>
              <a:t>video</a:t>
            </a:r>
            <a:r>
              <a:rPr lang="fr-FR" dirty="0" smtClean="0"/>
              <a:t> (.</a:t>
            </a:r>
            <a:r>
              <a:rPr lang="fr-FR" dirty="0" err="1" smtClean="0"/>
              <a:t>wmv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Quicktime</a:t>
            </a:r>
            <a:r>
              <a:rPr lang="fr-FR" dirty="0" smtClean="0"/>
              <a:t> (.</a:t>
            </a:r>
            <a:r>
              <a:rPr lang="fr-FR" dirty="0" err="1" smtClean="0"/>
              <a:t>mov</a:t>
            </a:r>
            <a:r>
              <a:rPr lang="fr-FR" dirty="0" smtClean="0"/>
              <a:t>)</a:t>
            </a:r>
          </a:p>
          <a:p>
            <a:r>
              <a:rPr lang="fr-FR" dirty="0"/>
              <a:t>H264, H265 (.mp4)</a:t>
            </a:r>
          </a:p>
          <a:p>
            <a:r>
              <a:rPr lang="fr-FR" dirty="0" err="1" smtClean="0"/>
              <a:t>Theora</a:t>
            </a:r>
            <a:r>
              <a:rPr lang="fr-FR" dirty="0" smtClean="0"/>
              <a:t> (.</a:t>
            </a:r>
            <a:r>
              <a:rPr lang="fr-FR" dirty="0" err="1" smtClean="0"/>
              <a:t>ogg</a:t>
            </a:r>
            <a:r>
              <a:rPr lang="fr-FR" dirty="0" smtClean="0"/>
              <a:t>)</a:t>
            </a:r>
          </a:p>
          <a:p>
            <a:r>
              <a:rPr lang="fr-FR" dirty="0" smtClean="0"/>
              <a:t>Flash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déprécié depuis html5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Multiplicité des plates-formes d’affichage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Différents systèmes d’exploitation,</a:t>
            </a:r>
          </a:p>
          <a:p>
            <a:r>
              <a:rPr lang="fr-FR" sz="4000" dirty="0" smtClean="0"/>
              <a:t>Différents sous-systèmes vidéos,</a:t>
            </a:r>
          </a:p>
          <a:p>
            <a:r>
              <a:rPr lang="fr-FR" sz="4000" dirty="0" smtClean="0"/>
              <a:t>Différents navigateurs :</a:t>
            </a:r>
          </a:p>
          <a:p>
            <a:pPr lvl="1"/>
            <a:r>
              <a:rPr lang="fr-FR" sz="3600" dirty="0" smtClean="0"/>
              <a:t>Différents moteurs de rendu,</a:t>
            </a:r>
          </a:p>
          <a:p>
            <a:pPr lvl="1"/>
            <a:r>
              <a:rPr lang="fr-FR" sz="3600" dirty="0" smtClean="0"/>
              <a:t>Gestion des médias peu ou pas implémentée.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063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navigateurs avant html 5 : l’horreur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savent afficher que du texte, des images et des liens.</a:t>
            </a:r>
          </a:p>
          <a:p>
            <a:r>
              <a:rPr lang="fr-FR" dirty="0"/>
              <a:t>L</a:t>
            </a:r>
            <a:r>
              <a:rPr lang="fr-FR" dirty="0" smtClean="0"/>
              <a:t>es fonctions avancées (vidéos, sons et autres) sont confiées à des « </a:t>
            </a:r>
            <a:r>
              <a:rPr lang="fr-FR" dirty="0" err="1" smtClean="0"/>
              <a:t>players</a:t>
            </a:r>
            <a:r>
              <a:rPr lang="fr-FR" dirty="0" smtClean="0"/>
              <a:t> » :</a:t>
            </a:r>
          </a:p>
          <a:p>
            <a:pPr lvl="1"/>
            <a:r>
              <a:rPr lang="fr-FR" dirty="0" smtClean="0"/>
              <a:t>Sous forme de contrôle ActiveX pour </a:t>
            </a:r>
            <a:r>
              <a:rPr lang="fr-FR" dirty="0"/>
              <a:t>W</a:t>
            </a:r>
            <a:r>
              <a:rPr lang="fr-FR" dirty="0" smtClean="0"/>
              <a:t>indows ET ses programmes..</a:t>
            </a:r>
          </a:p>
          <a:p>
            <a:pPr lvl="1"/>
            <a:r>
              <a:rPr lang="fr-FR" dirty="0" smtClean="0"/>
              <a:t>Sous forme de plugins pour les autres..</a:t>
            </a:r>
          </a:p>
          <a:p>
            <a:pPr lvl="1"/>
            <a:r>
              <a:rPr lang="fr-FR" dirty="0" smtClean="0"/>
              <a:t>Le code html est complexe pour gérer les compatibilités et les multiples </a:t>
            </a:r>
            <a:r>
              <a:rPr lang="fr-FR" dirty="0" err="1" smtClean="0"/>
              <a:t>players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2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Html5 : Ouf..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000" dirty="0" smtClean="0"/>
              <a:t>Des éléments spécifiques créés pour afficher les sons et les vidéos :</a:t>
            </a:r>
          </a:p>
          <a:p>
            <a:pPr lvl="1"/>
            <a:r>
              <a:rPr lang="fr-FR" sz="1800" dirty="0" smtClean="0"/>
              <a:t>&lt;vidéo&gt;</a:t>
            </a:r>
          </a:p>
          <a:p>
            <a:pPr lvl="1"/>
            <a:r>
              <a:rPr lang="fr-FR" sz="1800" dirty="0" smtClean="0"/>
              <a:t>&lt;audio&gt;</a:t>
            </a:r>
          </a:p>
          <a:p>
            <a:r>
              <a:rPr lang="fr-FR" sz="2000" dirty="0" smtClean="0"/>
              <a:t>Fonctionnement recentré sur quelques formats performants</a:t>
            </a:r>
          </a:p>
          <a:p>
            <a:r>
              <a:rPr lang="fr-FR" sz="2000" dirty="0" smtClean="0"/>
              <a:t>Codage html analogue à l’élément </a:t>
            </a:r>
            <a:r>
              <a:rPr lang="fr-FR" sz="2000" dirty="0" err="1" smtClean="0"/>
              <a:t>img</a:t>
            </a:r>
            <a:r>
              <a:rPr lang="fr-FR" sz="2000" dirty="0" smtClean="0"/>
              <a:t> avec multiples sources</a:t>
            </a:r>
          </a:p>
          <a:p>
            <a:pPr marL="0" indent="0">
              <a:buNone/>
            </a:pP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video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controls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endParaRPr lang="fr-FR" sz="24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	&lt;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source 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="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foo.ogg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" type="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video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ogg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pPr marL="0" indent="0">
              <a:buNone/>
            </a:pP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	&lt;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source 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="foo.mp4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pPr marL="0" indent="0">
              <a:buNone/>
            </a:pP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	Votre 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navigateur ne gère pas l'élément </a:t>
            </a: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fr-FR" sz="2400" dirty="0" smtClean="0">
                <a:latin typeface="Courier New" charset="0"/>
                <a:ea typeface="Courier New" charset="0"/>
                <a:cs typeface="Courier New" charset="0"/>
              </a:rPr>
              <a:t>&lt;/</a:t>
            </a:r>
            <a:r>
              <a:rPr lang="fr-FR" sz="2400" dirty="0" err="1">
                <a:latin typeface="Courier New" charset="0"/>
                <a:ea typeface="Courier New" charset="0"/>
                <a:cs typeface="Courier New" charset="0"/>
              </a:rPr>
              <a:t>video</a:t>
            </a:r>
            <a:r>
              <a:rPr lang="fr-FR" sz="2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207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Fin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et lumière</a:t>
            </a:r>
            <a:endParaRPr lang="fr-FR" dirty="0"/>
          </a:p>
        </p:txBody>
      </p:sp>
      <p:pic>
        <p:nvPicPr>
          <p:cNvPr id="4" name="Picture 24" descr="pris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28" y="2667000"/>
            <a:ext cx="4015681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a droite 2">
            <a:hlinkClick r:id="" action="ppaction://hlinkshowjump?jump=nextslide"/>
          </p:cNvPr>
          <p:cNvSpPr/>
          <p:nvPr/>
        </p:nvSpPr>
        <p:spPr>
          <a:xfrm>
            <a:off x="10498667" y="6176963"/>
            <a:ext cx="85513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2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et couleur 1</a:t>
            </a:r>
            <a:endParaRPr lang="fr-FR" dirty="0"/>
          </a:p>
        </p:txBody>
      </p:sp>
      <p:pic>
        <p:nvPicPr>
          <p:cNvPr id="4" name="Picture 9" descr="spectre_comp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88" y="2667000"/>
            <a:ext cx="6473162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vers la droite 4">
            <a:hlinkClick r:id="" action="ppaction://hlinkshowjump?jump=nextslide"/>
          </p:cNvPr>
          <p:cNvSpPr/>
          <p:nvPr/>
        </p:nvSpPr>
        <p:spPr>
          <a:xfrm>
            <a:off x="10498667" y="6176963"/>
            <a:ext cx="85513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et couleur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>
              <a:lnSpc>
                <a:spcPct val="80000"/>
              </a:lnSpc>
            </a:pPr>
            <a:r>
              <a:rPr lang="en-GB" altLang="x-none" dirty="0"/>
              <a:t>La perception </a:t>
            </a:r>
            <a:r>
              <a:rPr lang="en-GB" altLang="x-none" dirty="0" err="1"/>
              <a:t>humaine</a:t>
            </a:r>
            <a:r>
              <a:rPr lang="en-GB" altLang="x-none" dirty="0"/>
              <a:t> de la </a:t>
            </a:r>
            <a:r>
              <a:rPr lang="en-GB" altLang="x-none" dirty="0" err="1"/>
              <a:t>couleur</a:t>
            </a:r>
            <a:r>
              <a:rPr lang="en-GB" altLang="x-none" dirty="0"/>
              <a:t> </a:t>
            </a:r>
            <a:r>
              <a:rPr lang="en-GB" altLang="x-none" dirty="0" err="1"/>
              <a:t>est</a:t>
            </a:r>
            <a:r>
              <a:rPr lang="en-GB" altLang="x-none" dirty="0"/>
              <a:t> </a:t>
            </a:r>
            <a:r>
              <a:rPr lang="en-GB" altLang="x-none" dirty="0" err="1"/>
              <a:t>une</a:t>
            </a:r>
            <a:r>
              <a:rPr lang="en-GB" altLang="x-none" dirty="0"/>
              <a:t> </a:t>
            </a:r>
            <a:r>
              <a:rPr lang="en-GB" altLang="x-none" dirty="0" err="1"/>
              <a:t>réaction</a:t>
            </a:r>
            <a:r>
              <a:rPr lang="en-GB" altLang="x-none" dirty="0"/>
              <a:t> subjective qui </a:t>
            </a:r>
            <a:r>
              <a:rPr lang="en-GB" altLang="x-none" dirty="0" err="1"/>
              <a:t>peut</a:t>
            </a:r>
            <a:r>
              <a:rPr lang="en-GB" altLang="x-none" dirty="0"/>
              <a:t> </a:t>
            </a:r>
            <a:r>
              <a:rPr lang="en-GB" altLang="x-none" dirty="0" err="1"/>
              <a:t>être</a:t>
            </a:r>
            <a:r>
              <a:rPr lang="en-GB" altLang="x-none" dirty="0"/>
              <a:t> </a:t>
            </a:r>
            <a:r>
              <a:rPr lang="en-GB" altLang="x-none" dirty="0" err="1"/>
              <a:t>caractérisée</a:t>
            </a:r>
            <a:r>
              <a:rPr lang="en-GB" altLang="x-none" dirty="0"/>
              <a:t> </a:t>
            </a:r>
            <a:r>
              <a:rPr lang="en-GB" altLang="x-none" dirty="0" err="1"/>
              <a:t>en</a:t>
            </a:r>
            <a:r>
              <a:rPr lang="en-GB" altLang="x-none" dirty="0"/>
              <a:t> </a:t>
            </a:r>
            <a:r>
              <a:rPr lang="en-GB" altLang="x-none" dirty="0" err="1"/>
              <a:t>termes</a:t>
            </a:r>
            <a:r>
              <a:rPr lang="en-GB" altLang="x-none" dirty="0"/>
              <a:t> de :</a:t>
            </a:r>
          </a:p>
          <a:p>
            <a:pPr lvl="1" algn="justLow">
              <a:lnSpc>
                <a:spcPct val="80000"/>
              </a:lnSpc>
            </a:pPr>
            <a:r>
              <a:rPr lang="en-GB" altLang="x-none" dirty="0" err="1"/>
              <a:t>Teinte</a:t>
            </a:r>
            <a:r>
              <a:rPr lang="en-GB" altLang="x-none" dirty="0"/>
              <a:t> - </a:t>
            </a:r>
            <a:r>
              <a:rPr lang="en-GB" altLang="x-none" dirty="0" err="1"/>
              <a:t>longueur</a:t>
            </a:r>
            <a:r>
              <a:rPr lang="en-GB" altLang="x-none" dirty="0"/>
              <a:t> </a:t>
            </a:r>
            <a:r>
              <a:rPr lang="en-GB" altLang="x-none" dirty="0" err="1"/>
              <a:t>d’onde</a:t>
            </a:r>
            <a:r>
              <a:rPr lang="en-GB" altLang="x-none" dirty="0"/>
              <a:t> </a:t>
            </a:r>
            <a:r>
              <a:rPr lang="en-GB" altLang="x-none" dirty="0" err="1"/>
              <a:t>dominante</a:t>
            </a:r>
            <a:r>
              <a:rPr lang="en-GB" altLang="x-none" dirty="0"/>
              <a:t> </a:t>
            </a:r>
            <a:r>
              <a:rPr lang="en-GB" altLang="x-none" dirty="0" err="1"/>
              <a:t>d’une</a:t>
            </a:r>
            <a:r>
              <a:rPr lang="en-GB" altLang="x-none" dirty="0"/>
              <a:t> </a:t>
            </a:r>
            <a:r>
              <a:rPr lang="en-GB" altLang="x-none" dirty="0" err="1"/>
              <a:t>couleur</a:t>
            </a:r>
            <a:r>
              <a:rPr lang="en-GB" altLang="x-none" dirty="0"/>
              <a:t>, pour </a:t>
            </a:r>
            <a:r>
              <a:rPr lang="en-GB" altLang="x-none" dirty="0" err="1"/>
              <a:t>laquelle</a:t>
            </a:r>
            <a:r>
              <a:rPr lang="en-GB" altLang="x-none" dirty="0"/>
              <a:t> </a:t>
            </a:r>
            <a:r>
              <a:rPr lang="en-GB" altLang="x-none" dirty="0" err="1"/>
              <a:t>l’énergie</a:t>
            </a:r>
            <a:r>
              <a:rPr lang="en-GB" altLang="x-none" dirty="0"/>
              <a:t> </a:t>
            </a:r>
            <a:r>
              <a:rPr lang="en-GB" altLang="x-none" dirty="0" err="1"/>
              <a:t>correspondante</a:t>
            </a:r>
            <a:r>
              <a:rPr lang="en-GB" altLang="x-none" dirty="0"/>
              <a:t> </a:t>
            </a:r>
            <a:r>
              <a:rPr lang="en-GB" altLang="x-none" dirty="0" err="1"/>
              <a:t>est</a:t>
            </a:r>
            <a:r>
              <a:rPr lang="en-GB" altLang="x-none" dirty="0"/>
              <a:t> la plus </a:t>
            </a:r>
            <a:r>
              <a:rPr lang="en-GB" altLang="x-none" dirty="0" err="1"/>
              <a:t>élevée</a:t>
            </a:r>
            <a:r>
              <a:rPr lang="en-GB" altLang="x-none" dirty="0"/>
              <a:t>,</a:t>
            </a:r>
          </a:p>
          <a:p>
            <a:pPr lvl="1" algn="justLow">
              <a:lnSpc>
                <a:spcPct val="80000"/>
              </a:lnSpc>
            </a:pPr>
            <a:r>
              <a:rPr lang="en-GB" altLang="x-none" dirty="0"/>
              <a:t>Saturation - </a:t>
            </a:r>
            <a:r>
              <a:rPr lang="en-GB" altLang="x-none" dirty="0" err="1"/>
              <a:t>niveau</a:t>
            </a:r>
            <a:r>
              <a:rPr lang="en-GB" altLang="x-none" dirty="0"/>
              <a:t> de coloration </a:t>
            </a:r>
            <a:r>
              <a:rPr lang="en-GB" altLang="x-none" dirty="0" err="1"/>
              <a:t>d’une</a:t>
            </a:r>
            <a:r>
              <a:rPr lang="en-GB" altLang="x-none" dirty="0"/>
              <a:t> </a:t>
            </a:r>
            <a:r>
              <a:rPr lang="en-GB" altLang="x-none" dirty="0" err="1"/>
              <a:t>teinte</a:t>
            </a:r>
            <a:r>
              <a:rPr lang="en-GB" altLang="x-none" dirty="0"/>
              <a:t>, </a:t>
            </a:r>
            <a:r>
              <a:rPr lang="en-GB" altLang="x-none" dirty="0" err="1"/>
              <a:t>pureté</a:t>
            </a:r>
            <a:r>
              <a:rPr lang="en-GB" altLang="x-none" dirty="0"/>
              <a:t> de la </a:t>
            </a:r>
            <a:r>
              <a:rPr lang="en-GB" altLang="x-none" dirty="0" err="1"/>
              <a:t>couleur</a:t>
            </a:r>
            <a:r>
              <a:rPr lang="en-GB" altLang="x-none" dirty="0"/>
              <a:t> qui </a:t>
            </a:r>
            <a:r>
              <a:rPr lang="en-GB" altLang="x-none" dirty="0" err="1"/>
              <a:t>peut</a:t>
            </a:r>
            <a:r>
              <a:rPr lang="en-GB" altLang="x-none" dirty="0"/>
              <a:t> </a:t>
            </a:r>
            <a:r>
              <a:rPr lang="en-GB" altLang="x-none" dirty="0" err="1"/>
              <a:t>alors</a:t>
            </a:r>
            <a:r>
              <a:rPr lang="en-GB" altLang="x-none" dirty="0"/>
              <a:t> </a:t>
            </a:r>
            <a:r>
              <a:rPr lang="en-GB" altLang="x-none" dirty="0" err="1"/>
              <a:t>être</a:t>
            </a:r>
            <a:r>
              <a:rPr lang="en-GB" altLang="x-none" dirty="0"/>
              <a:t> </a:t>
            </a:r>
            <a:r>
              <a:rPr lang="en-GB" altLang="x-none" dirty="0" err="1"/>
              <a:t>qualifiée</a:t>
            </a:r>
            <a:r>
              <a:rPr lang="en-GB" altLang="x-none" dirty="0"/>
              <a:t> de vive, de </a:t>
            </a:r>
            <a:r>
              <a:rPr lang="en-GB" altLang="x-none" dirty="0" err="1"/>
              <a:t>pâle</a:t>
            </a:r>
            <a:r>
              <a:rPr lang="en-GB" altLang="x-none" dirty="0"/>
              <a:t>,</a:t>
            </a:r>
          </a:p>
          <a:p>
            <a:pPr lvl="1" algn="justLow">
              <a:lnSpc>
                <a:spcPct val="80000"/>
              </a:lnSpc>
            </a:pPr>
            <a:r>
              <a:rPr lang="en-GB" altLang="x-none" dirty="0" err="1"/>
              <a:t>Luminosité</a:t>
            </a:r>
            <a:r>
              <a:rPr lang="en-GB" altLang="x-none" dirty="0"/>
              <a:t> - sensation </a:t>
            </a:r>
            <a:r>
              <a:rPr lang="en-GB" altLang="x-none" dirty="0" err="1"/>
              <a:t>traduite</a:t>
            </a:r>
            <a:r>
              <a:rPr lang="en-GB" altLang="x-none" dirty="0"/>
              <a:t> par des </a:t>
            </a:r>
            <a:r>
              <a:rPr lang="en-GB" altLang="x-none" dirty="0" err="1"/>
              <a:t>vocables</a:t>
            </a:r>
            <a:r>
              <a:rPr lang="en-GB" altLang="x-none" dirty="0"/>
              <a:t> </a:t>
            </a:r>
            <a:r>
              <a:rPr lang="en-GB" altLang="x-none" dirty="0" err="1"/>
              <a:t>comme</a:t>
            </a:r>
            <a:r>
              <a:rPr lang="en-GB" altLang="x-none" dirty="0"/>
              <a:t> </a:t>
            </a:r>
            <a:r>
              <a:rPr lang="en-GB" altLang="x-none" dirty="0" err="1"/>
              <a:t>clair</a:t>
            </a:r>
            <a:r>
              <a:rPr lang="en-GB" altLang="x-none" dirty="0"/>
              <a:t>, </a:t>
            </a:r>
            <a:r>
              <a:rPr lang="en-GB" altLang="x-none" dirty="0" err="1"/>
              <a:t>foncé</a:t>
            </a:r>
            <a:r>
              <a:rPr lang="en-GB" altLang="x-none" dirty="0"/>
              <a:t>, </a:t>
            </a:r>
            <a:r>
              <a:rPr lang="en-GB" altLang="x-none" dirty="0" err="1"/>
              <a:t>lumineux</a:t>
            </a:r>
            <a:r>
              <a:rPr lang="en-GB" altLang="x-none" dirty="0"/>
              <a:t>, sombre</a:t>
            </a:r>
            <a:r>
              <a:rPr lang="en-GB" altLang="x-none" dirty="0" smtClean="0"/>
              <a:t>.</a:t>
            </a:r>
            <a:endParaRPr lang="en-GB" altLang="x-none" dirty="0"/>
          </a:p>
        </p:txBody>
      </p:sp>
      <p:sp>
        <p:nvSpPr>
          <p:cNvPr id="4" name="Flèche vers la droite 3">
            <a:hlinkClick r:id="" action="ppaction://hlinkshowjump?jump=nextslide"/>
          </p:cNvPr>
          <p:cNvSpPr/>
          <p:nvPr/>
        </p:nvSpPr>
        <p:spPr>
          <a:xfrm>
            <a:off x="10498667" y="6176963"/>
            <a:ext cx="85513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47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: quelles couleurs 1/2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1" y="2666999"/>
            <a:ext cx="3341690" cy="3124201"/>
          </a:xfrm>
        </p:spPr>
        <p:txBody>
          <a:bodyPr/>
          <a:lstStyle/>
          <a:p>
            <a:r>
              <a:rPr lang="fr-FR" dirty="0" smtClean="0"/>
              <a:t>Le capteur fonctionne en RVB !!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30390" y="2260167"/>
            <a:ext cx="6101383" cy="3800260"/>
            <a:chOff x="2688" y="1075"/>
            <a:chExt cx="4656" cy="312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075"/>
              <a:ext cx="4656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88" y="2159"/>
              <a:ext cx="783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x-none" sz="1600" dirty="0">
                  <a:solidFill>
                    <a:schemeClr val="tx2"/>
                  </a:solidFill>
                </a:rPr>
                <a:t>700,0 nm</a:t>
              </a:r>
              <a:r>
                <a:rPr lang="en-US" altLang="x-none" sz="1600" dirty="0"/>
                <a:t> 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20" y="2159"/>
              <a:ext cx="783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x-none" sz="1600" dirty="0">
                  <a:solidFill>
                    <a:schemeClr val="tx2"/>
                  </a:solidFill>
                </a:rPr>
                <a:t>546.1 nm</a:t>
              </a:r>
              <a:r>
                <a:rPr lang="en-US" altLang="x-none" sz="1600" dirty="0"/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752" y="2159"/>
              <a:ext cx="783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x-none" sz="1600" dirty="0">
                  <a:solidFill>
                    <a:schemeClr val="tx2"/>
                  </a:solidFill>
                </a:rPr>
                <a:t>435.8 nm</a:t>
              </a:r>
              <a:r>
                <a:rPr lang="en-US" altLang="x-none" sz="1600" dirty="0"/>
                <a:t> </a:t>
              </a:r>
            </a:p>
          </p:txBody>
        </p:sp>
      </p:grpSp>
      <p:sp>
        <p:nvSpPr>
          <p:cNvPr id="9" name="Flèche vers la droite 8">
            <a:hlinkClick r:id="" action="ppaction://hlinkshowjump?jump=nextslide"/>
          </p:cNvPr>
          <p:cNvSpPr/>
          <p:nvPr/>
        </p:nvSpPr>
        <p:spPr>
          <a:xfrm>
            <a:off x="10498667" y="6176963"/>
            <a:ext cx="85513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1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Réduire le débit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Diminuer la définition -&gt; oui mais peu sensible..</a:t>
            </a:r>
          </a:p>
          <a:p>
            <a:r>
              <a:rPr lang="fr-FR" dirty="0" smtClean="0"/>
              <a:t>Changer le rapport d’écran -&gt; interdit !!</a:t>
            </a:r>
          </a:p>
          <a:p>
            <a:r>
              <a:rPr lang="fr-FR" dirty="0" smtClean="0"/>
              <a:t>Changer la cadence -&gt; sans intérêt</a:t>
            </a:r>
          </a:p>
          <a:p>
            <a:r>
              <a:rPr lang="fr-FR" dirty="0" smtClean="0"/>
              <a:t>Compresser le signal -&gt; c’est le plus efficace.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: quelles couleurs 2/2 ?</a:t>
            </a:r>
            <a:endParaRPr 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10933" y="1964267"/>
            <a:ext cx="6858000" cy="43349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fr-FR" altLang="x-none" b="1" dirty="0" smtClean="0"/>
              <a:t>Luminance :</a:t>
            </a:r>
          </a:p>
          <a:p>
            <a:pPr>
              <a:buFont typeface="Wingdings" charset="2"/>
              <a:buNone/>
            </a:pPr>
            <a:r>
              <a:rPr lang="fr-FR" altLang="x-none" b="1" dirty="0" smtClean="0">
                <a:solidFill>
                  <a:schemeClr val="bg1"/>
                </a:solidFill>
              </a:rPr>
              <a:t>Luminance :</a:t>
            </a:r>
          </a:p>
          <a:p>
            <a:pPr>
              <a:buFont typeface="Wingdings" charset="2"/>
              <a:buNone/>
            </a:pPr>
            <a:r>
              <a:rPr lang="fr-FR" altLang="x-none" b="1" dirty="0" smtClean="0">
                <a:solidFill>
                  <a:schemeClr val="bg1"/>
                </a:solidFill>
              </a:rPr>
              <a:t>Y = </a:t>
            </a:r>
            <a:r>
              <a:rPr lang="fr-FR" altLang="x-none" b="1" dirty="0" smtClean="0">
                <a:solidFill>
                  <a:srgbClr val="FF0000"/>
                </a:solidFill>
              </a:rPr>
              <a:t>0.299 R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chemeClr val="bg1"/>
                </a:solidFill>
              </a:rPr>
              <a:t>+ </a:t>
            </a:r>
            <a:r>
              <a:rPr lang="fr-FR" altLang="x-none" b="1" dirty="0" smtClean="0">
                <a:solidFill>
                  <a:srgbClr val="00FF00"/>
                </a:solidFill>
              </a:rPr>
              <a:t>0.587</a:t>
            </a:r>
            <a:r>
              <a:rPr lang="fr-FR" altLang="x-none" b="1" dirty="0" smtClean="0">
                <a:solidFill>
                  <a:schemeClr val="bg1"/>
                </a:solidFill>
              </a:rPr>
              <a:t> </a:t>
            </a:r>
            <a:r>
              <a:rPr lang="fr-FR" altLang="x-none" b="1" dirty="0" smtClean="0">
                <a:solidFill>
                  <a:srgbClr val="00FF00"/>
                </a:solidFill>
              </a:rPr>
              <a:t>V</a:t>
            </a:r>
            <a:r>
              <a:rPr lang="fr-FR" altLang="x-none" b="1" dirty="0" smtClean="0">
                <a:solidFill>
                  <a:schemeClr val="bg1"/>
                </a:solidFill>
              </a:rPr>
              <a:t> +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rgbClr val="0000CC"/>
                </a:solidFill>
              </a:rPr>
              <a:t>0.114 B</a:t>
            </a:r>
          </a:p>
          <a:p>
            <a:pPr>
              <a:buFont typeface="Wingdings" charset="2"/>
              <a:buNone/>
            </a:pPr>
            <a:endParaRPr lang="fr-FR" altLang="x-none" b="1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None/>
            </a:pPr>
            <a:endParaRPr lang="fr-FR" altLang="x-none" b="1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None/>
            </a:pPr>
            <a:r>
              <a:rPr lang="fr-FR" altLang="x-none" b="1" dirty="0" smtClean="0">
                <a:solidFill>
                  <a:schemeClr val="bg1"/>
                </a:solidFill>
              </a:rPr>
              <a:t>Chrominances :</a:t>
            </a:r>
          </a:p>
          <a:p>
            <a:pPr>
              <a:buFont typeface="Wingdings" charset="2"/>
              <a:buNone/>
            </a:pPr>
            <a:r>
              <a:rPr lang="fr-FR" altLang="x-none" b="1" dirty="0" smtClean="0"/>
              <a:t>	</a:t>
            </a:r>
            <a:r>
              <a:rPr lang="fr-FR" altLang="x-none" b="1" dirty="0" smtClean="0">
                <a:solidFill>
                  <a:srgbClr val="990000"/>
                </a:solidFill>
              </a:rPr>
              <a:t>R’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chemeClr val="bg1"/>
                </a:solidFill>
              </a:rPr>
              <a:t>=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rgbClr val="FF0000"/>
                </a:solidFill>
              </a:rPr>
              <a:t>R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chemeClr val="bg1"/>
                </a:solidFill>
              </a:rPr>
              <a:t>– Y</a:t>
            </a:r>
          </a:p>
          <a:p>
            <a:pPr>
              <a:buFont typeface="Wingdings" charset="2"/>
              <a:buNone/>
            </a:pPr>
            <a:r>
              <a:rPr lang="fr-FR" altLang="x-none" b="1" dirty="0" smtClean="0"/>
              <a:t>	</a:t>
            </a:r>
            <a:r>
              <a:rPr lang="fr-FR" altLang="x-none" b="1" dirty="0" smtClean="0">
                <a:solidFill>
                  <a:srgbClr val="000066"/>
                </a:solidFill>
              </a:rPr>
              <a:t>B’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chemeClr val="bg1"/>
                </a:solidFill>
              </a:rPr>
              <a:t>=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rgbClr val="0000CC"/>
                </a:solidFill>
              </a:rPr>
              <a:t>B</a:t>
            </a:r>
            <a:r>
              <a:rPr lang="fr-FR" altLang="x-none" b="1" dirty="0" smtClean="0"/>
              <a:t> </a:t>
            </a:r>
            <a:r>
              <a:rPr lang="fr-FR" altLang="x-none" b="1" dirty="0" smtClean="0">
                <a:solidFill>
                  <a:schemeClr val="bg1"/>
                </a:solidFill>
              </a:rPr>
              <a:t>– Y</a:t>
            </a:r>
            <a:endParaRPr lang="fr-FR" altLang="x-none" b="1" dirty="0">
              <a:solidFill>
                <a:schemeClr val="bg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259092" y="5050972"/>
            <a:ext cx="3144679" cy="68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Dépend de la  </a:t>
            </a:r>
            <a:r>
              <a:rPr lang="fr-FR" smtClean="0"/>
              <a:t>vision humaine !</a:t>
            </a:r>
            <a:endParaRPr lang="fr-FR" dirty="0"/>
          </a:p>
        </p:txBody>
      </p:sp>
      <p:sp>
        <p:nvSpPr>
          <p:cNvPr id="5" name="Flèche à angle droit 4">
            <a:hlinkClick r:id="rId2" action="ppaction://hlinksldjump"/>
          </p:cNvPr>
          <p:cNvSpPr/>
          <p:nvPr/>
        </p:nvSpPr>
        <p:spPr>
          <a:xfrm>
            <a:off x="11034793" y="5935851"/>
            <a:ext cx="542441" cy="51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0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Vidéo : Entrelacé/Progressif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49" y="2667000"/>
            <a:ext cx="5834240" cy="3124200"/>
          </a:xfrm>
        </p:spPr>
      </p:pic>
      <p:sp>
        <p:nvSpPr>
          <p:cNvPr id="5" name="Flèche à angle droit 4">
            <a:hlinkClick r:id="rId4" action="ppaction://hlinksldjump"/>
          </p:cNvPr>
          <p:cNvSpPr/>
          <p:nvPr/>
        </p:nvSpPr>
        <p:spPr>
          <a:xfrm>
            <a:off x="11034793" y="5935851"/>
            <a:ext cx="542441" cy="51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1" y="491067"/>
            <a:ext cx="12227811" cy="6451444"/>
          </a:xfrm>
          <a:prstGeom prst="rect">
            <a:avLst/>
          </a:prstGeom>
        </p:spPr>
      </p:pic>
      <p:sp>
        <p:nvSpPr>
          <p:cNvPr id="5" name="Flèche à angle droit 4">
            <a:hlinkClick r:id="rId3" action="ppaction://hlinksldjump"/>
          </p:cNvPr>
          <p:cNvSpPr/>
          <p:nvPr/>
        </p:nvSpPr>
        <p:spPr>
          <a:xfrm>
            <a:off x="11034793" y="5935851"/>
            <a:ext cx="542441" cy="51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: quelques conteneurs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815318"/>
              </p:ext>
            </p:extLst>
          </p:nvPr>
        </p:nvGraphicFramePr>
        <p:xfrm>
          <a:off x="1484313" y="2667000"/>
          <a:ext cx="100187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7"/>
                <a:gridCol w="500935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Noms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Propriétaires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MOV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Apple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AVI, WMV, WMA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Microsoft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MPEG, MTS, MP4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MPEG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Matroska</a:t>
                      </a:r>
                      <a:endParaRPr lang="fr-FR" dirty="0" smtClean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Core</a:t>
                      </a:r>
                      <a:r>
                        <a:rPr lang="fr-FR" dirty="0" smtClean="0"/>
                        <a:t> Codec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3GP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3GPP</a:t>
                      </a:r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Ogg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Xiff.org</a:t>
                      </a:r>
                      <a:endParaRPr lang="fr-FR" dirty="0" smtClean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FLV, F4V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Adobe</a:t>
                      </a:r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Divx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Divx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Inc</a:t>
                      </a:r>
                      <a:endParaRPr lang="fr-FR" dirty="0" smtClean="0"/>
                    </a:p>
                  </a:txBody>
                  <a:tcPr marL="87119" marR="87119"/>
                </a:tc>
              </a:tr>
            </a:tbl>
          </a:graphicData>
        </a:graphic>
      </p:graphicFrame>
      <p:sp>
        <p:nvSpPr>
          <p:cNvPr id="5" name="Flèche à angle droit 4">
            <a:hlinkClick r:id="rId2" action="ppaction://hlinksldjump"/>
          </p:cNvPr>
          <p:cNvSpPr/>
          <p:nvPr/>
        </p:nvSpPr>
        <p:spPr>
          <a:xfrm>
            <a:off x="11034793" y="5935851"/>
            <a:ext cx="542441" cy="51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25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: quelques encodages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49460"/>
              </p:ext>
            </p:extLst>
          </p:nvPr>
        </p:nvGraphicFramePr>
        <p:xfrm>
          <a:off x="1484313" y="2667000"/>
          <a:ext cx="100187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7"/>
                <a:gridCol w="500935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Noms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Propriétaires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MPEG-1, MPEG-2, MPEG-4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Motion Picture Expert Group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H264 AVC, H265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PRORES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Apple</a:t>
                      </a:r>
                      <a:endParaRPr lang="fr-FR" dirty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Sorenson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video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Sorenson</a:t>
                      </a:r>
                      <a:r>
                        <a:rPr lang="fr-FR" baseline="0" dirty="0" smtClean="0"/>
                        <a:t> Media</a:t>
                      </a:r>
                      <a:endParaRPr lang="fr-FR" dirty="0" smtClean="0"/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VP8 et 9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Google</a:t>
                      </a:r>
                    </a:p>
                  </a:txBody>
                  <a:tcPr marL="87119" marR="871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Divx</a:t>
                      </a:r>
                      <a:endParaRPr lang="fr-FR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Divx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Inc</a:t>
                      </a:r>
                      <a:endParaRPr lang="fr-FR" dirty="0" smtClean="0"/>
                    </a:p>
                  </a:txBody>
                  <a:tcPr marL="87119" marR="87119"/>
                </a:tc>
              </a:tr>
            </a:tbl>
          </a:graphicData>
        </a:graphic>
      </p:graphicFrame>
      <p:sp>
        <p:nvSpPr>
          <p:cNvPr id="5" name="Flèche à angle droit 4">
            <a:hlinkClick r:id="rId2" action="ppaction://hlinksldjump"/>
          </p:cNvPr>
          <p:cNvSpPr/>
          <p:nvPr/>
        </p:nvSpPr>
        <p:spPr>
          <a:xfrm>
            <a:off x="11034793" y="5935851"/>
            <a:ext cx="542441" cy="51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4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Sans perte -&gt; inefficace pour un tel débit</a:t>
            </a:r>
          </a:p>
          <a:p>
            <a:r>
              <a:rPr lang="fr-FR" dirty="0" smtClean="0"/>
              <a:t>Avec perte -&gt; adapté car signal complexe (BF et HF)</a:t>
            </a:r>
          </a:p>
          <a:p>
            <a:pPr lvl="1"/>
            <a:r>
              <a:rPr lang="fr-FR" dirty="0" smtClean="0"/>
              <a:t>Compression dans l’image (spatiale)</a:t>
            </a:r>
          </a:p>
          <a:p>
            <a:pPr lvl="1"/>
            <a:r>
              <a:rPr lang="fr-FR" dirty="0" smtClean="0"/>
              <a:t>Compression entre les images (temporelle)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46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avec perte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Redondance des informations </a:t>
            </a: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Spatiale(images JPEG).</a:t>
            </a: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Temporelles (vidéo MPEG).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Tx/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Principes perceptifs</a:t>
            </a: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Certaines informations ne sont pas perceptibles.</a:t>
            </a: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Certaines informations sont suffisamment proches pour être confondues (JPEG)</a:t>
            </a: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7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Principes prédictifs</a:t>
            </a:r>
            <a:endParaRPr lang="fr-FR" dirty="0">
              <a:hlinkClick r:id="rId2"/>
            </a:endParaRPr>
          </a:p>
          <a:p>
            <a:pPr marL="774700" lvl="1" indent="-317500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Les données sont « reliées » temporellement (MPEG)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2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229600" cy="1371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/>
              <a:t>Pertes d’informations ?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992313" y="1628776"/>
            <a:ext cx="8229600" cy="3637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fr-FR" sz="3200" dirty="0">
                <a:solidFill>
                  <a:srgbClr val="000000"/>
                </a:solidFill>
                <a:latin typeface="+mj-lt"/>
              </a:rPr>
              <a:t>Les pertes d’informations sont d’autant plus importantes que la compression est grande.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fr-FR" sz="3200" dirty="0">
                <a:solidFill>
                  <a:srgbClr val="000000"/>
                </a:solidFill>
                <a:latin typeface="+mj-lt"/>
              </a:rPr>
              <a:t>On cherche un compromis entre la qualité et le volume d’information.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fr-FR" sz="3200" dirty="0">
                <a:solidFill>
                  <a:srgbClr val="000000"/>
                </a:solidFill>
                <a:latin typeface="+mj-lt"/>
              </a:rPr>
              <a:t>Les dégradations sont cumulées !</a:t>
            </a:r>
          </a:p>
        </p:txBody>
      </p:sp>
    </p:spTree>
    <p:extLst>
      <p:ext uri="{BB962C8B-B14F-4D97-AF65-F5344CB8AC3E}">
        <p14:creationId xmlns:p14="http://schemas.microsoft.com/office/powerpoint/2010/main" val="1109976317"/>
      </p:ext>
    </p:extLst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>
            <a:hlinkClick r:id="rId4" action="ppaction://hlinksldjump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229600" cy="1371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666699"/>
                </a:solidFill>
              </a:rPr>
              <a:t>31Ko</a:t>
            </a:r>
            <a:endParaRPr lang="fr-FR" smtClean="0">
              <a:solidFill>
                <a:srgbClr val="666699"/>
              </a:solidFill>
              <a:hlinkClick r:id="rId5"/>
            </a:endParaRPr>
          </a:p>
        </p:txBody>
      </p:sp>
      <p:graphicFrame>
        <p:nvGraphicFramePr>
          <p:cNvPr id="4098" name="Object 2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4079876" y="1981200"/>
          <a:ext cx="40306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7" imgW="8126984" imgH="7834921" progId="">
                  <p:embed/>
                </p:oleObj>
              </mc:Choice>
              <mc:Fallback>
                <p:oleObj r:id="rId7" imgW="8126984" imgH="78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1981200"/>
                        <a:ext cx="4030663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0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>
            <a:hlinkClick r:id="rId4" action="ppaction://hlinksldjump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4189" y="539750"/>
            <a:ext cx="1749425" cy="1371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666699"/>
                </a:solidFill>
              </a:rPr>
              <a:t>20 Ko</a:t>
            </a:r>
            <a:endParaRPr lang="fr-FR" smtClean="0">
              <a:solidFill>
                <a:srgbClr val="666699"/>
              </a:solidFill>
              <a:hlinkClick r:id="rId5"/>
            </a:endParaRPr>
          </a:p>
        </p:txBody>
      </p:sp>
      <p:graphicFrame>
        <p:nvGraphicFramePr>
          <p:cNvPr id="5122" name="Object 2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4079876" y="1981200"/>
          <a:ext cx="40306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7" imgW="8126984" imgH="7834921" progId="">
                  <p:embed/>
                </p:oleObj>
              </mc:Choice>
              <mc:Fallback>
                <p:oleObj r:id="rId7" imgW="8126984" imgH="78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1981200"/>
                        <a:ext cx="4030663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hlinkClick r:id="rId4" action="ppaction://hlinksldjump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229600" cy="1371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666699"/>
                </a:solidFill>
              </a:rPr>
              <a:t>17 Ko</a:t>
            </a:r>
            <a:endParaRPr lang="fr-FR" smtClean="0">
              <a:solidFill>
                <a:srgbClr val="666699"/>
              </a:solidFill>
              <a:hlinkClick r:id="rId5"/>
            </a:endParaRPr>
          </a:p>
        </p:txBody>
      </p:sp>
      <p:graphicFrame>
        <p:nvGraphicFramePr>
          <p:cNvPr id="6146" name="Object 2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4079876" y="1981200"/>
          <a:ext cx="40306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7" imgW="8126984" imgH="7834921" progId="">
                  <p:embed/>
                </p:oleObj>
              </mc:Choice>
              <mc:Fallback>
                <p:oleObj r:id="rId7" imgW="8126984" imgH="78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1981200"/>
                        <a:ext cx="4030663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8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334</TotalTime>
  <Words>772</Words>
  <Application>Microsoft Macintosh PowerPoint</Application>
  <PresentationFormat>Grand écran</PresentationFormat>
  <Paragraphs>183</Paragraphs>
  <Slides>34</Slides>
  <Notes>16</Notes>
  <HiddenSlides>9</HiddenSlides>
  <MMClips>8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Calibri</vt:lpstr>
      <vt:lpstr>Corbel</vt:lpstr>
      <vt:lpstr>Courier New</vt:lpstr>
      <vt:lpstr>Mangal</vt:lpstr>
      <vt:lpstr>Times New Roman</vt:lpstr>
      <vt:lpstr>Wingdings</vt:lpstr>
      <vt:lpstr>Arial</vt:lpstr>
      <vt:lpstr>Parallaxe</vt:lpstr>
      <vt:lpstr>Image</vt:lpstr>
      <vt:lpstr>M1201</vt:lpstr>
      <vt:lpstr>Quelques rappels</vt:lpstr>
      <vt:lpstr>Réduire le débit</vt:lpstr>
      <vt:lpstr>Compression</vt:lpstr>
      <vt:lpstr>Compression avec perte</vt:lpstr>
      <vt:lpstr>Pertes d’informations ?</vt:lpstr>
      <vt:lpstr>31Ko</vt:lpstr>
      <vt:lpstr>20 Ko</vt:lpstr>
      <vt:lpstr>17 Ko</vt:lpstr>
      <vt:lpstr>Algorithme JPEG et altérations</vt:lpstr>
      <vt:lpstr>Pertes d’informations ?</vt:lpstr>
      <vt:lpstr>MPEG : compresser, en exploitant..</vt:lpstr>
      <vt:lpstr>Redondances spatiales</vt:lpstr>
      <vt:lpstr>Redondances temporelles</vt:lpstr>
      <vt:lpstr>Estimation de mouvement</vt:lpstr>
      <vt:lpstr>Redondances subjectives</vt:lpstr>
      <vt:lpstr>Redondances statistiques</vt:lpstr>
      <vt:lpstr>MPEG </vt:lpstr>
      <vt:lpstr>MPEG</vt:lpstr>
      <vt:lpstr>Les images I, P, B et leur «poids»</vt:lpstr>
      <vt:lpstr>Formats pour la vidéo</vt:lpstr>
      <vt:lpstr>Multiplicité des plates-formes d’affichage</vt:lpstr>
      <vt:lpstr>Les navigateurs avant html 5 : l’horreur</vt:lpstr>
      <vt:lpstr>Html5 : Ouf..</vt:lpstr>
      <vt:lpstr>Fin</vt:lpstr>
      <vt:lpstr>Image et lumière</vt:lpstr>
      <vt:lpstr>Image et couleur 1</vt:lpstr>
      <vt:lpstr>Image et couleur 2</vt:lpstr>
      <vt:lpstr>Vidéo : quelles couleurs 1/2 ?</vt:lpstr>
      <vt:lpstr>Vidéo : quelles couleurs 2/2 ?</vt:lpstr>
      <vt:lpstr>Vidéo : Entrelacé/Progressif</vt:lpstr>
      <vt:lpstr>Présentation PowerPoint</vt:lpstr>
      <vt:lpstr>Vidéo : quelques conteneurs</vt:lpstr>
      <vt:lpstr>Vidéo : quelques encodages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M1201</dc:title>
  <dc:creator>Utilisateur de Microsoft Office</dc:creator>
  <cp:lastModifiedBy>T.BAUSER</cp:lastModifiedBy>
  <cp:revision>25</cp:revision>
  <cp:lastPrinted>2020-09-25T08:33:45Z</cp:lastPrinted>
  <dcterms:created xsi:type="dcterms:W3CDTF">2018-12-04T10:11:40Z</dcterms:created>
  <dcterms:modified xsi:type="dcterms:W3CDTF">2020-09-25T08:55:36Z</dcterms:modified>
</cp:coreProperties>
</file>