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3" autoAdjust="0"/>
    <p:restoredTop sz="86464" autoAdjust="0"/>
  </p:normalViewPr>
  <p:slideViewPr>
    <p:cSldViewPr snapToGrid="0" snapToObjects="1">
      <p:cViewPr varScale="1">
        <p:scale>
          <a:sx n="87" d="100"/>
          <a:sy n="87" d="100"/>
        </p:scale>
        <p:origin x="6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192C9-8D82-2342-8FA4-1E35990A5981}" type="datetimeFigureOut">
              <a:rPr lang="fr-FR" smtClean="0"/>
              <a:t>15/02/2017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E1B1-5AC3-2342-8308-420A8EE2AB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62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E1B1-5AC3-2342-8308-420A8EE2ABA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76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E1B1-5AC3-2342-8308-420A8EE2ABA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03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BA1CFD-BFF0-48BC-9BA5-4974D7A6AB15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Systèmes d’Information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Les bases de données</a:t>
            </a:r>
          </a:p>
        </p:txBody>
      </p:sp>
    </p:spTree>
    <p:extLst>
      <p:ext uri="{BB962C8B-B14F-4D97-AF65-F5344CB8AC3E}">
        <p14:creationId xmlns:p14="http://schemas.microsoft.com/office/powerpoint/2010/main" val="355972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Gérer</a:t>
            </a:r>
            <a:r>
              <a:rPr lang="fr-FR" baseline="0" dirty="0" smtClean="0"/>
              <a:t> les informations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2450723"/>
            <a:ext cx="7581901" cy="3219525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Enregistrer (=</a:t>
            </a:r>
            <a:r>
              <a:rPr lang="fr-FR" baseline="0" dirty="0" smtClean="0"/>
              <a:t> </a:t>
            </a:r>
            <a:r>
              <a:rPr lang="fr-FR" dirty="0" smtClean="0"/>
              <a:t>créer une trace)</a:t>
            </a:r>
          </a:p>
          <a:p>
            <a:r>
              <a:rPr lang="fr-FR" dirty="0" smtClean="0"/>
              <a:t>Utiliser</a:t>
            </a:r>
          </a:p>
          <a:p>
            <a:pPr lvl="1"/>
            <a:r>
              <a:rPr lang="fr-FR" dirty="0" smtClean="0"/>
              <a:t>Rapporter (un état de l’information à un moment donné)</a:t>
            </a:r>
          </a:p>
          <a:p>
            <a:pPr lvl="1"/>
            <a:r>
              <a:rPr lang="fr-FR" dirty="0" smtClean="0"/>
              <a:t>Constater</a:t>
            </a:r>
            <a:r>
              <a:rPr lang="fr-FR" baseline="0" dirty="0" smtClean="0"/>
              <a:t> une évolution</a:t>
            </a:r>
            <a:endParaRPr lang="fr-FR" dirty="0" smtClean="0"/>
          </a:p>
          <a:p>
            <a:pPr lvl="1"/>
            <a:r>
              <a:rPr lang="fr-FR" dirty="0" smtClean="0"/>
              <a:t>Mettre en relation (joindre/comparer les informations)</a:t>
            </a:r>
          </a:p>
          <a:p>
            <a:pPr lvl="1"/>
            <a:r>
              <a:rPr lang="fr-FR" dirty="0" smtClean="0"/>
              <a:t>Calculer/interpoler/prévoir (aide à la décision)</a:t>
            </a:r>
          </a:p>
          <a:p>
            <a:r>
              <a:rPr lang="fr-FR" dirty="0" smtClean="0"/>
              <a:t>Maintenir</a:t>
            </a:r>
            <a:r>
              <a:rPr lang="fr-FR" baseline="0" dirty="0" smtClean="0"/>
              <a:t> (= mettre à jour)</a:t>
            </a:r>
          </a:p>
          <a:p>
            <a:r>
              <a:rPr lang="fr-FR" baseline="0" dirty="0" smtClean="0"/>
              <a:t>Partager (= mettre à disposition en contrôlant l’accès)</a:t>
            </a:r>
          </a:p>
          <a:p>
            <a:r>
              <a:rPr lang="fr-FR" baseline="0" dirty="0" smtClean="0"/>
              <a:t>Supprimer (=effacer la trace)</a:t>
            </a:r>
          </a:p>
        </p:txBody>
      </p:sp>
    </p:spTree>
    <p:extLst>
      <p:ext uri="{BB962C8B-B14F-4D97-AF65-F5344CB8AC3E}">
        <p14:creationId xmlns:p14="http://schemas.microsoft.com/office/powerpoint/2010/main" val="378045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bases de données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Les bases de données assurent l’ensemble des fonctions de gestion des informations.</a:t>
            </a:r>
          </a:p>
          <a:p>
            <a:r>
              <a:rPr lang="fr-FR" dirty="0" smtClean="0"/>
              <a:t>Informatisées,</a:t>
            </a:r>
            <a:r>
              <a:rPr lang="fr-FR" baseline="0" dirty="0" smtClean="0"/>
              <a:t> elles peuvent être locales (liées à un poste de travail), en intranet </a:t>
            </a:r>
            <a:r>
              <a:rPr lang="fr-FR" dirty="0" smtClean="0"/>
              <a:t>(réseau interne à l’entreprise) ou </a:t>
            </a:r>
            <a:r>
              <a:rPr lang="fr-FR" baseline="0" dirty="0" smtClean="0"/>
              <a:t>extranet (accès depuis l’extérieur).</a:t>
            </a:r>
          </a:p>
          <a:p>
            <a:r>
              <a:rPr lang="fr-FR" baseline="0" dirty="0" smtClean="0"/>
              <a:t>Des protocoles permettent d’assurer la pérennité de l’information :</a:t>
            </a:r>
          </a:p>
          <a:p>
            <a:pPr lvl="1"/>
            <a:r>
              <a:rPr lang="fr-FR" baseline="0" dirty="0" smtClean="0"/>
              <a:t>Accès sécurisé (identifiant/mot de passe)</a:t>
            </a:r>
          </a:p>
          <a:p>
            <a:pPr lvl="1"/>
            <a:r>
              <a:rPr lang="fr-FR" baseline="0" dirty="0" smtClean="0"/>
              <a:t>Sécurisation des transactions (l’information est maintenue même en cas de défaillance d’un composant)</a:t>
            </a:r>
          </a:p>
          <a:p>
            <a:pPr lvl="1"/>
            <a:r>
              <a:rPr lang="fr-FR" baseline="0" dirty="0" smtClean="0"/>
              <a:t>Dispositif miroir pour le stockage (une copie en permanence et dans différents états = sauvegarde incrémentielle)</a:t>
            </a:r>
          </a:p>
        </p:txBody>
      </p:sp>
    </p:spTree>
    <p:extLst>
      <p:ext uri="{BB962C8B-B14F-4D97-AF65-F5344CB8AC3E}">
        <p14:creationId xmlns:p14="http://schemas.microsoft.com/office/powerpoint/2010/main" val="14302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Implémentation d’une BDD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données pertinentes sont stockées en fonction des besoins !</a:t>
            </a:r>
          </a:p>
          <a:p>
            <a:r>
              <a:rPr lang="fr-FR" dirty="0" smtClean="0"/>
              <a:t>Exemple : Gestion de clientèle =&gt; il faut pouvoir créer/modifier/supprimer les informations concernant les clients de la société =&gt; leur civilité, nom, prénom, adresse, adresse de courriel, etc.</a:t>
            </a:r>
          </a:p>
          <a:p>
            <a:pPr lvl="1"/>
            <a:r>
              <a:rPr lang="fr-FR" dirty="0">
                <a:ln>
                  <a:solidFill>
                    <a:schemeClr val="accent2"/>
                  </a:solidFill>
                </a:ln>
              </a:rPr>
              <a:t>Gestion de clientèle </a:t>
            </a:r>
            <a:r>
              <a:rPr lang="fr-FR" dirty="0" smtClean="0"/>
              <a:t>sera </a:t>
            </a:r>
            <a:r>
              <a:rPr lang="fr-FR" dirty="0" smtClean="0">
                <a:ln>
                  <a:solidFill>
                    <a:schemeClr val="accent2"/>
                  </a:solidFill>
                </a:ln>
              </a:rPr>
              <a:t>l’application</a:t>
            </a:r>
          </a:p>
          <a:p>
            <a:pPr lvl="1"/>
            <a:r>
              <a:rPr lang="fr-FR" dirty="0" smtClean="0">
                <a:ln>
                  <a:solidFill>
                    <a:schemeClr val="accent5"/>
                  </a:solidFill>
                </a:ln>
              </a:rPr>
              <a:t>Clients</a:t>
            </a:r>
            <a:r>
              <a:rPr lang="fr-FR" dirty="0" smtClean="0"/>
              <a:t> sera une entité (un </a:t>
            </a:r>
            <a:r>
              <a:rPr lang="fr-FR" dirty="0" smtClean="0">
                <a:ln>
                  <a:solidFill>
                    <a:schemeClr val="accent5"/>
                  </a:solidFill>
                </a:ln>
              </a:rPr>
              <a:t>tableau</a:t>
            </a:r>
            <a:r>
              <a:rPr lang="fr-FR" dirty="0" smtClean="0"/>
              <a:t>) contenant tous les clients</a:t>
            </a:r>
          </a:p>
          <a:p>
            <a:pPr lvl="1"/>
            <a:r>
              <a:rPr lang="fr-FR" dirty="0" smtClean="0"/>
              <a:t>Chaque </a:t>
            </a:r>
            <a:r>
              <a:rPr lang="fr-FR" dirty="0" smtClean="0">
                <a:ln>
                  <a:solidFill>
                    <a:srgbClr val="008000"/>
                  </a:solidFill>
                </a:ln>
              </a:rPr>
              <a:t>client</a:t>
            </a:r>
            <a:r>
              <a:rPr lang="fr-FR" dirty="0" smtClean="0"/>
              <a:t> deviendra un </a:t>
            </a:r>
            <a:r>
              <a:rPr lang="fr-FR" dirty="0" smtClean="0">
                <a:ln>
                  <a:solidFill>
                    <a:srgbClr val="008000"/>
                  </a:solidFill>
                </a:ln>
              </a:rPr>
              <a:t>enregistrement</a:t>
            </a:r>
            <a:r>
              <a:rPr lang="fr-FR" dirty="0" smtClean="0"/>
              <a:t> (une ligne) de </a:t>
            </a:r>
            <a:r>
              <a:rPr lang="fr-FR" dirty="0" smtClean="0">
                <a:ln>
                  <a:solidFill>
                    <a:schemeClr val="accent5"/>
                  </a:solidFill>
                </a:ln>
              </a:rPr>
              <a:t>Clients</a:t>
            </a:r>
          </a:p>
          <a:p>
            <a:pPr lvl="1"/>
            <a:r>
              <a:rPr lang="fr-FR" dirty="0" smtClean="0"/>
              <a:t>Pour chaque </a:t>
            </a:r>
            <a:r>
              <a:rPr lang="fr-FR" dirty="0">
                <a:ln>
                  <a:solidFill>
                    <a:srgbClr val="008000"/>
                  </a:solidFill>
                </a:ln>
              </a:rPr>
              <a:t>enregistrement</a:t>
            </a:r>
            <a:r>
              <a:rPr lang="fr-FR" dirty="0" smtClean="0"/>
              <a:t>, on retrouvera les </a:t>
            </a:r>
            <a:r>
              <a:rPr lang="fr-FR" dirty="0" smtClean="0">
                <a:ln>
                  <a:solidFill>
                    <a:srgbClr val="FF0000"/>
                  </a:solidFill>
                </a:ln>
              </a:rPr>
              <a:t>champs</a:t>
            </a:r>
            <a:r>
              <a:rPr lang="fr-FR" dirty="0" smtClean="0"/>
              <a:t> (colonnes) </a:t>
            </a:r>
            <a:r>
              <a:rPr lang="fr-FR" dirty="0" smtClean="0">
                <a:ln>
                  <a:solidFill>
                    <a:srgbClr val="FF0000"/>
                  </a:solidFill>
                </a:ln>
              </a:rPr>
              <a:t>nom, prénom</a:t>
            </a:r>
            <a:r>
              <a:rPr lang="fr-FR" dirty="0" smtClean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78424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aperçu : </a:t>
            </a:r>
            <a:r>
              <a:rPr lang="fr-FR" dirty="0" err="1" smtClean="0"/>
              <a:t>amazon.com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017728" y="2230976"/>
            <a:ext cx="304223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Une commande !!</a:t>
            </a:r>
          </a:p>
          <a:p>
            <a:pPr algn="ctr"/>
            <a:r>
              <a:rPr lang="fr-FR" dirty="0" smtClean="0"/>
              <a:t>Traitement du formulaire..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316600" y="3241148"/>
            <a:ext cx="243494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Gestion de clientèle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14427" y="3241148"/>
            <a:ext cx="281804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Gestion de commande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433073" y="3917763"/>
            <a:ext cx="2791149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err="1" smtClean="0"/>
              <a:t>Bidot</a:t>
            </a:r>
            <a:r>
              <a:rPr lang="fr-FR" dirty="0" smtClean="0"/>
              <a:t> Alain</a:t>
            </a:r>
          </a:p>
          <a:p>
            <a:r>
              <a:rPr lang="fr-FR" dirty="0" smtClean="0"/>
              <a:t>2 rue Thiers</a:t>
            </a:r>
          </a:p>
          <a:p>
            <a:r>
              <a:rPr lang="fr-FR" dirty="0" smtClean="0"/>
              <a:t>10120</a:t>
            </a:r>
          </a:p>
          <a:p>
            <a:r>
              <a:rPr lang="fr-FR" dirty="0" smtClean="0"/>
              <a:t>Saint-André</a:t>
            </a:r>
          </a:p>
          <a:p>
            <a:r>
              <a:rPr lang="fr-FR" dirty="0" err="1"/>
              <a:t>a</a:t>
            </a:r>
            <a:r>
              <a:rPr lang="fr-FR" dirty="0" err="1" smtClean="0"/>
              <a:t>lain.bidot@gmail.com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153650" y="3241148"/>
            <a:ext cx="229450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Gestion de facture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798125"/>
              </p:ext>
            </p:extLst>
          </p:nvPr>
        </p:nvGraphicFramePr>
        <p:xfrm>
          <a:off x="368712" y="5893030"/>
          <a:ext cx="8456616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55"/>
                <a:gridCol w="1268361"/>
                <a:gridCol w="1165123"/>
                <a:gridCol w="1165122"/>
                <a:gridCol w="1120878"/>
                <a:gridCol w="1135626"/>
                <a:gridCol w="21885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Prénom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Adresse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Code Postal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courriel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Bidot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Alain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 rue Thiers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10120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Saint-André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alain.bidot@gmail.com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346170" y="4055728"/>
            <a:ext cx="3101986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Un client existe-t-il avec cette même adresse de courriel dans nos données clients 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522352" y="5399747"/>
            <a:ext cx="73741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mtClean="0"/>
              <a:t>NON</a:t>
            </a: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757948" y="6017340"/>
            <a:ext cx="4144297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Enregistrement des données client dans la base de données</a:t>
            </a:r>
            <a:endParaRPr lang="fr-FR" dirty="0"/>
          </a:p>
        </p:txBody>
      </p:sp>
      <p:cxnSp>
        <p:nvCxnSpPr>
          <p:cNvPr id="13" name="Connecteur droit avec flèche 12"/>
          <p:cNvCxnSpPr>
            <a:stCxn id="7" idx="2"/>
            <a:endCxn id="8" idx="0"/>
          </p:cNvCxnSpPr>
          <p:nvPr/>
        </p:nvCxnSpPr>
        <p:spPr>
          <a:xfrm flipH="1">
            <a:off x="4534072" y="2877307"/>
            <a:ext cx="4772" cy="3638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7" idx="2"/>
            <a:endCxn id="9" idx="0"/>
          </p:cNvCxnSpPr>
          <p:nvPr/>
        </p:nvCxnSpPr>
        <p:spPr>
          <a:xfrm flipH="1">
            <a:off x="1623452" y="2877307"/>
            <a:ext cx="2915392" cy="3638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7" idx="2"/>
            <a:endCxn id="12" idx="0"/>
          </p:cNvCxnSpPr>
          <p:nvPr/>
        </p:nvCxnSpPr>
        <p:spPr>
          <a:xfrm>
            <a:off x="4538844" y="2877307"/>
            <a:ext cx="2762059" cy="3638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8" idx="2"/>
            <a:endCxn id="10" idx="0"/>
          </p:cNvCxnSpPr>
          <p:nvPr/>
        </p:nvCxnSpPr>
        <p:spPr>
          <a:xfrm flipH="1">
            <a:off x="2828648" y="3610480"/>
            <a:ext cx="1705424" cy="3072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0" idx="3"/>
            <a:endCxn id="4" idx="1"/>
          </p:cNvCxnSpPr>
          <p:nvPr/>
        </p:nvCxnSpPr>
        <p:spPr>
          <a:xfrm flipV="1">
            <a:off x="4224222" y="4655893"/>
            <a:ext cx="1121948" cy="5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4" idx="2"/>
            <a:endCxn id="5" idx="0"/>
          </p:cNvCxnSpPr>
          <p:nvPr/>
        </p:nvCxnSpPr>
        <p:spPr>
          <a:xfrm flipH="1">
            <a:off x="6891062" y="5256057"/>
            <a:ext cx="6101" cy="1436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5" idx="2"/>
            <a:endCxn id="6" idx="0"/>
          </p:cNvCxnSpPr>
          <p:nvPr/>
        </p:nvCxnSpPr>
        <p:spPr>
          <a:xfrm flipH="1">
            <a:off x="4830097" y="5769079"/>
            <a:ext cx="2060965" cy="2482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74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2" grpId="0" animBg="1"/>
      <p:bldP spid="12" grpId="1" animBg="1"/>
      <p:bldP spid="4" grpId="0" animBg="1"/>
      <p:bldP spid="5" grpId="0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base de données contient des tables (=tableaux) </a:t>
            </a:r>
          </a:p>
          <a:p>
            <a:pPr marL="0" indent="0">
              <a:buNone/>
            </a:pPr>
            <a:r>
              <a:rPr lang="fr-FR" dirty="0" smtClean="0"/>
              <a:t>Ex. : tables clients, fournisseurs, produits, commandes..</a:t>
            </a:r>
          </a:p>
          <a:p>
            <a:r>
              <a:rPr lang="fr-FR" dirty="0" smtClean="0"/>
              <a:t>Dans chaque table, l’objet (un client, un fournisseur, etc.) correspond à un </a:t>
            </a:r>
            <a:r>
              <a:rPr lang="fr-FR" dirty="0"/>
              <a:t>enregistrement </a:t>
            </a:r>
            <a:r>
              <a:rPr lang="fr-FR" dirty="0" smtClean="0"/>
              <a:t>(=</a:t>
            </a:r>
            <a:r>
              <a:rPr lang="fr-FR" dirty="0"/>
              <a:t> une ligne du </a:t>
            </a:r>
            <a:r>
              <a:rPr lang="fr-FR" dirty="0" smtClean="0"/>
              <a:t>tableau)</a:t>
            </a:r>
          </a:p>
          <a:p>
            <a:r>
              <a:rPr lang="fr-FR" dirty="0" smtClean="0"/>
              <a:t>Pour chaque enregistrement, les mêmes données sont enregistrées : ce sont les champs (=colonnes du tableau)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819551"/>
              </p:ext>
            </p:extLst>
          </p:nvPr>
        </p:nvGraphicFramePr>
        <p:xfrm>
          <a:off x="421915" y="5604387"/>
          <a:ext cx="8456616" cy="954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55"/>
                <a:gridCol w="1268361"/>
                <a:gridCol w="1165123"/>
                <a:gridCol w="1165122"/>
                <a:gridCol w="1120878"/>
                <a:gridCol w="1135626"/>
                <a:gridCol w="2188551"/>
              </a:tblGrid>
              <a:tr h="49725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Prénom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Adresse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Code Postal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courriel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Bidot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Alain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 rue Thiers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10120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Saint-André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/>
                        <a:t>alain.bidot@gmail.com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5884606" y="2595562"/>
            <a:ext cx="884903" cy="39836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69962" y="5604387"/>
            <a:ext cx="8543851" cy="153383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3572003" y="4032584"/>
            <a:ext cx="2032384" cy="398361"/>
          </a:xfrm>
          <a:prstGeom prst="roundRect">
            <a:avLst/>
          </a:prstGeom>
          <a:noFill/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21915" y="6067148"/>
            <a:ext cx="8456616" cy="491690"/>
          </a:xfrm>
          <a:prstGeom prst="roundRect">
            <a:avLst/>
          </a:prstGeom>
          <a:noFill/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4557251" y="4912625"/>
            <a:ext cx="1109163" cy="398361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931297" y="6067148"/>
            <a:ext cx="1109163" cy="49169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44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Saisie &amp; transactions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3" y="2595562"/>
            <a:ext cx="7799389" cy="3864232"/>
          </a:xfrm>
        </p:spPr>
        <p:txBody>
          <a:bodyPr>
            <a:normAutofit/>
          </a:bodyPr>
          <a:lstStyle/>
          <a:p>
            <a:r>
              <a:rPr lang="fr-FR" dirty="0" smtClean="0"/>
              <a:t>On saisie les données via des formulaires de saisie :</a:t>
            </a:r>
          </a:p>
          <a:p>
            <a:pPr lvl="1"/>
            <a:r>
              <a:rPr lang="fr-FR" dirty="0" smtClean="0"/>
              <a:t>Local (</a:t>
            </a:r>
            <a:r>
              <a:rPr lang="fr-FR" dirty="0" err="1" smtClean="0"/>
              <a:t>ie</a:t>
            </a:r>
            <a:r>
              <a:rPr lang="fr-FR" dirty="0" smtClean="0"/>
              <a:t> formulaire Access)</a:t>
            </a:r>
          </a:p>
          <a:p>
            <a:pPr lvl="1"/>
            <a:r>
              <a:rPr lang="fr-FR" dirty="0" smtClean="0"/>
              <a:t>En ligne (</a:t>
            </a:r>
            <a:r>
              <a:rPr lang="fr-FR" dirty="0" err="1" smtClean="0"/>
              <a:t>ie</a:t>
            </a:r>
            <a:r>
              <a:rPr lang="fr-FR" dirty="0" smtClean="0"/>
              <a:t> formulaire html)</a:t>
            </a:r>
          </a:p>
          <a:p>
            <a:r>
              <a:rPr lang="fr-FR" dirty="0" smtClean="0"/>
              <a:t>Les transactions (insertion, mise à jour, effacement, sélection dans la BDD) passe le plus souvent par un système de requêtes (</a:t>
            </a:r>
            <a:r>
              <a:rPr lang="fr-FR" i="1" dirty="0" err="1" smtClean="0"/>
              <a:t>query</a:t>
            </a:r>
            <a:r>
              <a:rPr lang="fr-FR" dirty="0" smtClean="0"/>
              <a:t>) qui peuvent constituer un véritable langage :</a:t>
            </a:r>
          </a:p>
          <a:p>
            <a:pPr lvl="1"/>
            <a:r>
              <a:rPr lang="fr-FR" dirty="0" smtClean="0"/>
              <a:t>Langage spécifique pour Access (</a:t>
            </a:r>
            <a:r>
              <a:rPr lang="fr-FR" i="1" dirty="0" err="1" smtClean="0"/>
              <a:t>Query</a:t>
            </a:r>
            <a:r>
              <a:rPr lang="fr-FR" i="1" dirty="0" smtClean="0"/>
              <a:t> By </a:t>
            </a:r>
            <a:r>
              <a:rPr lang="fr-FR" i="1" dirty="0" err="1" smtClean="0"/>
              <a:t>Example</a:t>
            </a:r>
            <a:r>
              <a:rPr lang="fr-FR" dirty="0" smtClean="0"/>
              <a:t> : QBE)</a:t>
            </a:r>
          </a:p>
          <a:p>
            <a:pPr lvl="1"/>
            <a:r>
              <a:rPr lang="fr-FR" dirty="0" smtClean="0"/>
              <a:t>SQL (</a:t>
            </a:r>
            <a:r>
              <a:rPr lang="fr-FR" i="1" dirty="0" err="1" smtClean="0"/>
              <a:t>Structured</a:t>
            </a:r>
            <a:r>
              <a:rPr lang="fr-FR" i="1" dirty="0" smtClean="0"/>
              <a:t> </a:t>
            </a:r>
            <a:r>
              <a:rPr lang="fr-FR" i="1" dirty="0" err="1" smtClean="0"/>
              <a:t>Query</a:t>
            </a:r>
            <a:r>
              <a:rPr lang="fr-FR" i="1" dirty="0" smtClean="0"/>
              <a:t> </a:t>
            </a:r>
            <a:r>
              <a:rPr lang="fr-FR" i="1" dirty="0" err="1" smtClean="0"/>
              <a:t>Language</a:t>
            </a:r>
            <a:r>
              <a:rPr lang="fr-FR" dirty="0" smtClean="0"/>
              <a:t>) qui est un langage plus généraliste et dérivé en de nombreuses version et plates-formes.</a:t>
            </a:r>
            <a:endParaRPr lang="fr-FR" dirty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03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281</TotalTime>
  <Words>502</Words>
  <Application>Microsoft Macintosh PowerPoint</Application>
  <PresentationFormat>Présentation à l'écran (4:3)</PresentationFormat>
  <Paragraphs>83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Perception</vt:lpstr>
      <vt:lpstr>Systèmes d’Information</vt:lpstr>
      <vt:lpstr>Gérer les informations</vt:lpstr>
      <vt:lpstr>les bases de données</vt:lpstr>
      <vt:lpstr>Implémentation d’une BDD</vt:lpstr>
      <vt:lpstr>Un aperçu : amazon.com</vt:lpstr>
      <vt:lpstr>Résumé</vt:lpstr>
      <vt:lpstr>Saisie &amp; transactions</vt:lpstr>
    </vt:vector>
  </TitlesOfParts>
  <Company>Maison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Systèmes d’Information</dc:title>
  <dc:creator>Thierry BAUSER</dc:creator>
  <cp:lastModifiedBy>Utilisateur de Microsoft Office</cp:lastModifiedBy>
  <cp:revision>21</cp:revision>
  <dcterms:created xsi:type="dcterms:W3CDTF">2017-02-15T10:29:34Z</dcterms:created>
  <dcterms:modified xsi:type="dcterms:W3CDTF">2017-02-15T20:08:36Z</dcterms:modified>
</cp:coreProperties>
</file>