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226"/>
    <p:restoredTop sz="86418"/>
  </p:normalViewPr>
  <p:slideViewPr>
    <p:cSldViewPr snapToGrid="0" snapToObjects="1">
      <p:cViewPr varScale="1">
        <p:scale>
          <a:sx n="87" d="100"/>
          <a:sy n="87" d="100"/>
        </p:scale>
        <p:origin x="200" y="736"/>
      </p:cViewPr>
      <p:guideLst/>
    </p:cSldViewPr>
  </p:slideViewPr>
  <p:outlineViewPr>
    <p:cViewPr>
      <p:scale>
        <a:sx n="33" d="100"/>
        <a:sy n="33" d="100"/>
      </p:scale>
      <p:origin x="0" y="-35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138C94-ACD5-104C-9D7E-050831FD481A}" type="doc">
      <dgm:prSet loTypeId="urn:microsoft.com/office/officeart/2005/8/layout/process1" loCatId="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817E915-9250-F249-AF8C-CF0A97C4B84F}">
      <dgm:prSet phldrT="[Texte]"/>
      <dgm:spPr/>
      <dgm:t>
        <a:bodyPr/>
        <a:lstStyle/>
        <a:p>
          <a:r>
            <a:rPr lang="fr-FR" dirty="0"/>
            <a:t>Analyse/Collecte</a:t>
          </a:r>
        </a:p>
      </dgm:t>
    </dgm:pt>
    <dgm:pt modelId="{46A46275-47C2-454C-B2E0-4C381FAD89A4}" type="parTrans" cxnId="{743B392F-088B-0747-8834-9EA753A9F091}">
      <dgm:prSet/>
      <dgm:spPr/>
      <dgm:t>
        <a:bodyPr/>
        <a:lstStyle/>
        <a:p>
          <a:endParaRPr lang="fr-FR"/>
        </a:p>
      </dgm:t>
    </dgm:pt>
    <dgm:pt modelId="{C58D97DD-E29C-3345-BCF4-D400AFAAA701}" type="sibTrans" cxnId="{743B392F-088B-0747-8834-9EA753A9F091}">
      <dgm:prSet/>
      <dgm:spPr/>
      <dgm:t>
        <a:bodyPr/>
        <a:lstStyle/>
        <a:p>
          <a:endParaRPr lang="fr-FR"/>
        </a:p>
      </dgm:t>
    </dgm:pt>
    <dgm:pt modelId="{73E7D4BA-BF85-354A-81A6-3581980D17D8}">
      <dgm:prSet phldrT="[Texte]"/>
      <dgm:spPr/>
      <dgm:t>
        <a:bodyPr/>
        <a:lstStyle/>
        <a:p>
          <a:r>
            <a:rPr lang="fr-FR"/>
            <a:t>Dictionnaire de données</a:t>
          </a:r>
        </a:p>
      </dgm:t>
    </dgm:pt>
    <dgm:pt modelId="{CD04EE9C-A8C9-DB40-B944-609E2B3F9044}" type="parTrans" cxnId="{A6E233F4-0F08-B643-AFDE-05B0585F8BE6}">
      <dgm:prSet/>
      <dgm:spPr/>
      <dgm:t>
        <a:bodyPr/>
        <a:lstStyle/>
        <a:p>
          <a:endParaRPr lang="fr-FR"/>
        </a:p>
      </dgm:t>
    </dgm:pt>
    <dgm:pt modelId="{AC88BC36-CB4D-724D-8664-239CC19188A7}" type="sibTrans" cxnId="{A6E233F4-0F08-B643-AFDE-05B0585F8BE6}">
      <dgm:prSet/>
      <dgm:spPr/>
      <dgm:t>
        <a:bodyPr/>
        <a:lstStyle/>
        <a:p>
          <a:endParaRPr lang="fr-FR"/>
        </a:p>
      </dgm:t>
    </dgm:pt>
    <dgm:pt modelId="{8B99AA5A-FA18-6C48-956F-E3F7D6BEF9AC}">
      <dgm:prSet phldrT="[Texte]"/>
      <dgm:spPr/>
      <dgm:t>
        <a:bodyPr/>
        <a:lstStyle/>
        <a:p>
          <a:r>
            <a:rPr lang="fr-FR"/>
            <a:t>Dépendances fonctionnelles</a:t>
          </a:r>
        </a:p>
      </dgm:t>
    </dgm:pt>
    <dgm:pt modelId="{DB93AD07-3DD8-874D-B0EF-E474AFAAC35D}" type="parTrans" cxnId="{D08B0DF6-4942-5641-B9CA-B19D10AB0D3D}">
      <dgm:prSet/>
      <dgm:spPr/>
      <dgm:t>
        <a:bodyPr/>
        <a:lstStyle/>
        <a:p>
          <a:endParaRPr lang="fr-FR"/>
        </a:p>
      </dgm:t>
    </dgm:pt>
    <dgm:pt modelId="{42E93654-5194-F047-9345-E0B712274764}" type="sibTrans" cxnId="{D08B0DF6-4942-5641-B9CA-B19D10AB0D3D}">
      <dgm:prSet/>
      <dgm:spPr/>
      <dgm:t>
        <a:bodyPr/>
        <a:lstStyle/>
        <a:p>
          <a:endParaRPr lang="fr-FR"/>
        </a:p>
      </dgm:t>
    </dgm:pt>
    <dgm:pt modelId="{E1C8A1D9-D998-D64B-827E-2154D9DB92B1}">
      <dgm:prSet phldrT="[Texte]"/>
      <dgm:spPr/>
      <dgm:t>
        <a:bodyPr/>
        <a:lstStyle/>
        <a:p>
          <a:r>
            <a:rPr lang="fr-FR"/>
            <a:t>Création des entités</a:t>
          </a:r>
        </a:p>
      </dgm:t>
    </dgm:pt>
    <dgm:pt modelId="{3FAA4F19-3C21-8D42-BC3C-AD4AD0005E43}" type="parTrans" cxnId="{0BFBC451-8F28-7F4D-BD1C-9E74019DD800}">
      <dgm:prSet/>
      <dgm:spPr/>
      <dgm:t>
        <a:bodyPr/>
        <a:lstStyle/>
        <a:p>
          <a:endParaRPr lang="fr-FR"/>
        </a:p>
      </dgm:t>
    </dgm:pt>
    <dgm:pt modelId="{92790851-E0AE-8B43-9116-FBE2EA17938D}" type="sibTrans" cxnId="{0BFBC451-8F28-7F4D-BD1C-9E74019DD800}">
      <dgm:prSet/>
      <dgm:spPr/>
      <dgm:t>
        <a:bodyPr/>
        <a:lstStyle/>
        <a:p>
          <a:endParaRPr lang="fr-FR"/>
        </a:p>
      </dgm:t>
    </dgm:pt>
    <dgm:pt modelId="{95FA5BFF-E464-FF4C-B63B-9BB5D17F8AD2}">
      <dgm:prSet phldrT="[Texte]"/>
      <dgm:spPr/>
      <dgm:t>
        <a:bodyPr/>
        <a:lstStyle/>
        <a:p>
          <a:r>
            <a:rPr lang="fr-FR"/>
            <a:t>Quelles données ?</a:t>
          </a:r>
        </a:p>
      </dgm:t>
    </dgm:pt>
    <dgm:pt modelId="{32871F62-3F23-3743-87AB-3185211EABA6}" type="parTrans" cxnId="{E4C8696E-D9C4-DE47-9FE9-23745BDD2FB0}">
      <dgm:prSet/>
      <dgm:spPr/>
      <dgm:t>
        <a:bodyPr/>
        <a:lstStyle/>
        <a:p>
          <a:endParaRPr lang="fr-FR"/>
        </a:p>
      </dgm:t>
    </dgm:pt>
    <dgm:pt modelId="{68B7F3CB-A8EE-3544-9BA1-07E673363FBA}" type="sibTrans" cxnId="{E4C8696E-D9C4-DE47-9FE9-23745BDD2FB0}">
      <dgm:prSet/>
      <dgm:spPr/>
      <dgm:t>
        <a:bodyPr/>
        <a:lstStyle/>
        <a:p>
          <a:endParaRPr lang="fr-FR"/>
        </a:p>
      </dgm:t>
    </dgm:pt>
    <dgm:pt modelId="{B916BEF7-D1CC-D047-AA9B-D7D815850789}">
      <dgm:prSet phldrT="[Texte]"/>
      <dgm:spPr/>
      <dgm:t>
        <a:bodyPr/>
        <a:lstStyle/>
        <a:p>
          <a:r>
            <a:rPr lang="fr-FR"/>
            <a:t>Contexte/besoin</a:t>
          </a:r>
        </a:p>
      </dgm:t>
    </dgm:pt>
    <dgm:pt modelId="{9816C538-8C99-9F4E-93EA-0709B8E18C75}" type="parTrans" cxnId="{F2946E5A-1D3A-F641-AC15-31580A1269AC}">
      <dgm:prSet/>
      <dgm:spPr/>
      <dgm:t>
        <a:bodyPr/>
        <a:lstStyle/>
        <a:p>
          <a:endParaRPr lang="fr-FR"/>
        </a:p>
      </dgm:t>
    </dgm:pt>
    <dgm:pt modelId="{586AC159-8D7E-C243-8007-EC0A0E94A39A}" type="sibTrans" cxnId="{F2946E5A-1D3A-F641-AC15-31580A1269AC}">
      <dgm:prSet/>
      <dgm:spPr/>
      <dgm:t>
        <a:bodyPr/>
        <a:lstStyle/>
        <a:p>
          <a:endParaRPr lang="fr-FR"/>
        </a:p>
      </dgm:t>
    </dgm:pt>
    <dgm:pt modelId="{DB16EC82-D0A7-2747-A3B2-3FF8DF82519A}">
      <dgm:prSet phldrT="[Texte]"/>
      <dgm:spPr/>
      <dgm:t>
        <a:bodyPr/>
        <a:lstStyle/>
        <a:p>
          <a:r>
            <a:rPr lang="fr-FR"/>
            <a:t>Groupement des données</a:t>
          </a:r>
        </a:p>
      </dgm:t>
    </dgm:pt>
    <dgm:pt modelId="{781D40D7-69D0-AB4E-84E3-B7F8D91073B6}" type="parTrans" cxnId="{123831D2-7B17-A74B-9BD3-663275061C1A}">
      <dgm:prSet/>
      <dgm:spPr/>
      <dgm:t>
        <a:bodyPr/>
        <a:lstStyle/>
        <a:p>
          <a:endParaRPr lang="fr-FR"/>
        </a:p>
      </dgm:t>
    </dgm:pt>
    <dgm:pt modelId="{2EBE0D59-2653-E844-A73B-76B4875F35BF}" type="sibTrans" cxnId="{123831D2-7B17-A74B-9BD3-663275061C1A}">
      <dgm:prSet/>
      <dgm:spPr/>
      <dgm:t>
        <a:bodyPr/>
        <a:lstStyle/>
        <a:p>
          <a:endParaRPr lang="fr-FR"/>
        </a:p>
      </dgm:t>
    </dgm:pt>
    <dgm:pt modelId="{A4FA4A53-C0DB-9D48-8261-8AC42F94F6D8}">
      <dgm:prSet phldrT="[Texte]"/>
      <dgm:spPr/>
      <dgm:t>
        <a:bodyPr/>
        <a:lstStyle/>
        <a:p>
          <a:r>
            <a:rPr lang="fr-FR"/>
            <a:t>A partir des groupements</a:t>
          </a:r>
        </a:p>
      </dgm:t>
    </dgm:pt>
    <dgm:pt modelId="{13E7338A-9DA2-064E-9EDB-00B2BF4A6A63}" type="parTrans" cxnId="{D69EDE23-18E3-5A4D-9209-B8FF59B321FD}">
      <dgm:prSet/>
      <dgm:spPr/>
      <dgm:t>
        <a:bodyPr/>
        <a:lstStyle/>
        <a:p>
          <a:endParaRPr lang="fr-FR"/>
        </a:p>
      </dgm:t>
    </dgm:pt>
    <dgm:pt modelId="{6008CC06-617C-6E40-A82D-B9F2736175A5}" type="sibTrans" cxnId="{D69EDE23-18E3-5A4D-9209-B8FF59B321FD}">
      <dgm:prSet/>
      <dgm:spPr/>
      <dgm:t>
        <a:bodyPr/>
        <a:lstStyle/>
        <a:p>
          <a:endParaRPr lang="fr-FR"/>
        </a:p>
      </dgm:t>
    </dgm:pt>
    <dgm:pt modelId="{BA8E4E35-56E6-4648-8B1C-FD79F208D77F}">
      <dgm:prSet phldrT="[Texte]"/>
      <dgm:spPr/>
      <dgm:t>
        <a:bodyPr/>
        <a:lstStyle/>
        <a:p>
          <a:r>
            <a:rPr lang="fr-FR"/>
            <a:t>données (DD) -&gt; attributs/propriétés</a:t>
          </a:r>
        </a:p>
      </dgm:t>
    </dgm:pt>
    <dgm:pt modelId="{5B1F659B-E5FA-FD41-AFB5-400690611523}" type="parTrans" cxnId="{2A95EA10-C7C1-DC48-89C6-6601A04ACC28}">
      <dgm:prSet/>
      <dgm:spPr/>
      <dgm:t>
        <a:bodyPr/>
        <a:lstStyle/>
        <a:p>
          <a:endParaRPr lang="fr-FR"/>
        </a:p>
      </dgm:t>
    </dgm:pt>
    <dgm:pt modelId="{4E6B4171-AB69-2B45-9FA8-3A401B09030A}" type="sibTrans" cxnId="{2A95EA10-C7C1-DC48-89C6-6601A04ACC28}">
      <dgm:prSet/>
      <dgm:spPr/>
      <dgm:t>
        <a:bodyPr/>
        <a:lstStyle/>
        <a:p>
          <a:endParaRPr lang="fr-FR"/>
        </a:p>
      </dgm:t>
    </dgm:pt>
    <dgm:pt modelId="{C4BD4E1F-7409-8E44-B2D5-1A0C9300AAEC}">
      <dgm:prSet phldrT="[Texte]"/>
      <dgm:spPr/>
      <dgm:t>
        <a:bodyPr/>
        <a:lstStyle/>
        <a:p>
          <a:r>
            <a:rPr lang="fr-FR"/>
            <a:t>création d'un identifiant (id) unique</a:t>
          </a:r>
        </a:p>
      </dgm:t>
    </dgm:pt>
    <dgm:pt modelId="{127B0632-DF4C-EB4C-ADC4-AE9102028DEC}" type="parTrans" cxnId="{4547B00E-400E-0342-B666-797380F91ABC}">
      <dgm:prSet/>
      <dgm:spPr/>
      <dgm:t>
        <a:bodyPr/>
        <a:lstStyle/>
        <a:p>
          <a:endParaRPr lang="fr-FR"/>
        </a:p>
      </dgm:t>
    </dgm:pt>
    <dgm:pt modelId="{C597AF65-D05E-4143-AA92-6CC6EF5582A9}" type="sibTrans" cxnId="{4547B00E-400E-0342-B666-797380F91ABC}">
      <dgm:prSet/>
      <dgm:spPr/>
      <dgm:t>
        <a:bodyPr/>
        <a:lstStyle/>
        <a:p>
          <a:endParaRPr lang="fr-FR"/>
        </a:p>
      </dgm:t>
    </dgm:pt>
    <dgm:pt modelId="{8B20B76F-9BD4-7148-87E4-AA54AB184E2A}">
      <dgm:prSet phldrT="[Texte]"/>
      <dgm:spPr/>
      <dgm:t>
        <a:bodyPr/>
        <a:lstStyle/>
        <a:p>
          <a:r>
            <a:rPr lang="fr-FR"/>
            <a:t>Quel type, taille, contraintes ?</a:t>
          </a:r>
        </a:p>
      </dgm:t>
    </dgm:pt>
    <dgm:pt modelId="{4375813E-9615-8F4B-AF74-20074409F348}" type="parTrans" cxnId="{F3121E47-0A08-3C46-8ED9-76893C94A9E0}">
      <dgm:prSet/>
      <dgm:spPr/>
      <dgm:t>
        <a:bodyPr/>
        <a:lstStyle/>
        <a:p>
          <a:endParaRPr lang="fr-FR"/>
        </a:p>
      </dgm:t>
    </dgm:pt>
    <dgm:pt modelId="{AC56F036-C65A-0742-BEE4-A9D11903965F}" type="sibTrans" cxnId="{F3121E47-0A08-3C46-8ED9-76893C94A9E0}">
      <dgm:prSet/>
      <dgm:spPr/>
      <dgm:t>
        <a:bodyPr/>
        <a:lstStyle/>
        <a:p>
          <a:endParaRPr lang="fr-FR"/>
        </a:p>
      </dgm:t>
    </dgm:pt>
    <dgm:pt modelId="{8DE41C75-7A72-E343-A10F-3B011BA018EA}" type="pres">
      <dgm:prSet presAssocID="{93138C94-ACD5-104C-9D7E-050831FD481A}" presName="Name0" presStyleCnt="0">
        <dgm:presLayoutVars>
          <dgm:dir/>
          <dgm:resizeHandles val="exact"/>
        </dgm:presLayoutVars>
      </dgm:prSet>
      <dgm:spPr/>
    </dgm:pt>
    <dgm:pt modelId="{30E105C4-DDA9-DD41-B379-8EE0973EBC05}" type="pres">
      <dgm:prSet presAssocID="{0817E915-9250-F249-AF8C-CF0A97C4B84F}" presName="node" presStyleLbl="node1" presStyleIdx="0" presStyleCnt="4">
        <dgm:presLayoutVars>
          <dgm:bulletEnabled val="1"/>
        </dgm:presLayoutVars>
      </dgm:prSet>
      <dgm:spPr/>
    </dgm:pt>
    <dgm:pt modelId="{96C9638A-5962-A14A-B65E-6D7D89FD4F01}" type="pres">
      <dgm:prSet presAssocID="{C58D97DD-E29C-3345-BCF4-D400AFAAA701}" presName="sibTrans" presStyleLbl="sibTrans2D1" presStyleIdx="0" presStyleCnt="3"/>
      <dgm:spPr/>
    </dgm:pt>
    <dgm:pt modelId="{19164DEB-E780-2140-9042-AB0AC92DC867}" type="pres">
      <dgm:prSet presAssocID="{C58D97DD-E29C-3345-BCF4-D400AFAAA701}" presName="connectorText" presStyleLbl="sibTrans2D1" presStyleIdx="0" presStyleCnt="3"/>
      <dgm:spPr/>
    </dgm:pt>
    <dgm:pt modelId="{9818C0C6-7D3E-164D-BA66-2EDB5DDB7D95}" type="pres">
      <dgm:prSet presAssocID="{73E7D4BA-BF85-354A-81A6-3581980D17D8}" presName="node" presStyleLbl="node1" presStyleIdx="1" presStyleCnt="4">
        <dgm:presLayoutVars>
          <dgm:bulletEnabled val="1"/>
        </dgm:presLayoutVars>
      </dgm:prSet>
      <dgm:spPr/>
    </dgm:pt>
    <dgm:pt modelId="{C5B79658-0E62-524F-BDBF-21E399997B06}" type="pres">
      <dgm:prSet presAssocID="{AC88BC36-CB4D-724D-8664-239CC19188A7}" presName="sibTrans" presStyleLbl="sibTrans2D1" presStyleIdx="1" presStyleCnt="3"/>
      <dgm:spPr/>
    </dgm:pt>
    <dgm:pt modelId="{22EC7014-EF4A-6748-B377-DDB59F636C62}" type="pres">
      <dgm:prSet presAssocID="{AC88BC36-CB4D-724D-8664-239CC19188A7}" presName="connectorText" presStyleLbl="sibTrans2D1" presStyleIdx="1" presStyleCnt="3"/>
      <dgm:spPr/>
    </dgm:pt>
    <dgm:pt modelId="{CD348D55-ACB3-D64B-B106-D2F2013134A1}" type="pres">
      <dgm:prSet presAssocID="{8B99AA5A-FA18-6C48-956F-E3F7D6BEF9AC}" presName="node" presStyleLbl="node1" presStyleIdx="2" presStyleCnt="4">
        <dgm:presLayoutVars>
          <dgm:bulletEnabled val="1"/>
        </dgm:presLayoutVars>
      </dgm:prSet>
      <dgm:spPr/>
    </dgm:pt>
    <dgm:pt modelId="{E5960BC8-4305-9549-A541-02EB5586953E}" type="pres">
      <dgm:prSet presAssocID="{42E93654-5194-F047-9345-E0B712274764}" presName="sibTrans" presStyleLbl="sibTrans2D1" presStyleIdx="2" presStyleCnt="3"/>
      <dgm:spPr/>
    </dgm:pt>
    <dgm:pt modelId="{DDA3B4FE-55A9-0347-ABF9-7F4A40C8F536}" type="pres">
      <dgm:prSet presAssocID="{42E93654-5194-F047-9345-E0B712274764}" presName="connectorText" presStyleLbl="sibTrans2D1" presStyleIdx="2" presStyleCnt="3"/>
      <dgm:spPr/>
    </dgm:pt>
    <dgm:pt modelId="{C00FC2BE-8ED9-DE42-A3CB-A4580ACF9771}" type="pres">
      <dgm:prSet presAssocID="{E1C8A1D9-D998-D64B-827E-2154D9DB92B1}" presName="node" presStyleLbl="node1" presStyleIdx="3" presStyleCnt="4">
        <dgm:presLayoutVars>
          <dgm:bulletEnabled val="1"/>
        </dgm:presLayoutVars>
      </dgm:prSet>
      <dgm:spPr/>
    </dgm:pt>
  </dgm:ptLst>
  <dgm:cxnLst>
    <dgm:cxn modelId="{C63E2B00-DE78-B64D-B5D6-B9AD6B299A35}" type="presOf" srcId="{95FA5BFF-E464-FF4C-B63B-9BB5D17F8AD2}" destId="{9818C0C6-7D3E-164D-BA66-2EDB5DDB7D95}" srcOrd="0" destOrd="1" presId="urn:microsoft.com/office/officeart/2005/8/layout/process1"/>
    <dgm:cxn modelId="{4547B00E-400E-0342-B666-797380F91ABC}" srcId="{E1C8A1D9-D998-D64B-827E-2154D9DB92B1}" destId="{C4BD4E1F-7409-8E44-B2D5-1A0C9300AAEC}" srcOrd="2" destOrd="0" parTransId="{127B0632-DF4C-EB4C-ADC4-AE9102028DEC}" sibTransId="{C597AF65-D05E-4143-AA92-6CC6EF5582A9}"/>
    <dgm:cxn modelId="{2A95EA10-C7C1-DC48-89C6-6601A04ACC28}" srcId="{E1C8A1D9-D998-D64B-827E-2154D9DB92B1}" destId="{BA8E4E35-56E6-4648-8B1C-FD79F208D77F}" srcOrd="1" destOrd="0" parTransId="{5B1F659B-E5FA-FD41-AFB5-400690611523}" sibTransId="{4E6B4171-AB69-2B45-9FA8-3A401B09030A}"/>
    <dgm:cxn modelId="{D69EDE23-18E3-5A4D-9209-B8FF59B321FD}" srcId="{E1C8A1D9-D998-D64B-827E-2154D9DB92B1}" destId="{A4FA4A53-C0DB-9D48-8261-8AC42F94F6D8}" srcOrd="0" destOrd="0" parTransId="{13E7338A-9DA2-064E-9EDB-00B2BF4A6A63}" sibTransId="{6008CC06-617C-6E40-A82D-B9F2736175A5}"/>
    <dgm:cxn modelId="{743B392F-088B-0747-8834-9EA753A9F091}" srcId="{93138C94-ACD5-104C-9D7E-050831FD481A}" destId="{0817E915-9250-F249-AF8C-CF0A97C4B84F}" srcOrd="0" destOrd="0" parTransId="{46A46275-47C2-454C-B2E0-4C381FAD89A4}" sibTransId="{C58D97DD-E29C-3345-BCF4-D400AFAAA701}"/>
    <dgm:cxn modelId="{01391031-109C-A94D-8BB9-4DA9B6790641}" type="presOf" srcId="{8B99AA5A-FA18-6C48-956F-E3F7D6BEF9AC}" destId="{CD348D55-ACB3-D64B-B106-D2F2013134A1}" srcOrd="0" destOrd="0" presId="urn:microsoft.com/office/officeart/2005/8/layout/process1"/>
    <dgm:cxn modelId="{F3121E47-0A08-3C46-8ED9-76893C94A9E0}" srcId="{73E7D4BA-BF85-354A-81A6-3581980D17D8}" destId="{8B20B76F-9BD4-7148-87E4-AA54AB184E2A}" srcOrd="1" destOrd="0" parTransId="{4375813E-9615-8F4B-AF74-20074409F348}" sibTransId="{AC56F036-C65A-0742-BEE4-A9D11903965F}"/>
    <dgm:cxn modelId="{0BFBC451-8F28-7F4D-BD1C-9E74019DD800}" srcId="{93138C94-ACD5-104C-9D7E-050831FD481A}" destId="{E1C8A1D9-D998-D64B-827E-2154D9DB92B1}" srcOrd="3" destOrd="0" parTransId="{3FAA4F19-3C21-8D42-BC3C-AD4AD0005E43}" sibTransId="{92790851-E0AE-8B43-9116-FBE2EA17938D}"/>
    <dgm:cxn modelId="{F2946E5A-1D3A-F641-AC15-31580A1269AC}" srcId="{0817E915-9250-F249-AF8C-CF0A97C4B84F}" destId="{B916BEF7-D1CC-D047-AA9B-D7D815850789}" srcOrd="0" destOrd="0" parTransId="{9816C538-8C99-9F4E-93EA-0709B8E18C75}" sibTransId="{586AC159-8D7E-C243-8007-EC0A0E94A39A}"/>
    <dgm:cxn modelId="{87D02766-D616-1340-B9F5-A859A823B14B}" type="presOf" srcId="{42E93654-5194-F047-9345-E0B712274764}" destId="{DDA3B4FE-55A9-0347-ABF9-7F4A40C8F536}" srcOrd="1" destOrd="0" presId="urn:microsoft.com/office/officeart/2005/8/layout/process1"/>
    <dgm:cxn modelId="{E4C8696E-D9C4-DE47-9FE9-23745BDD2FB0}" srcId="{73E7D4BA-BF85-354A-81A6-3581980D17D8}" destId="{95FA5BFF-E464-FF4C-B63B-9BB5D17F8AD2}" srcOrd="0" destOrd="0" parTransId="{32871F62-3F23-3743-87AB-3185211EABA6}" sibTransId="{68B7F3CB-A8EE-3544-9BA1-07E673363FBA}"/>
    <dgm:cxn modelId="{BC6F5D6F-2C66-404D-A3B5-2C914514715C}" type="presOf" srcId="{73E7D4BA-BF85-354A-81A6-3581980D17D8}" destId="{9818C0C6-7D3E-164D-BA66-2EDB5DDB7D95}" srcOrd="0" destOrd="0" presId="urn:microsoft.com/office/officeart/2005/8/layout/process1"/>
    <dgm:cxn modelId="{B40A527A-3DF4-9B4C-B591-A45A44B76AA6}" type="presOf" srcId="{0817E915-9250-F249-AF8C-CF0A97C4B84F}" destId="{30E105C4-DDA9-DD41-B379-8EE0973EBC05}" srcOrd="0" destOrd="0" presId="urn:microsoft.com/office/officeart/2005/8/layout/process1"/>
    <dgm:cxn modelId="{1B197A7B-EE16-BA46-907B-261F3A80AEAC}" type="presOf" srcId="{BA8E4E35-56E6-4648-8B1C-FD79F208D77F}" destId="{C00FC2BE-8ED9-DE42-A3CB-A4580ACF9771}" srcOrd="0" destOrd="2" presId="urn:microsoft.com/office/officeart/2005/8/layout/process1"/>
    <dgm:cxn modelId="{52CBC07B-785A-0049-AFC3-005EDA3E67CE}" type="presOf" srcId="{C4BD4E1F-7409-8E44-B2D5-1A0C9300AAEC}" destId="{C00FC2BE-8ED9-DE42-A3CB-A4580ACF9771}" srcOrd="0" destOrd="3" presId="urn:microsoft.com/office/officeart/2005/8/layout/process1"/>
    <dgm:cxn modelId="{7F947491-C4F8-3C44-9FA1-0E82F7B9ECA9}" type="presOf" srcId="{C58D97DD-E29C-3345-BCF4-D400AFAAA701}" destId="{19164DEB-E780-2140-9042-AB0AC92DC867}" srcOrd="1" destOrd="0" presId="urn:microsoft.com/office/officeart/2005/8/layout/process1"/>
    <dgm:cxn modelId="{F492039A-38D1-6B45-9DEE-53A344F92414}" type="presOf" srcId="{8B20B76F-9BD4-7148-87E4-AA54AB184E2A}" destId="{9818C0C6-7D3E-164D-BA66-2EDB5DDB7D95}" srcOrd="0" destOrd="2" presId="urn:microsoft.com/office/officeart/2005/8/layout/process1"/>
    <dgm:cxn modelId="{7F7786B5-702C-E74C-A7D9-AC16CC1DB31C}" type="presOf" srcId="{E1C8A1D9-D998-D64B-827E-2154D9DB92B1}" destId="{C00FC2BE-8ED9-DE42-A3CB-A4580ACF9771}" srcOrd="0" destOrd="0" presId="urn:microsoft.com/office/officeart/2005/8/layout/process1"/>
    <dgm:cxn modelId="{831533C8-A366-5946-B67F-BD1CD27B9128}" type="presOf" srcId="{AC88BC36-CB4D-724D-8664-239CC19188A7}" destId="{C5B79658-0E62-524F-BDBF-21E399997B06}" srcOrd="0" destOrd="0" presId="urn:microsoft.com/office/officeart/2005/8/layout/process1"/>
    <dgm:cxn modelId="{FF81ACC8-976C-3749-A152-66ABE9A6118E}" type="presOf" srcId="{B916BEF7-D1CC-D047-AA9B-D7D815850789}" destId="{30E105C4-DDA9-DD41-B379-8EE0973EBC05}" srcOrd="0" destOrd="1" presId="urn:microsoft.com/office/officeart/2005/8/layout/process1"/>
    <dgm:cxn modelId="{123831D2-7B17-A74B-9BD3-663275061C1A}" srcId="{8B99AA5A-FA18-6C48-956F-E3F7D6BEF9AC}" destId="{DB16EC82-D0A7-2747-A3B2-3FF8DF82519A}" srcOrd="0" destOrd="0" parTransId="{781D40D7-69D0-AB4E-84E3-B7F8D91073B6}" sibTransId="{2EBE0D59-2653-E844-A73B-76B4875F35BF}"/>
    <dgm:cxn modelId="{39675AEC-9518-5248-880A-E9088D8373AA}" type="presOf" srcId="{C58D97DD-E29C-3345-BCF4-D400AFAAA701}" destId="{96C9638A-5962-A14A-B65E-6D7D89FD4F01}" srcOrd="0" destOrd="0" presId="urn:microsoft.com/office/officeart/2005/8/layout/process1"/>
    <dgm:cxn modelId="{E0E215ED-893C-1C4F-90B2-A1E67B951791}" type="presOf" srcId="{93138C94-ACD5-104C-9D7E-050831FD481A}" destId="{8DE41C75-7A72-E343-A10F-3B011BA018EA}" srcOrd="0" destOrd="0" presId="urn:microsoft.com/office/officeart/2005/8/layout/process1"/>
    <dgm:cxn modelId="{A6E233F4-0F08-B643-AFDE-05B0585F8BE6}" srcId="{93138C94-ACD5-104C-9D7E-050831FD481A}" destId="{73E7D4BA-BF85-354A-81A6-3581980D17D8}" srcOrd="1" destOrd="0" parTransId="{CD04EE9C-A8C9-DB40-B944-609E2B3F9044}" sibTransId="{AC88BC36-CB4D-724D-8664-239CC19188A7}"/>
    <dgm:cxn modelId="{5E9E53F4-BFE8-614D-9319-2DCE0FE3AEA1}" type="presOf" srcId="{A4FA4A53-C0DB-9D48-8261-8AC42F94F6D8}" destId="{C00FC2BE-8ED9-DE42-A3CB-A4580ACF9771}" srcOrd="0" destOrd="1" presId="urn:microsoft.com/office/officeart/2005/8/layout/process1"/>
    <dgm:cxn modelId="{D08B0DF6-4942-5641-B9CA-B19D10AB0D3D}" srcId="{93138C94-ACD5-104C-9D7E-050831FD481A}" destId="{8B99AA5A-FA18-6C48-956F-E3F7D6BEF9AC}" srcOrd="2" destOrd="0" parTransId="{DB93AD07-3DD8-874D-B0EF-E474AFAAC35D}" sibTransId="{42E93654-5194-F047-9345-E0B712274764}"/>
    <dgm:cxn modelId="{402851FC-3C69-5D44-850E-D8799B7EB19E}" type="presOf" srcId="{DB16EC82-D0A7-2747-A3B2-3FF8DF82519A}" destId="{CD348D55-ACB3-D64B-B106-D2F2013134A1}" srcOrd="0" destOrd="1" presId="urn:microsoft.com/office/officeart/2005/8/layout/process1"/>
    <dgm:cxn modelId="{6FC2B3FC-6570-7F47-99E4-85ABD8BEA61B}" type="presOf" srcId="{42E93654-5194-F047-9345-E0B712274764}" destId="{E5960BC8-4305-9549-A541-02EB5586953E}" srcOrd="0" destOrd="0" presId="urn:microsoft.com/office/officeart/2005/8/layout/process1"/>
    <dgm:cxn modelId="{1F1125FF-8193-A245-832D-656919367AD5}" type="presOf" srcId="{AC88BC36-CB4D-724D-8664-239CC19188A7}" destId="{22EC7014-EF4A-6748-B377-DDB59F636C62}" srcOrd="1" destOrd="0" presId="urn:microsoft.com/office/officeart/2005/8/layout/process1"/>
    <dgm:cxn modelId="{BDF1A7F1-E5FF-B541-BBFF-99D33545CC2D}" type="presParOf" srcId="{8DE41C75-7A72-E343-A10F-3B011BA018EA}" destId="{30E105C4-DDA9-DD41-B379-8EE0973EBC05}" srcOrd="0" destOrd="0" presId="urn:microsoft.com/office/officeart/2005/8/layout/process1"/>
    <dgm:cxn modelId="{3253D288-A6C7-4144-8480-FDF9360690AA}" type="presParOf" srcId="{8DE41C75-7A72-E343-A10F-3B011BA018EA}" destId="{96C9638A-5962-A14A-B65E-6D7D89FD4F01}" srcOrd="1" destOrd="0" presId="urn:microsoft.com/office/officeart/2005/8/layout/process1"/>
    <dgm:cxn modelId="{BF7306D7-2E03-D240-BED3-75EE80A9BA2E}" type="presParOf" srcId="{96C9638A-5962-A14A-B65E-6D7D89FD4F01}" destId="{19164DEB-E780-2140-9042-AB0AC92DC867}" srcOrd="0" destOrd="0" presId="urn:microsoft.com/office/officeart/2005/8/layout/process1"/>
    <dgm:cxn modelId="{A7C7F980-4DFA-D94D-BA77-08B247869BCA}" type="presParOf" srcId="{8DE41C75-7A72-E343-A10F-3B011BA018EA}" destId="{9818C0C6-7D3E-164D-BA66-2EDB5DDB7D95}" srcOrd="2" destOrd="0" presId="urn:microsoft.com/office/officeart/2005/8/layout/process1"/>
    <dgm:cxn modelId="{B07353BE-C59E-F44D-A2F3-7F0E4E1738D6}" type="presParOf" srcId="{8DE41C75-7A72-E343-A10F-3B011BA018EA}" destId="{C5B79658-0E62-524F-BDBF-21E399997B06}" srcOrd="3" destOrd="0" presId="urn:microsoft.com/office/officeart/2005/8/layout/process1"/>
    <dgm:cxn modelId="{F7CEA717-843A-2042-A404-53882197B6BB}" type="presParOf" srcId="{C5B79658-0E62-524F-BDBF-21E399997B06}" destId="{22EC7014-EF4A-6748-B377-DDB59F636C62}" srcOrd="0" destOrd="0" presId="urn:microsoft.com/office/officeart/2005/8/layout/process1"/>
    <dgm:cxn modelId="{1A862F5F-FC7B-2141-AB51-818FEFC6EF2C}" type="presParOf" srcId="{8DE41C75-7A72-E343-A10F-3B011BA018EA}" destId="{CD348D55-ACB3-D64B-B106-D2F2013134A1}" srcOrd="4" destOrd="0" presId="urn:microsoft.com/office/officeart/2005/8/layout/process1"/>
    <dgm:cxn modelId="{032059F2-7F33-014C-B7CF-FE6BB7E5B637}" type="presParOf" srcId="{8DE41C75-7A72-E343-A10F-3B011BA018EA}" destId="{E5960BC8-4305-9549-A541-02EB5586953E}" srcOrd="5" destOrd="0" presId="urn:microsoft.com/office/officeart/2005/8/layout/process1"/>
    <dgm:cxn modelId="{55B7B572-F416-6B49-8662-EC8119E1BB31}" type="presParOf" srcId="{E5960BC8-4305-9549-A541-02EB5586953E}" destId="{DDA3B4FE-55A9-0347-ABF9-7F4A40C8F536}" srcOrd="0" destOrd="0" presId="urn:microsoft.com/office/officeart/2005/8/layout/process1"/>
    <dgm:cxn modelId="{E1FDFEBA-D735-B84E-B066-61E466FCF00D}" type="presParOf" srcId="{8DE41C75-7A72-E343-A10F-3B011BA018EA}" destId="{C00FC2BE-8ED9-DE42-A3CB-A4580ACF9771}" srcOrd="6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E105C4-DDA9-DD41-B379-8EE0973EBC05}">
      <dsp:nvSpPr>
        <dsp:cNvPr id="0" name=""/>
        <dsp:cNvSpPr/>
      </dsp:nvSpPr>
      <dsp:spPr>
        <a:xfrm>
          <a:off x="4621" y="1115818"/>
          <a:ext cx="2020453" cy="2119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Analyse/Collecte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400" kern="1200"/>
            <a:t>Contexte/besoin</a:t>
          </a:r>
        </a:p>
      </dsp:txBody>
      <dsp:txXfrm>
        <a:off x="63798" y="1174995"/>
        <a:ext cx="1902099" cy="2001346"/>
      </dsp:txXfrm>
    </dsp:sp>
    <dsp:sp modelId="{96C9638A-5962-A14A-B65E-6D7D89FD4F01}">
      <dsp:nvSpPr>
        <dsp:cNvPr id="0" name=""/>
        <dsp:cNvSpPr/>
      </dsp:nvSpPr>
      <dsp:spPr>
        <a:xfrm>
          <a:off x="2227119" y="1925132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/>
        </a:p>
      </dsp:txBody>
      <dsp:txXfrm>
        <a:off x="2227119" y="2025346"/>
        <a:ext cx="299835" cy="300644"/>
      </dsp:txXfrm>
    </dsp:sp>
    <dsp:sp modelId="{9818C0C6-7D3E-164D-BA66-2EDB5DDB7D95}">
      <dsp:nvSpPr>
        <dsp:cNvPr id="0" name=""/>
        <dsp:cNvSpPr/>
      </dsp:nvSpPr>
      <dsp:spPr>
        <a:xfrm>
          <a:off x="2833255" y="1115818"/>
          <a:ext cx="2020453" cy="2119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/>
            <a:t>Dictionnaire de données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400" kern="1200"/>
            <a:t>Quelles données ?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400" kern="1200"/>
            <a:t>Quel type, taille, contraintes ?</a:t>
          </a:r>
        </a:p>
      </dsp:txBody>
      <dsp:txXfrm>
        <a:off x="2892432" y="1174995"/>
        <a:ext cx="1902099" cy="2001346"/>
      </dsp:txXfrm>
    </dsp:sp>
    <dsp:sp modelId="{C5B79658-0E62-524F-BDBF-21E399997B06}">
      <dsp:nvSpPr>
        <dsp:cNvPr id="0" name=""/>
        <dsp:cNvSpPr/>
      </dsp:nvSpPr>
      <dsp:spPr>
        <a:xfrm>
          <a:off x="5055754" y="1925132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/>
        </a:p>
      </dsp:txBody>
      <dsp:txXfrm>
        <a:off x="5055754" y="2025346"/>
        <a:ext cx="299835" cy="300644"/>
      </dsp:txXfrm>
    </dsp:sp>
    <dsp:sp modelId="{CD348D55-ACB3-D64B-B106-D2F2013134A1}">
      <dsp:nvSpPr>
        <dsp:cNvPr id="0" name=""/>
        <dsp:cNvSpPr/>
      </dsp:nvSpPr>
      <dsp:spPr>
        <a:xfrm>
          <a:off x="5661890" y="1115818"/>
          <a:ext cx="2020453" cy="2119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/>
            <a:t>Dépendances fonctionnelles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400" kern="1200"/>
            <a:t>Groupement des données</a:t>
          </a:r>
        </a:p>
      </dsp:txBody>
      <dsp:txXfrm>
        <a:off x="5721067" y="1174995"/>
        <a:ext cx="1902099" cy="2001346"/>
      </dsp:txXfrm>
    </dsp:sp>
    <dsp:sp modelId="{E5960BC8-4305-9549-A541-02EB5586953E}">
      <dsp:nvSpPr>
        <dsp:cNvPr id="0" name=""/>
        <dsp:cNvSpPr/>
      </dsp:nvSpPr>
      <dsp:spPr>
        <a:xfrm>
          <a:off x="7884389" y="1925132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/>
        </a:p>
      </dsp:txBody>
      <dsp:txXfrm>
        <a:off x="7884389" y="2025346"/>
        <a:ext cx="299835" cy="300644"/>
      </dsp:txXfrm>
    </dsp:sp>
    <dsp:sp modelId="{C00FC2BE-8ED9-DE42-A3CB-A4580ACF9771}">
      <dsp:nvSpPr>
        <dsp:cNvPr id="0" name=""/>
        <dsp:cNvSpPr/>
      </dsp:nvSpPr>
      <dsp:spPr>
        <a:xfrm>
          <a:off x="8490525" y="1115818"/>
          <a:ext cx="2020453" cy="2119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/>
            <a:t>Création des entités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400" kern="1200"/>
            <a:t>A partir des groupements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400" kern="1200"/>
            <a:t>données (DD) -&gt; attributs/propriétés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400" kern="1200"/>
            <a:t>création d'un identifiant (id) unique</a:t>
          </a:r>
        </a:p>
      </dsp:txBody>
      <dsp:txXfrm>
        <a:off x="8549702" y="1174995"/>
        <a:ext cx="1902099" cy="20013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22A94-0AA1-9B48-AAF5-75E457385752}" type="datetimeFigureOut">
              <a:rPr lang="fr-FR" smtClean="0"/>
              <a:t>12/02/2018</a:t>
            </a:fld>
            <a:endParaRPr 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8E062-D319-294D-99F3-9801132B961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7339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8E062-D319-294D-99F3-9801132B9615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28426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8E062-D319-294D-99F3-9801132B9615}" type="slidenum">
              <a:rPr lang="fr-FR" smtClean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8688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8E062-D319-294D-99F3-9801132B9615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4578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8E062-D319-294D-99F3-9801132B9615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0267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8E062-D319-294D-99F3-9801132B9615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07473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8E062-D319-294D-99F3-9801132B961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41454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8E062-D319-294D-99F3-9801132B961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66475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8E062-D319-294D-99F3-9801132B961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600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8E062-D319-294D-99F3-9801132B961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39047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8E062-D319-294D-99F3-9801132B9615}" type="slidenum">
              <a:rPr lang="fr-FR" smtClean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5823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8FA1E6-4BA3-E844-B225-A6BBC3A32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5D56A80-574D-704A-A8BE-E331F0257E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A0617F-4E21-B74D-BCEC-DD95CCE52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E331-F926-3F4F-BBDB-0F5D6E094886}" type="datetimeFigureOut">
              <a:rPr lang="fr-FR" smtClean="0"/>
              <a:t>12/02/2018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B93FF6-9C85-F241-8682-E44B95ADE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73F132-8D40-5B40-B1B0-1C8C511D3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AF2E3-019C-7640-ACFC-5962FEE8768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5572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0A6B18-6A50-374F-80C3-439757C41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7328073-2FAD-1A44-8243-CDDE583844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CCB0C5-8B7C-2E4F-B183-C39962DF6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E331-F926-3F4F-BBDB-0F5D6E094886}" type="datetimeFigureOut">
              <a:rPr lang="fr-FR" smtClean="0"/>
              <a:t>12/02/2018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DC6221-42CB-1849-8D2B-314A99F37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1B8F5D-7A5C-7C43-BB3E-80855733D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AF2E3-019C-7640-ACFC-5962FEE8768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860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CCE19F1-7358-664F-9DFF-1AD7596F14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C9AA4C2-126B-ED48-B603-1F36F82E4E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EDB99E-63F1-C045-B795-325942121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E331-F926-3F4F-BBDB-0F5D6E094886}" type="datetimeFigureOut">
              <a:rPr lang="fr-FR" smtClean="0"/>
              <a:t>12/02/2018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53DDC6-9E08-AA4F-894A-4529C21A4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2C2C16-AC51-A549-95BE-5BE28A4E3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AF2E3-019C-7640-ACFC-5962FEE8768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2584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BB797C-3D92-3B47-81D8-161C82B54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AB86A2-379A-7145-9C86-6B2475FB6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0E99A4-6D7B-A644-B980-4F49158A1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E331-F926-3F4F-BBDB-0F5D6E094886}" type="datetimeFigureOut">
              <a:rPr lang="fr-FR" smtClean="0"/>
              <a:t>12/02/2018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FC2325-8065-5140-A1CD-9BE2AC1F4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8D13C0-FB9B-7743-A605-F267273DB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AF2E3-019C-7640-ACFC-5962FEE8768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8775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DB09DD-EDEC-F840-818D-30B890951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66B7FB-C98D-7D4E-9281-359D47C67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5C0EA3-ABCD-DA44-B814-942E5873C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E331-F926-3F4F-BBDB-0F5D6E094886}" type="datetimeFigureOut">
              <a:rPr lang="fr-FR" smtClean="0"/>
              <a:t>12/02/2018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037A88-04C4-C445-8E76-76EFCF088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DDF518-22BA-724B-9D0A-001F83042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AF2E3-019C-7640-ACFC-5962FEE8768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29220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8F7E69-D802-EF40-B252-FBDCC87BD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262945-664D-CF44-841C-E8A8666915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24BBCA3-9EFC-AF4D-9F34-B9A19154F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6BDE6C-B57A-5C41-ACBA-62F51EF15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E331-F926-3F4F-BBDB-0F5D6E094886}" type="datetimeFigureOut">
              <a:rPr lang="fr-FR" smtClean="0"/>
              <a:t>12/02/2018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0B4FB7-5516-6640-B284-A00F47BA7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E2D469B-F50B-2041-AF32-0B79EE462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AF2E3-019C-7640-ACFC-5962FEE8768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776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694EE8-0996-3A40-83F4-DD8EC4A36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6DCEB96-BA7B-D648-9D55-6C67FC901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D854B3C-5F71-1543-846F-0F47252BC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0E175F5-01B7-A44C-B7E0-AC8676AB24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90367CD-4CD1-C34D-8988-3C315870B0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9063647-4400-D645-A94B-FE18F6207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E331-F926-3F4F-BBDB-0F5D6E094886}" type="datetimeFigureOut">
              <a:rPr lang="fr-FR" smtClean="0"/>
              <a:t>12/02/2018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52F26AB-8DE8-E042-8E0E-C916CF300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54779B3-E394-EC44-A538-060AF9810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AF2E3-019C-7640-ACFC-5962FEE8768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0985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8FC12B-4533-964C-BFE8-BB13279A8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E1AE3EE-D4F4-634B-9704-3806589C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E331-F926-3F4F-BBDB-0F5D6E094886}" type="datetimeFigureOut">
              <a:rPr lang="fr-FR" smtClean="0"/>
              <a:t>12/02/2018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ABCC12D-3AD7-AF43-BFCA-7A8724746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3B36B17-13EF-F246-9085-2F6174B61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AF2E3-019C-7640-ACFC-5962FEE8768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7020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BE5894A-2539-8B40-960E-1D8892372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E331-F926-3F4F-BBDB-0F5D6E094886}" type="datetimeFigureOut">
              <a:rPr lang="fr-FR" smtClean="0"/>
              <a:t>12/02/2018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23A6695-C1BD-D341-BA28-80F04C7A4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C04B6AB-8B99-6D4A-8429-74436C86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AF2E3-019C-7640-ACFC-5962FEE8768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6791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0B7E4B-EF81-0941-853F-CFEF9BC9C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2A5C69-7346-DA40-A8EC-879A4D1C2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7BEF651-6890-E848-BD7E-7EF9347BAC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A72D579-08C0-6B45-B720-A7A67EFE2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E331-F926-3F4F-BBDB-0F5D6E094886}" type="datetimeFigureOut">
              <a:rPr lang="fr-FR" smtClean="0"/>
              <a:t>12/02/2018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FD9675-26FB-AA4B-AEBA-2F904A93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E97054F-420A-5844-9264-91C995AE7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AF2E3-019C-7640-ACFC-5962FEE8768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17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D4A49F-239A-FA40-A48A-7291196C6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e l’image 2">
            <a:extLst>
              <a:ext uri="{FF2B5EF4-FFF2-40B4-BE49-F238E27FC236}">
                <a16:creationId xmlns:a16="http://schemas.microsoft.com/office/drawing/2014/main" id="{5D6A916A-CED8-D644-B9E8-81F966D83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BA9196F-F0E2-DE4E-8033-6B28DA6993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157CF9-D022-3746-A183-D344EACA2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E331-F926-3F4F-BBDB-0F5D6E094886}" type="datetimeFigureOut">
              <a:rPr lang="fr-FR" smtClean="0"/>
              <a:t>12/02/2018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E0562A4-2E3E-4844-8681-EE06CF246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577E72-82B4-B841-A4AA-33B51B87C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AF2E3-019C-7640-ACFC-5962FEE8768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370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1AB4D8B-57EA-0B4F-A1C1-25A86C837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FD50DD-D068-EC44-AFDA-B2915C81B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E9E3B0-C05F-414C-8399-3DF15CCD72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1E331-F926-3F4F-BBDB-0F5D6E094886}" type="datetimeFigureOut">
              <a:rPr lang="fr-FR" smtClean="0"/>
              <a:t>12/02/2018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B4AFF-C2C2-F441-924D-AF58302173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0ACCA9-CAE0-6640-A90D-9E024DE887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AF2E3-019C-7640-ACFC-5962FEE8768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4582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E36AD0-289B-DF41-A758-534E2D61A5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Merise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92B36A4-5076-9046-9FEA-EB6525F6CE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Une méthode d’analyse d’un système d’informations</a:t>
            </a:r>
          </a:p>
        </p:txBody>
      </p:sp>
    </p:spTree>
    <p:extLst>
      <p:ext uri="{BB962C8B-B14F-4D97-AF65-F5344CB8AC3E}">
        <p14:creationId xmlns:p14="http://schemas.microsoft.com/office/powerpoint/2010/main" val="4183301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24E330-FB89-FC41-B201-6B3588868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Retour sur l ’application Gestion des stages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0F169A-746E-AF48-8BC0-68D762C46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Contexte/Besoin</a:t>
            </a:r>
          </a:p>
          <a:p>
            <a:pPr lvl="1"/>
            <a:r>
              <a:rPr lang="fr-FR" dirty="0"/>
              <a:t>Point de vue de l’auditeur</a:t>
            </a:r>
          </a:p>
          <a:p>
            <a:pPr lvl="2"/>
            <a:r>
              <a:rPr lang="fr-FR" dirty="0"/>
              <a:t>Doit avoir un stage (partie intégrante de la formation)</a:t>
            </a:r>
          </a:p>
          <a:p>
            <a:pPr lvl="2"/>
            <a:r>
              <a:rPr lang="fr-FR" dirty="0"/>
              <a:t>Ne peut faire son stage que dans une entreprise</a:t>
            </a:r>
          </a:p>
          <a:p>
            <a:pPr lvl="2"/>
            <a:r>
              <a:rPr lang="fr-FR" dirty="0"/>
              <a:t>Est suivi par un tuteur universitaire et un maitre de stage</a:t>
            </a:r>
          </a:p>
          <a:p>
            <a:pPr lvl="2"/>
            <a:r>
              <a:rPr lang="fr-FR" dirty="0"/>
              <a:t>Peut avoir plusieurs missions</a:t>
            </a:r>
          </a:p>
          <a:p>
            <a:pPr lvl="1"/>
            <a:r>
              <a:rPr lang="fr-FR" dirty="0"/>
              <a:t>Point de vue de l’entreprise</a:t>
            </a:r>
          </a:p>
          <a:p>
            <a:pPr lvl="2"/>
            <a:r>
              <a:rPr lang="fr-FR" dirty="0"/>
              <a:t>Peut accueillir plusieurs auditeurs</a:t>
            </a:r>
          </a:p>
          <a:p>
            <a:pPr lvl="1"/>
            <a:r>
              <a:rPr lang="fr-FR" dirty="0"/>
              <a:t>Point de vue du tuteur universitaire</a:t>
            </a:r>
          </a:p>
          <a:p>
            <a:pPr lvl="2"/>
            <a:r>
              <a:rPr lang="fr-FR" dirty="0"/>
              <a:t>Peut suivre plusieurs auditeurs</a:t>
            </a:r>
          </a:p>
          <a:p>
            <a:pPr lvl="1"/>
            <a:r>
              <a:rPr lang="fr-FR" dirty="0"/>
              <a:t>Général</a:t>
            </a:r>
          </a:p>
          <a:p>
            <a:pPr lvl="2"/>
            <a:r>
              <a:rPr lang="fr-FR" dirty="0"/>
              <a:t>Il faut pouvoir adresser des courriers à l’entreprise et à l’auditeur et joindre l’ensemble des parties par courriel</a:t>
            </a:r>
          </a:p>
        </p:txBody>
      </p:sp>
    </p:spTree>
    <p:extLst>
      <p:ext uri="{BB962C8B-B14F-4D97-AF65-F5344CB8AC3E}">
        <p14:creationId xmlns:p14="http://schemas.microsoft.com/office/powerpoint/2010/main" val="1270280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020902-786C-F548-9615-80E8B9EC0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quoi sert Merise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F7DDB8-A4C2-BF45-8A53-30D15A621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Exprimer un système d’informations de façon formelle (pas d’ambiguïtés, on ne retient que le strict nécessaire) du point de vue des données, de leur traitement et de l’organisation des tâches. </a:t>
            </a:r>
          </a:p>
          <a:p>
            <a:r>
              <a:rPr lang="fr-FR" dirty="0"/>
              <a:t>Concrètement : </a:t>
            </a:r>
          </a:p>
          <a:p>
            <a:pPr lvl="1"/>
            <a:r>
              <a:rPr lang="fr-FR" dirty="0"/>
              <a:t>En ce qui concerne les </a:t>
            </a:r>
            <a:r>
              <a:rPr lang="fr-FR" b="1" dirty="0"/>
              <a:t>données</a:t>
            </a:r>
            <a:r>
              <a:rPr lang="fr-FR" dirty="0"/>
              <a:t> : identifier le nombre et la nature des tables ainsi que les relations entre ces tables, afin que l'ensemble soit le plus efficace et évolutif possible,</a:t>
            </a:r>
          </a:p>
          <a:p>
            <a:pPr lvl="1"/>
            <a:r>
              <a:rPr lang="fr-FR" dirty="0"/>
              <a:t>Pour les </a:t>
            </a:r>
            <a:r>
              <a:rPr lang="fr-FR" b="1" dirty="0"/>
              <a:t>traitements</a:t>
            </a:r>
            <a:r>
              <a:rPr lang="fr-FR" dirty="0"/>
              <a:t> : identifier les fonctionnalités selon une approche "top / down" ("du général au particulier"), leur découpage et leur enchaînement.</a:t>
            </a:r>
          </a:p>
          <a:p>
            <a:r>
              <a:rPr lang="fr-FR" dirty="0"/>
              <a:t>En somme, Merise est un travail d'</a:t>
            </a:r>
            <a:r>
              <a:rPr lang="fr-FR" b="1" dirty="0"/>
              <a:t>anticipation</a:t>
            </a:r>
            <a:r>
              <a:rPr lang="fr-FR" dirty="0"/>
              <a:t> : préparer les projets informatiques et chiffrer (en coût, en temps et en énergie) ces projets, quelle que soit leur échelle.</a:t>
            </a:r>
          </a:p>
        </p:txBody>
      </p:sp>
    </p:spTree>
    <p:extLst>
      <p:ext uri="{BB962C8B-B14F-4D97-AF65-F5344CB8AC3E}">
        <p14:creationId xmlns:p14="http://schemas.microsoft.com/office/powerpoint/2010/main" val="464367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47B154-C22D-8D42-ADA8-1BAD86E75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Formalisme de modélisation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122AB66B-6978-AE4B-9A5F-6DDE688DAC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341" y="1825625"/>
            <a:ext cx="6775317" cy="4351338"/>
          </a:xfrm>
        </p:spPr>
      </p:pic>
    </p:spTree>
    <p:extLst>
      <p:ext uri="{BB962C8B-B14F-4D97-AF65-F5344CB8AC3E}">
        <p14:creationId xmlns:p14="http://schemas.microsoft.com/office/powerpoint/2010/main" val="3927403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0861B4-9FF8-7745-80CA-C90CE94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Dictionnaire de données 1/2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23BF64-ECD9-E54B-950C-F874CF5CC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Étape indispensable</a:t>
            </a:r>
          </a:p>
          <a:p>
            <a:r>
              <a:rPr lang="fr-FR" dirty="0"/>
              <a:t>Recense l′ensemble des données élémentaires se rapportant strictement au domaine étudié</a:t>
            </a:r>
          </a:p>
          <a:p>
            <a:r>
              <a:rPr lang="fr-FR" dirty="0"/>
              <a:t>Obtenu en déduisant des documents en notre possession et des entretiens les informations strictement indispensables à la gestion du domaine d′activité à informatiser</a:t>
            </a:r>
          </a:p>
          <a:p>
            <a:r>
              <a:rPr lang="fr-FR" dirty="0"/>
              <a:t>Exemple « Gestion des stages » : les noms, prénoms, adresse de l’ auditeur, les différents types de missions, etc.</a:t>
            </a:r>
          </a:p>
        </p:txBody>
      </p:sp>
    </p:spTree>
    <p:extLst>
      <p:ext uri="{BB962C8B-B14F-4D97-AF65-F5344CB8AC3E}">
        <p14:creationId xmlns:p14="http://schemas.microsoft.com/office/powerpoint/2010/main" val="29848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8E8FD2-8536-4E44-BB90-04731BED6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Dictionnaire de données</a:t>
            </a:r>
            <a:r>
              <a:rPr lang="fr-FR" baseline="0" dirty="0"/>
              <a:t> 2/2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6FA927-1564-5D49-9EE0-176B2AE6C9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9558865" cy="2888722"/>
          </a:xfrm>
        </p:spPr>
        <p:txBody>
          <a:bodyPr>
            <a:normAutofit lnSpcReduction="10000"/>
          </a:bodyPr>
          <a:lstStyle/>
          <a:p>
            <a:r>
              <a:rPr lang="fr-FR" dirty="0"/>
              <a:t>Formalisme « minimaliste »</a:t>
            </a:r>
          </a:p>
          <a:p>
            <a:pPr lvl="1"/>
            <a:r>
              <a:rPr lang="fr-FR" dirty="0"/>
              <a:t>Données élémentaires/atomiques -&gt; attributs ou propriétés</a:t>
            </a:r>
          </a:p>
          <a:p>
            <a:pPr lvl="1"/>
            <a:r>
              <a:rPr lang="fr-FR" dirty="0"/>
              <a:t>Nommage de l′attribut (éviter les doublons)</a:t>
            </a:r>
          </a:p>
          <a:p>
            <a:pPr lvl="1"/>
            <a:r>
              <a:rPr lang="fr-FR" dirty="0"/>
              <a:t>Description précise de l′attribut et de son rôle</a:t>
            </a:r>
          </a:p>
          <a:p>
            <a:pPr lvl="1"/>
            <a:r>
              <a:rPr lang="fr-FR" dirty="0"/>
              <a:t>Type de donnée de l′attribut : entier, réel, texte, date...</a:t>
            </a:r>
          </a:p>
          <a:p>
            <a:pPr lvl="1"/>
            <a:r>
              <a:rPr lang="fr-FR" dirty="0"/>
              <a:t>Taille/longueur</a:t>
            </a:r>
          </a:p>
          <a:p>
            <a:pPr lvl="1"/>
            <a:r>
              <a:rPr lang="fr-FR" dirty="0"/>
              <a:t>Contraintes sur les valeurs possibles de l′attribut (vide, auto-incrémenté..)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046D46DE-53A7-DE40-A696-A2A030395FB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24993246"/>
              </p:ext>
            </p:extLst>
          </p:nvPr>
        </p:nvGraphicFramePr>
        <p:xfrm>
          <a:off x="1439333" y="4849284"/>
          <a:ext cx="8957732" cy="870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311">
                  <a:extLst>
                    <a:ext uri="{9D8B030D-6E8A-4147-A177-3AD203B41FA5}">
                      <a16:colId xmlns:a16="http://schemas.microsoft.com/office/drawing/2014/main" val="2173877006"/>
                    </a:ext>
                  </a:extLst>
                </a:gridCol>
                <a:gridCol w="1028556">
                  <a:extLst>
                    <a:ext uri="{9D8B030D-6E8A-4147-A177-3AD203B41FA5}">
                      <a16:colId xmlns:a16="http://schemas.microsoft.com/office/drawing/2014/main" val="3368924806"/>
                    </a:ext>
                  </a:extLst>
                </a:gridCol>
                <a:gridCol w="2686944">
                  <a:extLst>
                    <a:ext uri="{9D8B030D-6E8A-4147-A177-3AD203B41FA5}">
                      <a16:colId xmlns:a16="http://schemas.microsoft.com/office/drawing/2014/main" val="1258565733"/>
                    </a:ext>
                  </a:extLst>
                </a:gridCol>
                <a:gridCol w="1921926">
                  <a:extLst>
                    <a:ext uri="{9D8B030D-6E8A-4147-A177-3AD203B41FA5}">
                      <a16:colId xmlns:a16="http://schemas.microsoft.com/office/drawing/2014/main" val="33840336"/>
                    </a:ext>
                  </a:extLst>
                </a:gridCol>
                <a:gridCol w="1774995">
                  <a:extLst>
                    <a:ext uri="{9D8B030D-6E8A-4147-A177-3AD203B41FA5}">
                      <a16:colId xmlns:a16="http://schemas.microsoft.com/office/drawing/2014/main" val="192547251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longueur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contrainte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6299311"/>
                  </a:ext>
                </a:extLst>
              </a:tr>
              <a:tr h="5047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/>
                        <a:t>auditeur_nom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/>
                        <a:t>texte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Nom de auditeur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/>
                        <a:t>255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Non vide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8393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190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05F70F63-6F10-564E-B3E4-40ACA53BA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Entité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A4488C5-47AF-EA46-A496-622A08161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entités proviennent des dépendances fonctionnelles (pour connaître le prénom d’un auditeur, je dois connaître son nom, etc.)</a:t>
            </a:r>
          </a:p>
          <a:p>
            <a:r>
              <a:rPr lang="fr-FR" dirty="0"/>
              <a:t>Naturellement, elles sont un ensemble cohérent d’attributs liés à un même objet (l’auditeur /l’entreprise/etc.)</a:t>
            </a:r>
          </a:p>
          <a:p>
            <a:r>
              <a:rPr lang="fr-FR" dirty="0"/>
              <a:t>Les entité peuvent être reliées fonctionnellement : un auditeur effectue son stage dans une entreprise, un enseignants suit des auditeurs, etc.</a:t>
            </a:r>
          </a:p>
        </p:txBody>
      </p:sp>
    </p:spTree>
    <p:extLst>
      <p:ext uri="{BB962C8B-B14F-4D97-AF65-F5344CB8AC3E}">
        <p14:creationId xmlns:p14="http://schemas.microsoft.com/office/powerpoint/2010/main" val="284120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643E2B-D218-874D-8425-E2EBF5F6C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</a:t>
            </a:r>
            <a:r>
              <a:rPr lang="fr-FR" baseline="0" dirty="0"/>
              <a:t> identifiant pour chaque entité</a:t>
            </a: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A92669D-9B33-C24F-A647-0CB5D9FAC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Chaque enregistrement doit être unique (pas de doublons)</a:t>
            </a:r>
          </a:p>
          <a:p>
            <a:r>
              <a:rPr lang="fr-FR" dirty="0"/>
              <a:t>Le nom ne peut servir d’identifiant (plusieurs personnes portent le même nom)</a:t>
            </a:r>
          </a:p>
          <a:p>
            <a:r>
              <a:rPr lang="fr-FR" dirty="0"/>
              <a:t>L’identifiant est un code artificiellement ajouté à l’entité -&gt; pour l’entité auditeur, on aura </a:t>
            </a:r>
            <a:r>
              <a:rPr lang="fr-FR" dirty="0" err="1"/>
              <a:t>auditeur_id</a:t>
            </a:r>
            <a:endParaRPr lang="fr-FR" dirty="0"/>
          </a:p>
          <a:p>
            <a:r>
              <a:rPr lang="fr-FR" dirty="0"/>
              <a:t>C’est en général un nombre entier</a:t>
            </a:r>
          </a:p>
          <a:p>
            <a:r>
              <a:rPr lang="fr-FR" dirty="0"/>
              <a:t>Ce nombre sert de clé primaire (rangement des données dans l’entité)</a:t>
            </a:r>
          </a:p>
          <a:p>
            <a:r>
              <a:rPr lang="fr-FR" dirty="0"/>
              <a:t>Il présente la contrainte d’être auto-incrémenté.</a:t>
            </a:r>
          </a:p>
        </p:txBody>
      </p:sp>
    </p:spTree>
    <p:extLst>
      <p:ext uri="{BB962C8B-B14F-4D97-AF65-F5344CB8AC3E}">
        <p14:creationId xmlns:p14="http://schemas.microsoft.com/office/powerpoint/2010/main" val="3689844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AFEBC2-5777-824C-9232-729BDF4DF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Résumé de la démarche Merise Phase 1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F155241B-DC53-E84B-9E53-105E8CC7ED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932020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01212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055C59-FF73-9847-BA70-5DA32A796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Entités et associations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BC8E3F-0829-4848-A280-FD5F256B0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Liaison entre deux entités qui a une signification propre au système d’information</a:t>
            </a:r>
          </a:p>
          <a:p>
            <a:r>
              <a:rPr lang="fr-FR" dirty="0"/>
              <a:t>Traduit une partie des règles de gestion qui n’ont pas été satisfaites par la simple définition des entités</a:t>
            </a:r>
          </a:p>
          <a:p>
            <a:r>
              <a:rPr lang="fr-FR" dirty="0"/>
              <a:t>Certaines associations peuvent être porteuses de propriété</a:t>
            </a:r>
          </a:p>
          <a:p>
            <a:r>
              <a:rPr lang="fr-FR" dirty="0"/>
              <a:t>C’est le fondement même de la méthode Merise (méthode entité-associations)</a:t>
            </a:r>
          </a:p>
          <a:p>
            <a:r>
              <a:rPr lang="fr-FR" dirty="0"/>
              <a:t>Représenté sur un même diagramme, l’ensemble des entités et associations forme le Modèle Conceptuel de Données (MCD)</a:t>
            </a:r>
          </a:p>
        </p:txBody>
      </p:sp>
    </p:spTree>
    <p:extLst>
      <p:ext uri="{BB962C8B-B14F-4D97-AF65-F5344CB8AC3E}">
        <p14:creationId xmlns:p14="http://schemas.microsoft.com/office/powerpoint/2010/main" val="18308181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541</Words>
  <Application>Microsoft Macintosh PowerPoint</Application>
  <PresentationFormat>Grand écran</PresentationFormat>
  <Paragraphs>84</Paragraphs>
  <Slides>10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Merise</vt:lpstr>
      <vt:lpstr>A quoi sert Merise ?</vt:lpstr>
      <vt:lpstr>Formalisme de modélisation</vt:lpstr>
      <vt:lpstr>Dictionnaire de données 1/2</vt:lpstr>
      <vt:lpstr>Dictionnaire de données 2/2</vt:lpstr>
      <vt:lpstr>Entité</vt:lpstr>
      <vt:lpstr>Un identifiant pour chaque entité</vt:lpstr>
      <vt:lpstr>Résumé de la démarche Merise Phase 1</vt:lpstr>
      <vt:lpstr>Entités et associations</vt:lpstr>
      <vt:lpstr>Retour sur l ’application Gestion des stages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Merise</dc:title>
  <dc:creator>TB</dc:creator>
  <cp:lastModifiedBy>TB</cp:lastModifiedBy>
  <cp:revision>19</cp:revision>
  <dcterms:created xsi:type="dcterms:W3CDTF">2018-02-11T10:52:21Z</dcterms:created>
  <dcterms:modified xsi:type="dcterms:W3CDTF">2018-02-12T22:00:02Z</dcterms:modified>
</cp:coreProperties>
</file>