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09"/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77" autoAdjust="0"/>
    <p:restoredTop sz="94660"/>
  </p:normalViewPr>
  <p:slideViewPr>
    <p:cSldViewPr snapToGrid="0">
      <p:cViewPr>
        <p:scale>
          <a:sx n="200" d="100"/>
          <a:sy n="200" d="100"/>
        </p:scale>
        <p:origin x="-1656" y="-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264AB-7156-3A3B-0DAA-054139D68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D0AADE-12B6-4EFE-9EAC-09B08757B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3BCDE4-6D8D-5BCC-F148-AEF32970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8C0389-67DF-BFE3-30F7-D2A4CE54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E8B34B-356E-9C21-1726-94077A76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70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EE7B6-2E36-1B36-CB43-C57F617B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8F4CA2-93C7-2EF3-4C1D-DFC24146E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97DB56-A3F1-D8A0-5DEC-CDC3857AC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6E814D-A9FD-B329-41A9-9C2632C8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A8D7BA-5ADE-3A9E-ED5E-3786D38B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3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E1F07E-0A44-A2BD-08DD-9884E7787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09CC06-DF10-DCF6-1210-556FE69A1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13120-ED80-1621-1201-50E2B1E6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73C46E-4582-80CB-2C58-D9657A496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C1A1FF-EB45-3F9A-5EB4-B041896A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40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3B0316-345E-7065-7521-55B306BA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1F870C-EF10-8ACE-C319-50E1FF33A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128117-0160-D27E-4070-4CD39931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CDC252-4179-5535-47D7-4ABB2454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42203-6F60-0FAF-0BBF-B3A5890C7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75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E64AF-43BB-9B90-654D-2ABB091C8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03D107-17D9-705E-BEE0-131F1C805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BF6E84-DF69-4DD7-7807-D1473ED8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F94683-57FC-FECE-B770-9B04E782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98A52A-D9A6-3F32-D306-CE38EC0FF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5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4ED30-0A65-1981-CE85-252624D7E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813B4C-9BB4-A8C4-C39C-67031D763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1EC0B8-DC76-5835-96F6-A8A9A7CA9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1D3790-5A82-5822-C892-CC6EFD06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51124E-0F51-276A-A7B7-7B074127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0E197F-B51F-E5D2-91C8-2CA6A477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3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D10CAC-1F33-E2F0-562B-08EEF77CC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0216E1-9E30-95BD-F684-2E21D513F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CBE936-0843-B18E-056C-E5E4E9DF9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AB333D-CFDA-5311-634E-D7053BC60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A9DCDA7-7136-E3BF-0DB6-179F07392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68E3056-6D0A-2EA1-2A20-BB36CCAB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36B066-E9F7-A8AE-D7EC-DA3C2F37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5A0316F-A8A5-8BA5-1519-A1BA048E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3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D16D8-0A9F-0214-D148-A7A0BDA5E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724634-FCA8-64B7-0D1D-7CE8BC34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6962EF-D498-5B5E-7787-21C1A683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83D186-EEFE-E1E7-3BAF-8CAC8A449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07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EB8296-ACC2-101B-1B7A-A0E86D4FC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899585-713C-26F0-552B-60240EDD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D721FD-1F6D-AA25-27C2-C95FB3A1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0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D95282-0A73-95A7-2058-7D944C86E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D03FF8-DF6C-D912-9495-FA2FA40DE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431457-2E96-2B91-6E5A-2560B0E7F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1A788F-0175-555D-1211-B3B1991C8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4EB333-3CD1-0718-CD6D-A5F2990B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0F85C3-11D0-19B6-1A0A-9EDE3172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93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370B88-F7CB-23CD-8EC3-4D2B15299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E7E8757-F99B-44B3-851B-8F6374071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2E21D3F-F2E0-615D-57DD-1231C0200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019556-FA35-4B3C-566E-B0CC0FE9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6AE436-2002-5C7C-73A3-23382EBC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0CE75B-335C-C009-C9E9-C154BC5B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12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EF29D14-E2AC-F4E7-509D-28B11EAE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58A2DF-6700-DB44-F36D-0CFD0D4AB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E47FEE-B286-5298-8DFC-AF461AB918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78C2-E675-4D94-AEB4-58BD893955F3}" type="datetimeFigureOut">
              <a:rPr lang="fr-FR" smtClean="0"/>
              <a:t>23/02/2023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F42D2C-EE1E-AA97-A01E-78EAB7147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A959DB-0DD3-7E46-BAD1-22A674BB7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622E7-6E8B-4300-B9BF-4E9005DC2A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86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7D2B3F1-C3E8-45BE-23FE-7B98EE20C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Wordpress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D8AE8507-2DCB-2B3A-57CE-E90EED6DB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Hiérarchie des </a:t>
            </a:r>
            <a:r>
              <a:rPr lang="fr-FR" dirty="0" err="1"/>
              <a:t>templates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286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5D10B-45C9-FF92-A360-9305495F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Aperçu 2 : Affichage des articles d’un auteur/id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7FF48F-6606-9B3C-7CC2-2A3F279A09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9653" y="1826736"/>
            <a:ext cx="8194878" cy="482926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E251500-2F51-7BD2-B677-B55C3E968B4D}"/>
              </a:ext>
            </a:extLst>
          </p:cNvPr>
          <p:cNvSpPr txBox="1"/>
          <p:nvPr/>
        </p:nvSpPr>
        <p:spPr>
          <a:xfrm>
            <a:off x="1591633" y="1363210"/>
            <a:ext cx="2026042" cy="2616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100" dirty="0"/>
              <a:t>Sur quelle page sommes-nous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24BBE4A-8C01-EAA8-3CF4-24FE529C5DF5}"/>
              </a:ext>
            </a:extLst>
          </p:cNvPr>
          <p:cNvSpPr txBox="1"/>
          <p:nvPr/>
        </p:nvSpPr>
        <p:spPr>
          <a:xfrm>
            <a:off x="4297570" y="1367602"/>
            <a:ext cx="1950827" cy="26161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100" dirty="0"/>
              <a:t>Quel </a:t>
            </a:r>
            <a:r>
              <a:rPr lang="fr-FR" sz="1100" dirty="0" err="1"/>
              <a:t>template</a:t>
            </a:r>
            <a:r>
              <a:rPr lang="fr-FR" sz="1100" dirty="0"/>
              <a:t> est disponible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4EF0E8F-8910-08EC-153F-13F5A0879C81}"/>
              </a:ext>
            </a:extLst>
          </p:cNvPr>
          <p:cNvSpPr txBox="1"/>
          <p:nvPr/>
        </p:nvSpPr>
        <p:spPr>
          <a:xfrm>
            <a:off x="10150407" y="4008375"/>
            <a:ext cx="1243176" cy="4308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Pas de thème sans </a:t>
            </a:r>
            <a:r>
              <a:rPr lang="fr-FR" sz="1100" b="1" dirty="0" err="1"/>
              <a:t>index.php</a:t>
            </a:r>
            <a:r>
              <a:rPr lang="fr-FR" sz="1100" b="1" dirty="0"/>
              <a:t> !!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E36646-05C9-74E1-D3FC-64C2BB9B98C5}"/>
              </a:ext>
            </a:extLst>
          </p:cNvPr>
          <p:cNvSpPr/>
          <p:nvPr/>
        </p:nvSpPr>
        <p:spPr>
          <a:xfrm>
            <a:off x="2281733" y="3726872"/>
            <a:ext cx="712519" cy="257299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198A94C6-8325-F328-0A96-5AC4311833D0}"/>
              </a:ext>
            </a:extLst>
          </p:cNvPr>
          <p:cNvCxnSpPr>
            <a:cxnSpLocks/>
          </p:cNvCxnSpPr>
          <p:nvPr/>
        </p:nvCxnSpPr>
        <p:spPr>
          <a:xfrm>
            <a:off x="2636414" y="1624820"/>
            <a:ext cx="0" cy="2102052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5897AA1-BEFE-9552-8411-D152D58CC9F5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2994252" y="3855522"/>
            <a:ext cx="2680174" cy="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3A3C1-B002-F613-D3FE-BF35F57DBEE4}"/>
              </a:ext>
            </a:extLst>
          </p:cNvPr>
          <p:cNvSpPr/>
          <p:nvPr/>
        </p:nvSpPr>
        <p:spPr>
          <a:xfrm>
            <a:off x="5674426" y="3726872"/>
            <a:ext cx="712519" cy="257299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55FE82-C3C6-16AE-7F72-B1D4395DA017}"/>
              </a:ext>
            </a:extLst>
          </p:cNvPr>
          <p:cNvSpPr/>
          <p:nvPr/>
        </p:nvSpPr>
        <p:spPr>
          <a:xfrm>
            <a:off x="6793478" y="3726871"/>
            <a:ext cx="712519" cy="257299"/>
          </a:xfrm>
          <a:prstGeom prst="rect">
            <a:avLst/>
          </a:prstGeom>
          <a:noFill/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358F15-C7F5-D25B-B996-C1BFC0679204}"/>
              </a:ext>
            </a:extLst>
          </p:cNvPr>
          <p:cNvSpPr/>
          <p:nvPr/>
        </p:nvSpPr>
        <p:spPr>
          <a:xfrm>
            <a:off x="8001565" y="4098345"/>
            <a:ext cx="712519" cy="257299"/>
          </a:xfrm>
          <a:prstGeom prst="rect">
            <a:avLst/>
          </a:prstGeom>
          <a:noFill/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19B197-3782-ABFD-46F9-B3F6BE5221AA}"/>
              </a:ext>
            </a:extLst>
          </p:cNvPr>
          <p:cNvSpPr/>
          <p:nvPr/>
        </p:nvSpPr>
        <p:spPr>
          <a:xfrm>
            <a:off x="9173141" y="4098346"/>
            <a:ext cx="712519" cy="257299"/>
          </a:xfrm>
          <a:prstGeom prst="rect">
            <a:avLst/>
          </a:prstGeom>
          <a:noFill/>
          <a:ln w="19050">
            <a:solidFill>
              <a:srgbClr val="FF09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  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D2E3AA26-FAC7-863F-FCE9-C8D9FA963A9B}"/>
              </a:ext>
            </a:extLst>
          </p:cNvPr>
          <p:cNvCxnSpPr>
            <a:stCxn id="13" idx="3"/>
            <a:endCxn id="19" idx="1"/>
          </p:cNvCxnSpPr>
          <p:nvPr/>
        </p:nvCxnSpPr>
        <p:spPr>
          <a:xfrm flipV="1">
            <a:off x="6386945" y="3855521"/>
            <a:ext cx="406533" cy="1"/>
          </a:xfrm>
          <a:prstGeom prst="straightConnector1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94E44DD0-A1B0-861C-4F91-DFFD752B0194}"/>
              </a:ext>
            </a:extLst>
          </p:cNvPr>
          <p:cNvCxnSpPr>
            <a:stCxn id="19" idx="3"/>
            <a:endCxn id="20" idx="1"/>
          </p:cNvCxnSpPr>
          <p:nvPr/>
        </p:nvCxnSpPr>
        <p:spPr>
          <a:xfrm>
            <a:off x="7505997" y="3855521"/>
            <a:ext cx="495568" cy="371474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8E644B89-9F8E-B7A9-6088-06627616279C}"/>
              </a:ext>
            </a:extLst>
          </p:cNvPr>
          <p:cNvCxnSpPr>
            <a:stCxn id="20" idx="3"/>
            <a:endCxn id="21" idx="1"/>
          </p:cNvCxnSpPr>
          <p:nvPr/>
        </p:nvCxnSpPr>
        <p:spPr>
          <a:xfrm flipV="1">
            <a:off x="8714084" y="4226994"/>
            <a:ext cx="445791" cy="1"/>
          </a:xfrm>
          <a:prstGeom prst="straightConnector1">
            <a:avLst/>
          </a:prstGeom>
          <a:ln w="19050">
            <a:solidFill>
              <a:srgbClr val="FF090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16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13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BA23A2-A306-9B0D-CC4F-B7A21590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Côté client – côté serveur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DE03AB-3BA0-1FE3-E52F-CAD038BE89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413091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EEA383F-3DEE-1A99-CCE1-9A40ADFDE553}"/>
              </a:ext>
            </a:extLst>
          </p:cNvPr>
          <p:cNvSpPr/>
          <p:nvPr/>
        </p:nvSpPr>
        <p:spPr>
          <a:xfrm>
            <a:off x="470414" y="2196489"/>
            <a:ext cx="1518921" cy="3382962"/>
          </a:xfrm>
          <a:prstGeom prst="rect">
            <a:avLst/>
          </a:prstGeom>
          <a:solidFill>
            <a:srgbClr val="4472C4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65BE971-C5BA-5D48-3F65-68AA2DF7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Page html /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page </a:t>
            </a:r>
            <a:r>
              <a:rPr lang="fr-FR" dirty="0" err="1">
                <a:solidFill>
                  <a:schemeClr val="bg1">
                    <a:lumMod val="75000"/>
                  </a:schemeClr>
                </a:solidFill>
              </a:rPr>
              <a:t>php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1" name="Image 10" descr="Une image contenant texte, équipement électronique, moniteur, intérieur&#10;&#10;Description générée automatiquement">
            <a:extLst>
              <a:ext uri="{FF2B5EF4-FFF2-40B4-BE49-F238E27FC236}">
                <a16:creationId xmlns:a16="http://schemas.microsoft.com/office/drawing/2014/main" id="{C8E3478C-62BC-AC53-9F49-520CCC5CD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34" y="2388194"/>
            <a:ext cx="1436710" cy="8671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575D1F5-5422-081A-0351-D9D7BD1F4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654" y="2781291"/>
            <a:ext cx="1771818" cy="2213357"/>
          </a:xfrm>
          <a:prstGeom prst="rect">
            <a:avLst/>
          </a:prstGeom>
        </p:spPr>
      </p:pic>
      <p:pic>
        <p:nvPicPr>
          <p:cNvPr id="15" name="Image 14" descr="Une image contenant texte, capture d’écran, moniteur, équipement électronique&#10;&#10;Description générée automatiquement">
            <a:extLst>
              <a:ext uri="{FF2B5EF4-FFF2-40B4-BE49-F238E27FC236}">
                <a16:creationId xmlns:a16="http://schemas.microsoft.com/office/drawing/2014/main" id="{45F6E70F-6065-3CCE-3D0B-FFF2435DF5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87" y="5029822"/>
            <a:ext cx="629368" cy="353763"/>
          </a:xfrm>
          <a:prstGeom prst="rect">
            <a:avLst/>
          </a:prstGeom>
        </p:spPr>
      </p:pic>
      <p:pic>
        <p:nvPicPr>
          <p:cNvPr id="17" name="Image 16" descr="Une image contenant texte, moniteur, équipement électronique, intérieur&#10;&#10;Description générée automatiquement">
            <a:extLst>
              <a:ext uri="{FF2B5EF4-FFF2-40B4-BE49-F238E27FC236}">
                <a16:creationId xmlns:a16="http://schemas.microsoft.com/office/drawing/2014/main" id="{295D319C-22F6-E207-F735-8DC5B6C103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35" y="3747442"/>
            <a:ext cx="916511" cy="6160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76E3C9D-9C38-3805-30E3-8A76826576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0300" y="3293864"/>
            <a:ext cx="2235613" cy="1258559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48CBDDD8-F2AF-AFC7-65E1-E6FBFE39ECC3}"/>
              </a:ext>
            </a:extLst>
          </p:cNvPr>
          <p:cNvSpPr txBox="1"/>
          <p:nvPr/>
        </p:nvSpPr>
        <p:spPr>
          <a:xfrm>
            <a:off x="2478632" y="2383704"/>
            <a:ext cx="179517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Requête :</a:t>
            </a:r>
          </a:p>
          <a:p>
            <a:pPr algn="ctr"/>
            <a:r>
              <a:rPr lang="fr-FR" dirty="0"/>
              <a:t>url : xxxxxxx.html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8000DE6-0AC9-0AC3-3531-C567D4F34F86}"/>
              </a:ext>
            </a:extLst>
          </p:cNvPr>
          <p:cNvSpPr txBox="1"/>
          <p:nvPr/>
        </p:nvSpPr>
        <p:spPr>
          <a:xfrm>
            <a:off x="2442088" y="4883537"/>
            <a:ext cx="1795171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Réponse :</a:t>
            </a:r>
          </a:p>
          <a:p>
            <a:pPr algn="ctr"/>
            <a:r>
              <a:rPr lang="fr-FR" dirty="0"/>
              <a:t>Contenu html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4956D95D-8930-C491-1A71-31EB58F88701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1989335" y="2706870"/>
            <a:ext cx="48929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79D40825-91E9-AE8B-424E-A3C86061875F}"/>
              </a:ext>
            </a:extLst>
          </p:cNvPr>
          <p:cNvCxnSpPr>
            <a:cxnSpLocks/>
          </p:cNvCxnSpPr>
          <p:nvPr/>
        </p:nvCxnSpPr>
        <p:spPr>
          <a:xfrm>
            <a:off x="7177812" y="3923143"/>
            <a:ext cx="7209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39BC4AD-1E9C-2E55-47FB-4A76C4AD88C3}"/>
              </a:ext>
            </a:extLst>
          </p:cNvPr>
          <p:cNvCxnSpPr>
            <a:stCxn id="20" idx="3"/>
          </p:cNvCxnSpPr>
          <p:nvPr/>
        </p:nvCxnSpPr>
        <p:spPr>
          <a:xfrm flipV="1">
            <a:off x="4273803" y="2706869"/>
            <a:ext cx="1822197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EDD262D0-580C-F51D-19D3-25EE47FB2E2B}"/>
              </a:ext>
            </a:extLst>
          </p:cNvPr>
          <p:cNvCxnSpPr>
            <a:cxnSpLocks/>
          </p:cNvCxnSpPr>
          <p:nvPr/>
        </p:nvCxnSpPr>
        <p:spPr>
          <a:xfrm>
            <a:off x="6096000" y="2706869"/>
            <a:ext cx="0" cy="5869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3EF4F04B-FB2F-9C28-C80C-7604066B5195}"/>
              </a:ext>
            </a:extLst>
          </p:cNvPr>
          <p:cNvSpPr txBox="1"/>
          <p:nvPr/>
        </p:nvSpPr>
        <p:spPr>
          <a:xfrm>
            <a:off x="490207" y="5771812"/>
            <a:ext cx="1499128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Lien dans le navigateur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841A3F77-F654-1803-43CD-25B52A3AD055}"/>
              </a:ext>
            </a:extLst>
          </p:cNvPr>
          <p:cNvCxnSpPr>
            <a:cxnSpLocks/>
            <a:stCxn id="40" idx="0"/>
          </p:cNvCxnSpPr>
          <p:nvPr/>
        </p:nvCxnSpPr>
        <p:spPr>
          <a:xfrm flipV="1">
            <a:off x="1239771" y="2735814"/>
            <a:ext cx="0" cy="30359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C286C91F-8B21-9A3C-6777-A579133E1D29}"/>
              </a:ext>
            </a:extLst>
          </p:cNvPr>
          <p:cNvCxnSpPr/>
          <p:nvPr/>
        </p:nvCxnSpPr>
        <p:spPr>
          <a:xfrm flipV="1">
            <a:off x="4237259" y="5215113"/>
            <a:ext cx="1822197" cy="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0A5BACF-FA84-83E9-3F99-862C7B3E2EE3}"/>
              </a:ext>
            </a:extLst>
          </p:cNvPr>
          <p:cNvCxnSpPr>
            <a:cxnSpLocks/>
          </p:cNvCxnSpPr>
          <p:nvPr/>
        </p:nvCxnSpPr>
        <p:spPr>
          <a:xfrm>
            <a:off x="6059456" y="4628118"/>
            <a:ext cx="0" cy="58699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B9230C1C-80BD-CD1F-83F7-A874D465F5F4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1982499" y="5206703"/>
            <a:ext cx="459589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5FA2641E-F353-B172-519F-4491B8BD804C}"/>
              </a:ext>
            </a:extLst>
          </p:cNvPr>
          <p:cNvCxnSpPr>
            <a:cxnSpLocks/>
          </p:cNvCxnSpPr>
          <p:nvPr/>
        </p:nvCxnSpPr>
        <p:spPr>
          <a:xfrm flipH="1">
            <a:off x="7177812" y="4248424"/>
            <a:ext cx="720947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A10B5881-FA4D-A3B8-D39D-2BDAB5DEE2CB}"/>
              </a:ext>
            </a:extLst>
          </p:cNvPr>
          <p:cNvSpPr txBox="1"/>
          <p:nvPr/>
        </p:nvSpPr>
        <p:spPr>
          <a:xfrm>
            <a:off x="8038038" y="5121975"/>
            <a:ext cx="1459054" cy="2616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1100" dirty="0"/>
              <a:t>Serveur Web (apache)</a:t>
            </a:r>
          </a:p>
        </p:txBody>
      </p:sp>
    </p:spTree>
    <p:extLst>
      <p:ext uri="{BB962C8B-B14F-4D97-AF65-F5344CB8AC3E}">
        <p14:creationId xmlns:p14="http://schemas.microsoft.com/office/powerpoint/2010/main" val="3292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40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EEA383F-3DEE-1A99-CCE1-9A40ADFDE553}"/>
              </a:ext>
            </a:extLst>
          </p:cNvPr>
          <p:cNvSpPr/>
          <p:nvPr/>
        </p:nvSpPr>
        <p:spPr>
          <a:xfrm>
            <a:off x="470414" y="2196489"/>
            <a:ext cx="1518921" cy="3382962"/>
          </a:xfrm>
          <a:prstGeom prst="rect">
            <a:avLst/>
          </a:prstGeom>
          <a:solidFill>
            <a:srgbClr val="4472C4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65BE971-C5BA-5D48-3F65-68AA2DF7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Page html </a:t>
            </a:r>
            <a:r>
              <a:rPr lang="fr-FR" dirty="0"/>
              <a:t>/ page </a:t>
            </a:r>
            <a:r>
              <a:rPr lang="fr-FR" dirty="0" err="1"/>
              <a:t>php</a:t>
            </a:r>
            <a:endParaRPr lang="fr-FR" dirty="0"/>
          </a:p>
        </p:txBody>
      </p:sp>
      <p:pic>
        <p:nvPicPr>
          <p:cNvPr id="11" name="Image 10" descr="Une image contenant texte, équipement électronique, moniteur, intérieur&#10;&#10;Description générée automatiquement">
            <a:extLst>
              <a:ext uri="{FF2B5EF4-FFF2-40B4-BE49-F238E27FC236}">
                <a16:creationId xmlns:a16="http://schemas.microsoft.com/office/drawing/2014/main" id="{C8E3478C-62BC-AC53-9F49-520CCC5CD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34" y="2388194"/>
            <a:ext cx="1436710" cy="8671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575D1F5-5422-081A-0351-D9D7BD1F4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654" y="2826627"/>
            <a:ext cx="1771818" cy="2213357"/>
          </a:xfrm>
          <a:prstGeom prst="rect">
            <a:avLst/>
          </a:prstGeom>
        </p:spPr>
      </p:pic>
      <p:pic>
        <p:nvPicPr>
          <p:cNvPr id="15" name="Image 14" descr="Une image contenant texte, capture d’écran, moniteur, équipement électronique&#10;&#10;Description générée automatiquement">
            <a:extLst>
              <a:ext uri="{FF2B5EF4-FFF2-40B4-BE49-F238E27FC236}">
                <a16:creationId xmlns:a16="http://schemas.microsoft.com/office/drawing/2014/main" id="{45F6E70F-6065-3CCE-3D0B-FFF2435DF5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87" y="5029822"/>
            <a:ext cx="629368" cy="353763"/>
          </a:xfrm>
          <a:prstGeom prst="rect">
            <a:avLst/>
          </a:prstGeom>
        </p:spPr>
      </p:pic>
      <p:pic>
        <p:nvPicPr>
          <p:cNvPr id="17" name="Image 16" descr="Une image contenant texte, moniteur, équipement électronique, intérieur&#10;&#10;Description générée automatiquement">
            <a:extLst>
              <a:ext uri="{FF2B5EF4-FFF2-40B4-BE49-F238E27FC236}">
                <a16:creationId xmlns:a16="http://schemas.microsoft.com/office/drawing/2014/main" id="{295D319C-22F6-E207-F735-8DC5B6C103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35" y="3747442"/>
            <a:ext cx="916511" cy="6160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76E3C9D-9C38-3805-30E3-8A76826576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0300" y="3293864"/>
            <a:ext cx="2235613" cy="1258559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48CBDDD8-F2AF-AFC7-65E1-E6FBFE39ECC3}"/>
              </a:ext>
            </a:extLst>
          </p:cNvPr>
          <p:cNvSpPr txBox="1"/>
          <p:nvPr/>
        </p:nvSpPr>
        <p:spPr>
          <a:xfrm>
            <a:off x="2512839" y="2383704"/>
            <a:ext cx="17267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Requête :</a:t>
            </a:r>
          </a:p>
          <a:p>
            <a:pPr algn="ctr"/>
            <a:r>
              <a:rPr lang="fr-FR" dirty="0"/>
              <a:t>url : </a:t>
            </a:r>
            <a:r>
              <a:rPr lang="fr-FR" dirty="0" err="1"/>
              <a:t>xxxxxxx.php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8000DE6-0AC9-0AC3-3531-C567D4F34F86}"/>
              </a:ext>
            </a:extLst>
          </p:cNvPr>
          <p:cNvSpPr txBox="1"/>
          <p:nvPr/>
        </p:nvSpPr>
        <p:spPr>
          <a:xfrm>
            <a:off x="2442088" y="4883537"/>
            <a:ext cx="1795171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Réponse :</a:t>
            </a:r>
          </a:p>
          <a:p>
            <a:pPr algn="ctr"/>
            <a:r>
              <a:rPr lang="fr-FR" dirty="0"/>
              <a:t>Contenu html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4956D95D-8930-C491-1A71-31EB58F88701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1989335" y="2706870"/>
            <a:ext cx="52350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79D40825-91E9-AE8B-424E-A3C86061875F}"/>
              </a:ext>
            </a:extLst>
          </p:cNvPr>
          <p:cNvCxnSpPr>
            <a:cxnSpLocks/>
          </p:cNvCxnSpPr>
          <p:nvPr/>
        </p:nvCxnSpPr>
        <p:spPr>
          <a:xfrm>
            <a:off x="7177812" y="3923143"/>
            <a:ext cx="72094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39BC4AD-1E9C-2E55-47FB-4A76C4AD88C3}"/>
              </a:ext>
            </a:extLst>
          </p:cNvPr>
          <p:cNvCxnSpPr>
            <a:stCxn id="20" idx="3"/>
          </p:cNvCxnSpPr>
          <p:nvPr/>
        </p:nvCxnSpPr>
        <p:spPr>
          <a:xfrm flipV="1">
            <a:off x="4239595" y="2706869"/>
            <a:ext cx="185640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EDD262D0-580C-F51D-19D3-25EE47FB2E2B}"/>
              </a:ext>
            </a:extLst>
          </p:cNvPr>
          <p:cNvCxnSpPr>
            <a:cxnSpLocks/>
          </p:cNvCxnSpPr>
          <p:nvPr/>
        </p:nvCxnSpPr>
        <p:spPr>
          <a:xfrm>
            <a:off x="6096000" y="2706869"/>
            <a:ext cx="0" cy="5869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3EF4F04B-FB2F-9C28-C80C-7604066B5195}"/>
              </a:ext>
            </a:extLst>
          </p:cNvPr>
          <p:cNvSpPr txBox="1"/>
          <p:nvPr/>
        </p:nvSpPr>
        <p:spPr>
          <a:xfrm>
            <a:off x="490207" y="5771812"/>
            <a:ext cx="1499128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Lien dans le navigateur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841A3F77-F654-1803-43CD-25B52A3AD055}"/>
              </a:ext>
            </a:extLst>
          </p:cNvPr>
          <p:cNvCxnSpPr>
            <a:cxnSpLocks/>
            <a:stCxn id="40" idx="0"/>
          </p:cNvCxnSpPr>
          <p:nvPr/>
        </p:nvCxnSpPr>
        <p:spPr>
          <a:xfrm flipV="1">
            <a:off x="1239771" y="2735814"/>
            <a:ext cx="0" cy="30359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C286C91F-8B21-9A3C-6777-A579133E1D29}"/>
              </a:ext>
            </a:extLst>
          </p:cNvPr>
          <p:cNvCxnSpPr/>
          <p:nvPr/>
        </p:nvCxnSpPr>
        <p:spPr>
          <a:xfrm flipV="1">
            <a:off x="4237259" y="5215113"/>
            <a:ext cx="1822197" cy="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0A5BACF-FA84-83E9-3F99-862C7B3E2EE3}"/>
              </a:ext>
            </a:extLst>
          </p:cNvPr>
          <p:cNvCxnSpPr>
            <a:cxnSpLocks/>
          </p:cNvCxnSpPr>
          <p:nvPr/>
        </p:nvCxnSpPr>
        <p:spPr>
          <a:xfrm>
            <a:off x="6059456" y="4628118"/>
            <a:ext cx="0" cy="58699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B9230C1C-80BD-CD1F-83F7-A874D465F5F4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1982499" y="5206703"/>
            <a:ext cx="459589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5FA2641E-F353-B172-519F-4491B8BD804C}"/>
              </a:ext>
            </a:extLst>
          </p:cNvPr>
          <p:cNvCxnSpPr>
            <a:cxnSpLocks/>
          </p:cNvCxnSpPr>
          <p:nvPr/>
        </p:nvCxnSpPr>
        <p:spPr>
          <a:xfrm flipH="1">
            <a:off x="7177812" y="4248424"/>
            <a:ext cx="720947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61104C24-D5DD-F8CE-B793-ABACAF7D9D30}"/>
              </a:ext>
            </a:extLst>
          </p:cNvPr>
          <p:cNvCxnSpPr>
            <a:cxnSpLocks/>
          </p:cNvCxnSpPr>
          <p:nvPr/>
        </p:nvCxnSpPr>
        <p:spPr>
          <a:xfrm>
            <a:off x="9523079" y="3930453"/>
            <a:ext cx="7209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C21A9F2-BCBD-AB47-7638-3F0F1AD5C9C7}"/>
              </a:ext>
            </a:extLst>
          </p:cNvPr>
          <p:cNvCxnSpPr>
            <a:cxnSpLocks/>
          </p:cNvCxnSpPr>
          <p:nvPr/>
        </p:nvCxnSpPr>
        <p:spPr>
          <a:xfrm flipH="1">
            <a:off x="9523079" y="4255734"/>
            <a:ext cx="7209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Cylindre 4">
            <a:extLst>
              <a:ext uri="{FF2B5EF4-FFF2-40B4-BE49-F238E27FC236}">
                <a16:creationId xmlns:a16="http://schemas.microsoft.com/office/drawing/2014/main" id="{73570DAE-D91C-FC00-6DDA-69166B29A710}"/>
              </a:ext>
            </a:extLst>
          </p:cNvPr>
          <p:cNvSpPr/>
          <p:nvPr/>
        </p:nvSpPr>
        <p:spPr>
          <a:xfrm>
            <a:off x="10282667" y="3030035"/>
            <a:ext cx="1219549" cy="1892906"/>
          </a:xfrm>
          <a:prstGeom prst="can">
            <a:avLst>
              <a:gd name="adj" fmla="val 43745"/>
            </a:avLst>
          </a:prstGeom>
          <a:solidFill>
            <a:srgbClr val="4472C4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DC13FB7-BAB1-ACA0-37B9-7BEFEDAF1F67}"/>
              </a:ext>
            </a:extLst>
          </p:cNvPr>
          <p:cNvSpPr txBox="1"/>
          <p:nvPr/>
        </p:nvSpPr>
        <p:spPr>
          <a:xfrm>
            <a:off x="8038038" y="5121975"/>
            <a:ext cx="1459054" cy="6001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1100" dirty="0"/>
              <a:t>Serveur Web (apache)</a:t>
            </a:r>
          </a:p>
          <a:p>
            <a:pPr algn="ctr"/>
            <a:r>
              <a:rPr lang="fr-FR" sz="1100" dirty="0"/>
              <a:t>+ PHP</a:t>
            </a:r>
          </a:p>
          <a:p>
            <a:pPr algn="ctr"/>
            <a:r>
              <a:rPr lang="fr-FR" sz="1100" dirty="0"/>
              <a:t>+ SQL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8A0775E-363E-0D61-1449-27F1A23A78F9}"/>
              </a:ext>
            </a:extLst>
          </p:cNvPr>
          <p:cNvSpPr txBox="1"/>
          <p:nvPr/>
        </p:nvSpPr>
        <p:spPr>
          <a:xfrm>
            <a:off x="10282667" y="5121974"/>
            <a:ext cx="1152880" cy="2616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1100" dirty="0"/>
              <a:t>Base de données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9211F82-2306-5632-7CB6-BEAB7CACD9F6}"/>
              </a:ext>
            </a:extLst>
          </p:cNvPr>
          <p:cNvSpPr txBox="1"/>
          <p:nvPr/>
        </p:nvSpPr>
        <p:spPr>
          <a:xfrm>
            <a:off x="9424933" y="3562327"/>
            <a:ext cx="917238" cy="2616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Requête SQL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CD0611B-29EF-E2F7-987F-65319C70B4EA}"/>
              </a:ext>
            </a:extLst>
          </p:cNvPr>
          <p:cNvSpPr txBox="1"/>
          <p:nvPr/>
        </p:nvSpPr>
        <p:spPr>
          <a:xfrm>
            <a:off x="9539547" y="4363347"/>
            <a:ext cx="688010" cy="2616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1100" dirty="0"/>
              <a:t>Données</a:t>
            </a:r>
          </a:p>
        </p:txBody>
      </p:sp>
    </p:spTree>
    <p:extLst>
      <p:ext uri="{BB962C8B-B14F-4D97-AF65-F5344CB8AC3E}">
        <p14:creationId xmlns:p14="http://schemas.microsoft.com/office/powerpoint/2010/main" val="409795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40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E495C-4D04-13E8-0353-DADB2C79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Html / </a:t>
            </a:r>
            <a:r>
              <a:rPr lang="fr-FR" dirty="0" err="1"/>
              <a:t>Php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D3FBD8-CA83-CD32-84CE-450A9C2488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Une page html ne peut contenir que du html (sous forme d’éléments et de textes)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FDBEF2-3908-AC26-7A1B-B6311D29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47405"/>
            <a:ext cx="5157787" cy="36845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&lt;html&gt;</a:t>
            </a:r>
          </a:p>
          <a:p>
            <a:pPr marL="0" indent="0">
              <a:buNone/>
            </a:pPr>
            <a:b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&lt;head&gt;</a:t>
            </a:r>
            <a:b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endParaRPr lang="en-US" sz="21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	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&lt;title&gt;Page html&lt;/title&gt;</a:t>
            </a:r>
            <a:b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endParaRPr lang="en-US" sz="21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&lt;/head&gt;</a:t>
            </a:r>
            <a:b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endParaRPr lang="en-US" sz="21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&lt;body&gt;</a:t>
            </a:r>
            <a:b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endParaRPr lang="en-US" sz="21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	</a:t>
            </a:r>
            <a:r>
              <a:rPr lang="en-US" sz="2100" i="0" dirty="0"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&lt;p&gt;Bonjour le monde&lt;/p&gt;</a:t>
            </a:r>
            <a:br>
              <a:rPr lang="en-US" sz="2100" b="0" i="0" dirty="0"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endParaRPr lang="en-US" sz="2100" b="0" i="0" dirty="0">
              <a:effectLst/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r>
              <a:rPr lang="en-US" sz="2100" b="0" i="0" dirty="0"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&lt;/body&gt;</a:t>
            </a:r>
            <a:br>
              <a:rPr lang="en-US" sz="21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endParaRPr lang="en-US" sz="21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r>
              <a:rPr lang="en-US" sz="21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&lt;/html&gt;</a:t>
            </a:r>
            <a:endParaRPr lang="fr-FR" sz="21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C33456-FE18-8AD0-F5AC-EB2E80926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6455"/>
            <a:ext cx="5183188" cy="823912"/>
          </a:xfrm>
        </p:spPr>
        <p:txBody>
          <a:bodyPr>
            <a:normAutofit fontScale="92500"/>
          </a:bodyPr>
          <a:lstStyle/>
          <a:p>
            <a:r>
              <a:rPr lang="fr-FR" dirty="0"/>
              <a:t>Une page </a:t>
            </a:r>
            <a:r>
              <a:rPr lang="fr-FR" dirty="0" err="1"/>
              <a:t>php</a:t>
            </a:r>
            <a:r>
              <a:rPr lang="fr-FR" dirty="0"/>
              <a:t> peut ne contenir que du </a:t>
            </a:r>
            <a:r>
              <a:rPr lang="fr-FR" dirty="0" err="1"/>
              <a:t>php</a:t>
            </a:r>
            <a:r>
              <a:rPr lang="fr-FR" dirty="0"/>
              <a:t>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E685A3-1A40-288A-C358-92CDF9F09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47404"/>
            <a:ext cx="5183188" cy="36845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600" i="0" dirty="0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&lt;?</a:t>
            </a:r>
            <a:r>
              <a:rPr lang="en-US" sz="2600" i="0" dirty="0" err="1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php</a:t>
            </a:r>
            <a:r>
              <a:rPr lang="en-US" sz="2600" i="0" dirty="0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sz="2600" i="0" dirty="0">
                <a:solidFill>
                  <a:srgbClr val="0077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echo(</a:t>
            </a:r>
            <a:r>
              <a:rPr lang="en-US" sz="2600" i="0" dirty="0">
                <a:solidFill>
                  <a:srgbClr val="00B0F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'</a:t>
            </a:r>
            <a:endParaRPr lang="en-US" sz="2600" dirty="0">
              <a:solidFill>
                <a:srgbClr val="000000"/>
              </a:solidFill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&lt;html&gt;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&lt;head&gt;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&lt;title&gt;Page PHP&lt;/title&gt;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&lt;/head&gt;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&lt;body&gt;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&lt;p&gt;Bonjour le monde&lt;/p&gt;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&lt;/body&gt;</a:t>
            </a:r>
            <a:b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200" dirty="0">
                <a:solidFill>
                  <a:srgbClr val="00B0F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&lt;/html&gt;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i="0" dirty="0">
                <a:solidFill>
                  <a:srgbClr val="00B0F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‘</a:t>
            </a:r>
            <a:r>
              <a:rPr lang="en-US" sz="2600" i="0" dirty="0">
                <a:solidFill>
                  <a:schemeClr val="accent6">
                    <a:lumMod val="75000"/>
                  </a:schemeClr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)</a:t>
            </a:r>
            <a:r>
              <a:rPr lang="en-US" sz="2600" i="0" dirty="0">
                <a:solidFill>
                  <a:srgbClr val="0077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;// fin </a:t>
            </a:r>
            <a:r>
              <a:rPr lang="en-US" sz="2600" i="0" dirty="0" err="1">
                <a:solidFill>
                  <a:srgbClr val="0077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d’instruction</a:t>
            </a:r>
            <a:endParaRPr lang="en-US" sz="2600" i="0" dirty="0">
              <a:solidFill>
                <a:srgbClr val="007700"/>
              </a:solidFill>
              <a:effectLst/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/* La </a:t>
            </a:r>
            <a:r>
              <a:rPr lang="en-US" sz="2600" dirty="0" err="1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fonction</a:t>
            </a:r>
            <a:r>
              <a:rPr lang="en-US" sz="2600" dirty="0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echo </a:t>
            </a:r>
            <a:r>
              <a:rPr lang="en-US" sz="2600" dirty="0" err="1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tranfère</a:t>
            </a:r>
            <a:r>
              <a:rPr lang="en-US" sz="2600" dirty="0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son </a:t>
            </a:r>
            <a:r>
              <a:rPr lang="en-US" sz="2600" dirty="0" err="1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paramètre</a:t>
            </a:r>
            <a:r>
              <a:rPr lang="en-US" sz="2600" dirty="0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au </a:t>
            </a:r>
            <a:r>
              <a:rPr lang="en-US" sz="2600" dirty="0" err="1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navigateur</a:t>
            </a:r>
            <a:endParaRPr lang="en-US" sz="2600" dirty="0">
              <a:solidFill>
                <a:srgbClr val="007700"/>
              </a:solidFill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0077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*/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i="0" dirty="0">
                <a:solidFill>
                  <a:srgbClr val="0077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sz="2600" i="0" dirty="0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?&gt;</a:t>
            </a:r>
            <a:endParaRPr lang="fr-FR" sz="26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buNone/>
            </a:pP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15451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65869-AD44-6CB3-5E58-C0F5D73D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page </a:t>
            </a:r>
            <a:r>
              <a:rPr lang="fr-FR" dirty="0" err="1"/>
              <a:t>php</a:t>
            </a:r>
            <a:r>
              <a:rPr lang="fr-FR" dirty="0"/>
              <a:t> peut contenir du html ET du </a:t>
            </a:r>
            <a:r>
              <a:rPr lang="fr-FR" dirty="0" err="1"/>
              <a:t>php</a:t>
            </a:r>
            <a:endParaRPr lang="fr-FR" dirty="0"/>
          </a:p>
        </p:txBody>
      </p:sp>
      <p:sp>
        <p:nvSpPr>
          <p:cNvPr id="4" name="Espace réservé du contenu 5">
            <a:extLst>
              <a:ext uri="{FF2B5EF4-FFF2-40B4-BE49-F238E27FC236}">
                <a16:creationId xmlns:a16="http://schemas.microsoft.com/office/drawing/2014/main" id="{35E9F425-0F0A-B861-FDAF-D37D708E8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1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&lt;head&gt;</a:t>
            </a:r>
            <a:b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	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&lt;title&gt;Test PHP&lt;/title&gt;</a:t>
            </a:r>
            <a:b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&lt;/head&gt;</a:t>
            </a:r>
            <a:b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&lt;body&gt;</a:t>
            </a:r>
            <a:b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	</a:t>
            </a:r>
            <a:r>
              <a:rPr lang="en-US" sz="2400" i="0" dirty="0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&lt;?</a:t>
            </a:r>
            <a:r>
              <a:rPr lang="en-US" sz="2400" i="0" dirty="0" err="1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php</a:t>
            </a:r>
            <a:r>
              <a:rPr lang="en-US" sz="2400" i="0" dirty="0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sz="2400" i="0" dirty="0">
                <a:solidFill>
                  <a:srgbClr val="0077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echo(</a:t>
            </a:r>
            <a:r>
              <a:rPr lang="en-US" sz="2400" i="0" dirty="0">
                <a:solidFill>
                  <a:srgbClr val="00B0F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'&lt;p&gt;Bonjour le monde&lt;/p&gt;'</a:t>
            </a:r>
            <a:r>
              <a:rPr lang="en-US" sz="2400" i="0" dirty="0">
                <a:solidFill>
                  <a:schemeClr val="accent6">
                    <a:lumMod val="75000"/>
                  </a:schemeClr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)</a:t>
            </a:r>
            <a:r>
              <a:rPr lang="en-US" sz="2400" i="0" dirty="0">
                <a:solidFill>
                  <a:srgbClr val="0077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; </a:t>
            </a:r>
            <a:r>
              <a:rPr lang="en-US" sz="2400" i="0" dirty="0">
                <a:solidFill>
                  <a:srgbClr val="FF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?&gt;</a:t>
            </a:r>
            <a:br>
              <a:rPr lang="en-US" sz="2400" b="0" i="0" dirty="0">
                <a:solidFill>
                  <a:srgbClr val="0000BB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400" b="0" i="0" dirty="0">
                <a:solidFill>
                  <a:srgbClr val="0000BB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	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&lt;/body&gt;</a:t>
            </a:r>
            <a:br>
              <a:rPr lang="en-US" sz="24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&lt;/html&gt;</a:t>
            </a:r>
            <a:endParaRPr lang="fr-FR" sz="24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33C4D77-196B-24BD-77A1-70648C7AC4E7}"/>
              </a:ext>
            </a:extLst>
          </p:cNvPr>
          <p:cNvSpPr txBox="1"/>
          <p:nvPr/>
        </p:nvSpPr>
        <p:spPr>
          <a:xfrm>
            <a:off x="2358458" y="4880504"/>
            <a:ext cx="8368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Une </a:t>
            </a:r>
            <a:r>
              <a:rPr lang="fr-FR" b="1" dirty="0"/>
              <a:t>portion de code </a:t>
            </a:r>
            <a:r>
              <a:rPr lang="fr-FR" b="1" dirty="0" err="1"/>
              <a:t>php</a:t>
            </a:r>
            <a:r>
              <a:rPr lang="fr-FR" b="1" dirty="0"/>
              <a:t> dans le html</a:t>
            </a:r>
            <a:r>
              <a:rPr lang="fr-FR" dirty="0"/>
              <a:t> porte généralement le nom de </a:t>
            </a:r>
            <a:r>
              <a:rPr lang="fr-FR" b="1" dirty="0" err="1"/>
              <a:t>snippet</a:t>
            </a:r>
            <a:r>
              <a:rPr lang="fr-FR" dirty="0"/>
              <a:t>.</a:t>
            </a:r>
          </a:p>
          <a:p>
            <a:r>
              <a:rPr lang="fr-FR" dirty="0"/>
              <a:t>Le code est </a:t>
            </a:r>
            <a:r>
              <a:rPr lang="fr-FR" b="1" dirty="0"/>
              <a:t>exécuté dans l’ordre d’écriture</a:t>
            </a:r>
            <a:r>
              <a:rPr lang="fr-FR" dirty="0"/>
              <a:t> !</a:t>
            </a:r>
          </a:p>
          <a:p>
            <a:r>
              <a:rPr lang="fr-FR" dirty="0"/>
              <a:t>Pour être traité correctement par le serveur, </a:t>
            </a:r>
            <a:r>
              <a:rPr lang="fr-FR" b="1" dirty="0"/>
              <a:t>le fichier</a:t>
            </a:r>
            <a:r>
              <a:rPr lang="fr-FR" dirty="0"/>
              <a:t> </a:t>
            </a:r>
            <a:r>
              <a:rPr lang="fr-FR" b="1" dirty="0"/>
              <a:t>DOIT avoir pour extension .</a:t>
            </a:r>
            <a:r>
              <a:rPr lang="fr-FR" b="1" dirty="0" err="1"/>
              <a:t>php</a:t>
            </a:r>
            <a:r>
              <a:rPr lang="fr-FR" dirty="0"/>
              <a:t> 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6644D9-3761-1700-5D49-F30C326E366F}"/>
              </a:ext>
            </a:extLst>
          </p:cNvPr>
          <p:cNvSpPr/>
          <p:nvPr/>
        </p:nvSpPr>
        <p:spPr>
          <a:xfrm>
            <a:off x="2730500" y="3568700"/>
            <a:ext cx="7624233" cy="457200"/>
          </a:xfrm>
          <a:prstGeom prst="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0ED3679-77D3-2E47-5832-ABFD63AA4E0F}"/>
              </a:ext>
            </a:extLst>
          </p:cNvPr>
          <p:cNvCxnSpPr>
            <a:stCxn id="6" idx="2"/>
            <a:endCxn id="5" idx="0"/>
          </p:cNvCxnSpPr>
          <p:nvPr/>
        </p:nvCxnSpPr>
        <p:spPr>
          <a:xfrm flipH="1">
            <a:off x="6542616" y="4025900"/>
            <a:ext cx="1" cy="854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C9B27E72-6021-F35E-AA23-22F018EE1BBD}"/>
              </a:ext>
            </a:extLst>
          </p:cNvPr>
          <p:cNvSpPr txBox="1"/>
          <p:nvPr/>
        </p:nvSpPr>
        <p:spPr>
          <a:xfrm>
            <a:off x="2358458" y="5924366"/>
            <a:ext cx="8368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Cette technique permet d’afficher un code plus clair : globalement du code html avec des </a:t>
            </a:r>
            <a:r>
              <a:rPr lang="fr-FR" dirty="0" err="1"/>
              <a:t>snippets</a:t>
            </a:r>
            <a:r>
              <a:rPr lang="fr-FR" dirty="0"/>
              <a:t> </a:t>
            </a:r>
            <a:r>
              <a:rPr lang="fr-FR" dirty="0" err="1"/>
              <a:t>php</a:t>
            </a:r>
            <a:r>
              <a:rPr lang="fr-FR" dirty="0"/>
              <a:t> là où ils sont nécessaires.</a:t>
            </a:r>
          </a:p>
        </p:txBody>
      </p:sp>
    </p:spTree>
    <p:extLst>
      <p:ext uri="{BB962C8B-B14F-4D97-AF65-F5344CB8AC3E}">
        <p14:creationId xmlns:p14="http://schemas.microsoft.com/office/powerpoint/2010/main" val="24177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68FB1-C750-9DAE-8175-B24CDC60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avec Wordpress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7541C-DC62-8944-1747-0527C869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&lt;?</a:t>
            </a:r>
            <a:r>
              <a:rPr lang="fr-FR" i="0" dirty="0" err="1">
                <a:solidFill>
                  <a:srgbClr val="FF0000"/>
                </a:solidFill>
                <a:effectLst/>
                <a:latin typeface="Hack"/>
              </a:rPr>
              <a:t>php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 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get_header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(); 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?&gt;</a:t>
            </a:r>
          </a:p>
          <a:p>
            <a:pPr marL="0" indent="0">
              <a:buNone/>
            </a:pP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&lt;?</a:t>
            </a:r>
            <a:r>
              <a:rPr lang="fr-FR" i="0" dirty="0" err="1">
                <a:solidFill>
                  <a:srgbClr val="FF0000"/>
                </a:solidFill>
                <a:effectLst/>
                <a:latin typeface="Hack"/>
              </a:rPr>
              <a:t>php</a:t>
            </a:r>
            <a:endParaRPr lang="fr-FR" i="0" dirty="0">
              <a:solidFill>
                <a:srgbClr val="FF0000"/>
              </a:solidFill>
              <a:effectLst/>
              <a:latin typeface="Hack"/>
            </a:endParaRP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$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query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 = new 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WP_Query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(['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posts_per_page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' =&gt; 1]);</a:t>
            </a:r>
          </a:p>
          <a:p>
            <a:pPr marL="0" indent="0">
              <a:buNone/>
            </a:pP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    </a:t>
            </a:r>
            <a:r>
              <a:rPr lang="fr-FR" i="0" dirty="0">
                <a:solidFill>
                  <a:srgbClr val="7030A0"/>
                </a:solidFill>
                <a:effectLst/>
                <a:latin typeface="Hack"/>
              </a:rPr>
              <a:t>if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($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query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-&gt;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have_posts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()) : </a:t>
            </a:r>
            <a:r>
              <a:rPr lang="fr-FR" i="0" dirty="0" err="1">
                <a:solidFill>
                  <a:srgbClr val="0070C0"/>
                </a:solidFill>
                <a:effectLst/>
                <a:latin typeface="Hack"/>
              </a:rPr>
              <a:t>while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($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query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-&gt;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have_posts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()) : $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query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-&gt;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the_post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();</a:t>
            </a:r>
          </a:p>
          <a:p>
            <a:pPr marL="0" indent="0">
              <a:buNone/>
            </a:pP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&lt;div class="</a:t>
            </a:r>
            <a:r>
              <a:rPr lang="fr-FR" i="0" dirty="0" err="1">
                <a:effectLst/>
                <a:latin typeface="Hack"/>
              </a:rPr>
              <a:t>jumbotron</a:t>
            </a:r>
            <a:r>
              <a:rPr lang="fr-FR" i="0" dirty="0">
                <a:effectLst/>
                <a:latin typeface="Hack"/>
              </a:rPr>
              <a:t> p-4 p-md-5 </a:t>
            </a:r>
            <a:r>
              <a:rPr lang="fr-FR" i="0" dirty="0" err="1">
                <a:effectLst/>
                <a:latin typeface="Hack"/>
              </a:rPr>
              <a:t>text</a:t>
            </a:r>
            <a:r>
              <a:rPr lang="fr-FR" i="0" dirty="0">
                <a:effectLst/>
                <a:latin typeface="Hack"/>
              </a:rPr>
              <a:t>-white </a:t>
            </a:r>
            <a:r>
              <a:rPr lang="fr-FR" i="0" dirty="0" err="1">
                <a:effectLst/>
                <a:latin typeface="Hack"/>
              </a:rPr>
              <a:t>rounded</a:t>
            </a:r>
            <a:r>
              <a:rPr lang="fr-FR" i="0" dirty="0">
                <a:effectLst/>
                <a:latin typeface="Hack"/>
              </a:rPr>
              <a:t> </a:t>
            </a:r>
            <a:r>
              <a:rPr lang="fr-FR" i="0" dirty="0" err="1">
                <a:effectLst/>
                <a:latin typeface="Hack"/>
              </a:rPr>
              <a:t>bg-dark</a:t>
            </a:r>
            <a:r>
              <a:rPr lang="fr-FR" i="0" dirty="0">
                <a:effectLst/>
                <a:latin typeface="Hack"/>
              </a:rPr>
              <a:t>"&gt;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    &lt;div class="col-md-6 px-0"&gt;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        &lt;h1 class="display-4 font-</a:t>
            </a:r>
            <a:r>
              <a:rPr lang="fr-FR" i="0" dirty="0" err="1">
                <a:effectLst/>
                <a:latin typeface="Hack"/>
              </a:rPr>
              <a:t>italic</a:t>
            </a:r>
            <a:r>
              <a:rPr lang="fr-FR" i="0" dirty="0">
                <a:effectLst/>
                <a:latin typeface="Hack"/>
              </a:rPr>
              <a:t>"&gt;&lt;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</a:t>
            </a:r>
            <a:r>
              <a:rPr lang="fr-FR" i="0" dirty="0" err="1">
                <a:solidFill>
                  <a:srgbClr val="FF0000"/>
                </a:solidFill>
                <a:effectLst/>
                <a:latin typeface="Hack"/>
              </a:rPr>
              <a:t>php</a:t>
            </a:r>
            <a:r>
              <a:rPr lang="fr-FR" i="0" dirty="0">
                <a:effectLst/>
                <a:latin typeface="Hack"/>
              </a:rPr>
              <a:t> 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the_title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(); 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?&gt;</a:t>
            </a:r>
            <a:r>
              <a:rPr lang="fr-FR" i="0" dirty="0">
                <a:effectLst/>
                <a:latin typeface="Hack"/>
              </a:rPr>
              <a:t>&lt;/h1&gt;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        &lt;p class="lead my-3"&gt;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&lt;?</a:t>
            </a:r>
            <a:r>
              <a:rPr lang="fr-FR" i="0" dirty="0" err="1">
                <a:solidFill>
                  <a:srgbClr val="FF0000"/>
                </a:solidFill>
                <a:effectLst/>
                <a:latin typeface="Hack"/>
              </a:rPr>
              <a:t>php</a:t>
            </a:r>
            <a:r>
              <a:rPr lang="fr-FR" i="0" dirty="0">
                <a:effectLst/>
                <a:latin typeface="Hack"/>
              </a:rPr>
              <a:t> 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the_excerpt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(); 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?&gt;</a:t>
            </a:r>
            <a:r>
              <a:rPr lang="fr-FR" i="0" dirty="0">
                <a:effectLst/>
                <a:latin typeface="Hack"/>
              </a:rPr>
              <a:t>&lt;/p&gt;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        &lt;p class="lead mb-0"&gt;&lt;a href="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&lt;?</a:t>
            </a:r>
            <a:r>
              <a:rPr lang="fr-FR" i="0" dirty="0" err="1">
                <a:solidFill>
                  <a:srgbClr val="FF0000"/>
                </a:solidFill>
                <a:effectLst/>
                <a:latin typeface="Hack"/>
              </a:rPr>
              <a:t>php</a:t>
            </a:r>
            <a:r>
              <a:rPr lang="fr-FR" i="0" dirty="0">
                <a:effectLst/>
                <a:latin typeface="Hack"/>
              </a:rPr>
              <a:t> </a:t>
            </a:r>
            <a:r>
              <a:rPr lang="fr-FR" i="0" dirty="0" err="1">
                <a:solidFill>
                  <a:srgbClr val="00B050"/>
                </a:solidFill>
                <a:effectLst/>
                <a:latin typeface="Hack"/>
              </a:rPr>
              <a:t>the_permalink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(); 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?&gt;</a:t>
            </a:r>
            <a:r>
              <a:rPr lang="fr-FR" i="0" dirty="0">
                <a:effectLst/>
                <a:latin typeface="Hack"/>
              </a:rPr>
              <a:t>" class="</a:t>
            </a:r>
            <a:r>
              <a:rPr lang="fr-FR" i="0" dirty="0" err="1">
                <a:effectLst/>
                <a:latin typeface="Hack"/>
              </a:rPr>
              <a:t>text</a:t>
            </a:r>
            <a:r>
              <a:rPr lang="fr-FR" i="0" dirty="0">
                <a:effectLst/>
                <a:latin typeface="Hack"/>
              </a:rPr>
              <a:t>-white font-</a:t>
            </a:r>
            <a:r>
              <a:rPr lang="fr-FR" i="0" dirty="0" err="1">
                <a:effectLst/>
                <a:latin typeface="Hack"/>
              </a:rPr>
              <a:t>weight</a:t>
            </a:r>
            <a:r>
              <a:rPr lang="fr-FR" i="0" dirty="0">
                <a:effectLst/>
                <a:latin typeface="Hack"/>
              </a:rPr>
              <a:t>-</a:t>
            </a:r>
            <a:r>
              <a:rPr lang="fr-FR" i="0" dirty="0" err="1">
                <a:effectLst/>
                <a:latin typeface="Hack"/>
              </a:rPr>
              <a:t>bold</a:t>
            </a:r>
            <a:r>
              <a:rPr lang="fr-FR" i="0" dirty="0">
                <a:effectLst/>
                <a:latin typeface="Hack"/>
              </a:rPr>
              <a:t>"&gt;Lire la suite&lt;/a&gt;&lt;/p&gt;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    &lt;/div&gt;</a:t>
            </a:r>
          </a:p>
          <a:p>
            <a:pPr marL="0" indent="0">
              <a:buNone/>
            </a:pPr>
            <a:r>
              <a:rPr lang="fr-FR" i="0" dirty="0">
                <a:effectLst/>
                <a:latin typeface="Hack"/>
              </a:rPr>
              <a:t>    &lt;/div&gt;</a:t>
            </a:r>
          </a:p>
          <a:p>
            <a:pPr marL="0" indent="0">
              <a:buNone/>
            </a:pP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&lt;?</a:t>
            </a:r>
            <a:r>
              <a:rPr lang="fr-FR" i="0" dirty="0" err="1">
                <a:solidFill>
                  <a:srgbClr val="FF0000"/>
                </a:solidFill>
                <a:effectLst/>
                <a:latin typeface="Hack"/>
              </a:rPr>
              <a:t>php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 </a:t>
            </a:r>
            <a:r>
              <a:rPr lang="fr-FR" i="0" dirty="0" err="1">
                <a:solidFill>
                  <a:srgbClr val="0070C0"/>
                </a:solidFill>
                <a:effectLst/>
                <a:latin typeface="Hack"/>
              </a:rPr>
              <a:t>endwhile</a:t>
            </a:r>
            <a:r>
              <a:rPr lang="fr-FR" i="0" dirty="0">
                <a:solidFill>
                  <a:srgbClr val="00B050"/>
                </a:solidFill>
                <a:effectLst/>
                <a:latin typeface="Hack"/>
              </a:rPr>
              <a:t>; </a:t>
            </a:r>
            <a:r>
              <a:rPr lang="fr-FR" i="0" dirty="0" err="1">
                <a:solidFill>
                  <a:srgbClr val="7030A0"/>
                </a:solidFill>
                <a:effectLst/>
                <a:latin typeface="Hack"/>
              </a:rPr>
              <a:t>endif</a:t>
            </a:r>
            <a:r>
              <a:rPr lang="fr-FR" i="0" dirty="0">
                <a:solidFill>
                  <a:srgbClr val="FEFEFE"/>
                </a:solidFill>
                <a:effectLst/>
                <a:latin typeface="Hack"/>
              </a:rPr>
              <a:t>;</a:t>
            </a:r>
            <a:r>
              <a:rPr lang="fr-FR" i="0" dirty="0">
                <a:solidFill>
                  <a:srgbClr val="F8F8F2"/>
                </a:solidFill>
                <a:effectLst/>
                <a:latin typeface="Hack"/>
              </a:rPr>
              <a:t> </a:t>
            </a:r>
            <a:r>
              <a:rPr lang="fr-FR" i="0" dirty="0">
                <a:solidFill>
                  <a:srgbClr val="FF0000"/>
                </a:solidFill>
                <a:effectLst/>
                <a:latin typeface="Hack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032844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BA23A2-A306-9B0D-CC4F-B7A21590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Templates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DE03AB-3BA0-1FE3-E52F-CAD038BE89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31994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5D10B-45C9-FF92-A360-9305495F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Aperçu 1 : le dispositif général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7FF48F-6606-9B3C-7CC2-2A3F279A0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9929" y="1401487"/>
            <a:ext cx="8632141" cy="561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351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531</Words>
  <Application>Microsoft Office PowerPoint</Application>
  <PresentationFormat>Grand écran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DejaVu Sans Mono</vt:lpstr>
      <vt:lpstr>Hack</vt:lpstr>
      <vt:lpstr>Thème Office</vt:lpstr>
      <vt:lpstr>Wordpress</vt:lpstr>
      <vt:lpstr>Côté client – côté serveur</vt:lpstr>
      <vt:lpstr>Page html / page php</vt:lpstr>
      <vt:lpstr>Page html / page php</vt:lpstr>
      <vt:lpstr>Html / Php</vt:lpstr>
      <vt:lpstr>Une page php peut contenir du html ET du php</vt:lpstr>
      <vt:lpstr>Exemple avec Wordpress</vt:lpstr>
      <vt:lpstr>Templates</vt:lpstr>
      <vt:lpstr>Aperçu 1 : le dispositif général</vt:lpstr>
      <vt:lpstr>Aperçu 2 : Affichage des articles d’un auteur/id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Côté client – côté serveur</dc:title>
  <dc:creator>THIERRY BAUSER</dc:creator>
  <cp:lastModifiedBy>THIERRY BAUSER</cp:lastModifiedBy>
  <cp:revision>11</cp:revision>
  <dcterms:created xsi:type="dcterms:W3CDTF">2023-02-23T07:20:42Z</dcterms:created>
  <dcterms:modified xsi:type="dcterms:W3CDTF">2023-02-23T21:24:10Z</dcterms:modified>
</cp:coreProperties>
</file>